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  <p:sldMasterId id="2147483985" r:id="rId3"/>
  </p:sldMasterIdLst>
  <p:notesMasterIdLst>
    <p:notesMasterId r:id="rId13"/>
  </p:notesMasterIdLst>
  <p:handoutMasterIdLst>
    <p:handoutMasterId r:id="rId14"/>
  </p:handoutMasterIdLst>
  <p:sldIdLst>
    <p:sldId id="513" r:id="rId4"/>
    <p:sldId id="524" r:id="rId5"/>
    <p:sldId id="521" r:id="rId6"/>
    <p:sldId id="520" r:id="rId7"/>
    <p:sldId id="508" r:id="rId8"/>
    <p:sldId id="509" r:id="rId9"/>
    <p:sldId id="522" r:id="rId10"/>
    <p:sldId id="523" r:id="rId11"/>
    <p:sldId id="514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NG HIU LING" initials="FHL" lastIdx="1" clrIdx="0">
    <p:extLst>
      <p:ext uri="{19B8F6BF-5375-455C-9EA6-DF929625EA0E}">
        <p15:presenceInfo xmlns:p15="http://schemas.microsoft.com/office/powerpoint/2012/main" userId="FONG HIU L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A6A6A6"/>
    <a:srgbClr val="FF6600"/>
    <a:srgbClr val="4D51FF"/>
    <a:srgbClr val="3BB8E7"/>
    <a:srgbClr val="FAE860"/>
    <a:srgbClr val="418F35"/>
    <a:srgbClr val="3E8853"/>
    <a:srgbClr val="B1F15B"/>
    <a:srgbClr val="F3F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1" autoAdjust="0"/>
    <p:restoredTop sz="62282" autoAdjust="0"/>
  </p:normalViewPr>
  <p:slideViewPr>
    <p:cSldViewPr snapToGrid="0">
      <p:cViewPr varScale="1">
        <p:scale>
          <a:sx n="68" d="100"/>
          <a:sy n="68" d="100"/>
        </p:scale>
        <p:origin x="2406" y="60"/>
      </p:cViewPr>
      <p:guideLst/>
    </p:cSldViewPr>
  </p:slideViewPr>
  <p:outlineViewPr>
    <p:cViewPr>
      <p:scale>
        <a:sx n="33" d="100"/>
        <a:sy n="33" d="100"/>
      </p:scale>
      <p:origin x="0" y="-47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6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33E37-EEF5-4268-AF92-578928732246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9756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756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CF15A-0877-42FD-A233-205687F92D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2838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E29C9-8F0E-4481-A7FC-807ADF046128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7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9160-980D-49A9-B656-02B560AA8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126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9160-980D-49A9-B656-02B560AA83EB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11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9048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9634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9160-980D-49A9-B656-02B560AA83EB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942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9160-980D-49A9-B656-02B560AA83EB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3869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8161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9160-980D-49A9-B656-02B560AA83EB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004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59160-980D-49A9-B656-02B560AA83EB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297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9160-980D-49A9-B656-02B560AA83EB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084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931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019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997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2B8987-26AE-47AE-99D4-FD7C03350B12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FDC86-7486-495E-90B1-DBB0CC495C03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EB388-4E41-4A06-92BE-8FB550B7E42B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69B1C1B0-3827-472E-8524-9D0F119544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77509" y="573702"/>
            <a:ext cx="3752490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532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442" y="1773584"/>
            <a:ext cx="6336959" cy="4711350"/>
          </a:xfrm>
        </p:spPr>
        <p:txBody>
          <a:bodyPr lIns="91440" rIns="91440" rtlCol="0"/>
          <a:lstStyle>
            <a:lvl1pPr algn="l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en-US" sz="2800" kern="1200" dirty="0">
                <a:solidFill>
                  <a:schemeClr val="tx2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2pPr>
            <a:lvl3pPr algn="ctr">
              <a:defRPr sz="2800"/>
            </a:lvl3pPr>
            <a:lvl4pPr algn="ctr">
              <a:defRPr sz="2800">
                <a:latin typeface="+mn-lt"/>
              </a:defRPr>
            </a:lvl4pPr>
            <a:lvl5pPr algn="ctr">
              <a:defRPr sz="2800">
                <a:latin typeface="+mn-lt"/>
              </a:defRPr>
            </a:lvl5pPr>
          </a:lstStyle>
          <a:p>
            <a:pPr lvl="1" rtl="0"/>
            <a:endParaRPr lang="en-GB" noProof="1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04799" y="1773584"/>
            <a:ext cx="5093043" cy="4711352"/>
          </a:xfrm>
        </p:spPr>
        <p:txBody>
          <a:bodyPr lIns="91440" rIns="91440" rtlCol="0"/>
          <a:lstStyle>
            <a:lvl1pPr marL="457200" indent="-457200" algn="ctr">
              <a:buFont typeface="Arial" panose="020B0604020202020204" pitchFamily="34" charset="0"/>
              <a:buChar char="•"/>
              <a:defRPr lang="en-US" sz="2800" b="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endParaRPr lang="en-GB" noProof="1"/>
          </a:p>
        </p:txBody>
      </p:sp>
      <p:sp>
        <p:nvSpPr>
          <p:cNvPr id="11" name="Freeform: Shape 10"/>
          <p:cNvSpPr/>
          <p:nvPr userDrawn="1"/>
        </p:nvSpPr>
        <p:spPr>
          <a:xfrm>
            <a:off x="36120" y="-10302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942" y="42840"/>
            <a:ext cx="2375877" cy="535531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1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33942" y="419100"/>
            <a:ext cx="11729459" cy="646331"/>
          </a:xfrm>
        </p:spPr>
        <p:txBody>
          <a:bodyPr rtlCol="0"/>
          <a:lstStyle>
            <a:lvl1pPr algn="ctr">
              <a:defRPr sz="4000">
                <a:solidFill>
                  <a:schemeClr val="tx2"/>
                </a:solidFill>
                <a:latin typeface="Segoe UI (本文)"/>
              </a:defRPr>
            </a:lvl1pPr>
          </a:lstStyle>
          <a:p>
            <a:pPr lvl="0" rtl="0"/>
            <a:endParaRPr lang="en-GB" noProof="1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20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GB" noProof="1" smtClean="0"/>
              <a:pPr/>
              <a:t>‹#›</a:t>
            </a:fld>
            <a:endParaRPr lang="en-GB" noProof="1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3104E910-BA0A-4BE3-BF9C-B5CEC572476F}"/>
              </a:ext>
            </a:extLst>
          </p:cNvPr>
          <p:cNvCxnSpPr>
            <a:cxnSpLocks/>
          </p:cNvCxnSpPr>
          <p:nvPr userDrawn="1"/>
        </p:nvCxnSpPr>
        <p:spPr>
          <a:xfrm>
            <a:off x="2785601" y="1257300"/>
            <a:ext cx="820367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720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446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1775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6127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17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403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3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316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4119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205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9168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6003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475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468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28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24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0466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0864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0342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3504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2789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661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7747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6501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9397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423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2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40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347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922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386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955" r:id="rId12"/>
    <p:sldLayoutId id="2147483956" r:id="rId13"/>
    <p:sldLayoutId id="214748392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75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337B5C-D636-4DCA-A4FC-DA49FE7DE323}" type="datetimeFigureOut">
              <a:rPr lang="zh-HK" altLang="en-US" smtClean="0"/>
              <a:t>23/4/2025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96B12-33AB-4614-8FEE-112E6F125FBC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0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4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2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20" Type="http://schemas.openxmlformats.org/officeDocument/2006/relationships/image" Target="../media/image91.sv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5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83.sv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9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24063" y="3025587"/>
            <a:ext cx="7053855" cy="1365833"/>
          </a:xfrm>
        </p:spPr>
        <p:txBody>
          <a:bodyPr>
            <a:normAutofit/>
          </a:bodyPr>
          <a:lstStyle/>
          <a:p>
            <a:r>
              <a:rPr lang="zh-HK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依托咪</a:t>
            </a:r>
            <a:r>
              <a:rPr lang="zh-HK" altLang="en-US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酯 </a:t>
            </a:r>
            <a:r>
              <a:rPr lang="en-US" altLang="zh-HK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太空油毒品</a:t>
            </a:r>
            <a:r>
              <a:rPr lang="en-US" altLang="zh-TW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總覽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144" y="4714121"/>
            <a:ext cx="1702801" cy="13430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364" y="4588001"/>
            <a:ext cx="2927263" cy="149659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1628"/>
            <a:ext cx="5019967" cy="501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3449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66883" y="321936"/>
            <a:ext cx="8927637" cy="690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依托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咪酯 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太空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油毒品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: 对角圆角 453">
            <a:extLst>
              <a:ext uri="{FF2B5EF4-FFF2-40B4-BE49-F238E27FC236}">
                <a16:creationId xmlns:a16="http://schemas.microsoft.com/office/drawing/2014/main" id="{A0EA50C3-2607-0318-BDCB-9EF4CAF8F5A2}"/>
              </a:ext>
            </a:extLst>
          </p:cNvPr>
          <p:cNvSpPr/>
          <p:nvPr/>
        </p:nvSpPr>
        <p:spPr>
          <a:xfrm>
            <a:off x="5592163" y="1305955"/>
            <a:ext cx="6424246" cy="4637645"/>
          </a:xfrm>
          <a:prstGeom prst="round2DiagRect">
            <a:avLst>
              <a:gd name="adj1" fmla="val 721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6000">
                <a:schemeClr val="accent1">
                  <a:lumMod val="5000"/>
                  <a:lumOff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143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zh-CN" altLang="en-US" sz="162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572296" y="1467810"/>
            <a:ext cx="6775428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於青少年間流行，毒販亦將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新興毒品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混入電子煙煙油當中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圖獲利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坊間俗稱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太空油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（主要成分為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依托咪酯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）的濫用情況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益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嚴重，主要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電子煙煙彈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依托咪酯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乃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醫療程序中的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麻醉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藥物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者可能快速進入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被麻醉狀態 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身體造成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不可逆轉的損害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3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TW" altLang="en-US" sz="2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已於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2025-02-14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將之列為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endParaRPr lang="zh-HK" altLang="en-US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520002" y="1231842"/>
            <a:ext cx="4896572" cy="2191245"/>
            <a:chOff x="6263" y="0"/>
            <a:chExt cx="4896824" cy="2191385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63" y="0"/>
              <a:ext cx="2680335" cy="219138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62197" y="18789"/>
              <a:ext cx="2040890" cy="217170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02" y="4790247"/>
            <a:ext cx="1598398" cy="1351770"/>
          </a:xfrm>
          <a:prstGeom prst="rect">
            <a:avLst/>
          </a:prstGeom>
        </p:spPr>
      </p:pic>
      <p:sp>
        <p:nvSpPr>
          <p:cNvPr id="3" name="橢圓形圖說文字 2"/>
          <p:cNvSpPr/>
          <p:nvPr/>
        </p:nvSpPr>
        <p:spPr>
          <a:xfrm>
            <a:off x="261702" y="3642408"/>
            <a:ext cx="5330463" cy="1280254"/>
          </a:xfrm>
          <a:prstGeom prst="wedgeEllipseCallout">
            <a:avLst>
              <a:gd name="adj1" fmla="val -45360"/>
              <a:gd name="adj2" fmla="val 4460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太空油毒品的成份除</a:t>
            </a:r>
            <a:r>
              <a:rPr lang="zh-TW" altLang="en-US" sz="20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依托</a:t>
            </a:r>
            <a:r>
              <a:rPr lang="zh-TW" altLang="en-US" sz="20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咪</a:t>
            </a:r>
            <a:r>
              <a:rPr lang="zh-TW" altLang="en-US" sz="20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酯外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亦可能有</a:t>
            </a:r>
            <a:r>
              <a:rPr lang="zh-TW" altLang="en-US" sz="20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其他毒品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HK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26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66883" y="321936"/>
            <a:ext cx="8927637" cy="690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依托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咪酯 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太空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油毒品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: 对角圆角 453">
            <a:extLst>
              <a:ext uri="{FF2B5EF4-FFF2-40B4-BE49-F238E27FC236}">
                <a16:creationId xmlns:a16="http://schemas.microsoft.com/office/drawing/2014/main" id="{A0EA50C3-2607-0318-BDCB-9EF4CAF8F5A2}"/>
              </a:ext>
            </a:extLst>
          </p:cNvPr>
          <p:cNvSpPr/>
          <p:nvPr/>
        </p:nvSpPr>
        <p:spPr>
          <a:xfrm>
            <a:off x="5358590" y="1234301"/>
            <a:ext cx="6599836" cy="2773452"/>
          </a:xfrm>
          <a:prstGeom prst="round2DiagRect">
            <a:avLst>
              <a:gd name="adj1" fmla="val 721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6000">
                <a:schemeClr val="accent1">
                  <a:lumMod val="5000"/>
                  <a:lumOff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143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zh-CN" altLang="en-US" sz="162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486812" y="1412974"/>
            <a:ext cx="619184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kumimoji="1" lang="zh-TW" altLang="en-US" sz="2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</a:t>
            </a:r>
            <a:r>
              <a:rPr kumimoji="1" lang="zh-TW" altLang="en-US" sz="2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方法／</a:t>
            </a:r>
            <a:r>
              <a:rPr kumimoji="1" lang="zh-TW" altLang="en-US" sz="2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kumimoji="1" lang="en-US" altLang="zh-TW" sz="22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000"/>
              </a:spcAft>
            </a:pPr>
            <a:r>
              <a:rPr kumimoji="1"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通常以</a:t>
            </a:r>
            <a:r>
              <a:rPr kumimoji="1"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液體狀</a:t>
            </a:r>
            <a:r>
              <a:rPr kumimoji="1"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盛載於</a:t>
            </a:r>
            <a:r>
              <a:rPr kumimoji="1"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kumimoji="1" lang="zh-TW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kumimoji="1"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</a:t>
            </a:r>
            <a:r>
              <a:rPr kumimoji="1"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kumimoji="1"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亦有</a:t>
            </a:r>
            <a:r>
              <a:rPr kumimoji="1" lang="zh-TW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麵粉狀</a:t>
            </a:r>
            <a:r>
              <a:rPr kumimoji="1" lang="zh-TW" altLang="zh-HK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的白色</a:t>
            </a:r>
            <a:r>
              <a:rPr kumimoji="1" lang="zh-TW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粉末</a:t>
            </a:r>
            <a:endParaRPr kumimoji="1"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000"/>
              </a:spcAft>
            </a:pPr>
            <a:r>
              <a:rPr lang="zh-TW" altLang="en-US" sz="2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獲取途徑</a:t>
            </a:r>
            <a:endParaRPr lang="en-US" altLang="zh-TW" sz="22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000"/>
              </a:spcAft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容易於網上社交媒體上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Telegram)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</a:t>
            </a:r>
            <a:endParaRPr kumimoji="1"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49304" y="1412974"/>
            <a:ext cx="4981064" cy="4852256"/>
            <a:chOff x="249304" y="1412974"/>
            <a:chExt cx="4981064" cy="485225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9304" y="3956636"/>
              <a:ext cx="1333431" cy="218426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30" y="1412974"/>
              <a:ext cx="2733316" cy="2412683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2046" y="3872117"/>
              <a:ext cx="1834473" cy="2393113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4806" y="1640610"/>
              <a:ext cx="1815562" cy="3525491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811" y="3686632"/>
            <a:ext cx="4708381" cy="25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9352" y="839016"/>
            <a:ext cx="10489324" cy="1555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93075" y="415948"/>
            <a:ext cx="5388407" cy="690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zh-TW" altLang="en-US" sz="40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對身體影響</a:t>
            </a:r>
            <a:endParaRPr kumimoji="0" lang="en-US" altLang="zh-TW" sz="4000" b="1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93076" y="1054452"/>
            <a:ext cx="3310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en-US" sz="3200" b="1" u="sng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藥理</a:t>
            </a:r>
            <a:r>
              <a:rPr lang="en-US" altLang="zh-HK" sz="3200" b="1" u="sng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麻醉</a:t>
            </a:r>
            <a:r>
              <a:rPr lang="zh-HK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誘導藥 </a:t>
            </a:r>
            <a:endParaRPr lang="en-US" altLang="zh-HK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起效快、藥效短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19352" y="2961154"/>
            <a:ext cx="3415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en-US" sz="3200" b="1" u="sng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毒理</a:t>
            </a:r>
            <a:r>
              <a:rPr lang="en-US" altLang="zh-HK" sz="3200" b="1" u="sng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肌</a:t>
            </a:r>
            <a:r>
              <a:rPr lang="zh-HK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張力不全</a:t>
            </a:r>
            <a:endParaRPr lang="en-US" altLang="zh-HK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肌陣</a:t>
            </a:r>
            <a:r>
              <a:rPr lang="zh-HK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攣</a:t>
            </a:r>
            <a:endParaRPr lang="en-US" altLang="zh-HK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作嘔</a:t>
            </a:r>
            <a:endParaRPr lang="zh-HK" altLang="en-US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20338" y="1803555"/>
            <a:ext cx="63692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u="sng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即時反應</a:t>
            </a:r>
            <a:r>
              <a:rPr lang="en-US" altLang="zh-HK" sz="3200" b="1" u="sng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肌肉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抽搐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、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步履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不穩、跌倒、失去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知覺</a:t>
            </a: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u="sng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長期影響</a:t>
            </a:r>
            <a:r>
              <a:rPr lang="en-US" altLang="zh-HK" sz="3200" b="1" u="sng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:</a:t>
            </a:r>
            <a:endParaRPr lang="en-US" altLang="zh-TW" sz="3200" b="1" u="sng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腎上腺固醇分泌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失調</a:t>
            </a:r>
            <a:endParaRPr lang="en-US" altLang="zh-TW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長期使用依托咪酯會令身體的荷爾蒙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指數</a:t>
            </a:r>
            <a:endParaRPr lang="en-US" altLang="zh-TW" sz="2400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 </a:t>
            </a:r>
            <a:r>
              <a: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 </a:t>
            </a:r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異常，猶如</a:t>
            </a:r>
            <a:r>
              <a:rPr lang="zh-TW" altLang="en-US" sz="24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患上遺傳疾病</a:t>
            </a:r>
            <a:endParaRPr lang="en-US" altLang="zh-HK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048" y="3709554"/>
            <a:ext cx="2601573" cy="250205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832" y="322276"/>
            <a:ext cx="2092844" cy="2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2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804231"/>
            <a:ext cx="10058400" cy="933129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統計數據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截至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政府化驗所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驗出有依托咪酯的案件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80997" y="414718"/>
            <a:ext cx="1711003" cy="231353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07397" y="4754356"/>
            <a:ext cx="100381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年起，案件、被捕人數及檢獲數字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急升</a:t>
            </a:r>
            <a:endParaRPr lang="zh-HK" altLang="en-US" sz="36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 rot="16200000">
            <a:off x="10917111" y="4538171"/>
            <a:ext cx="936263" cy="7887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1674"/>
              </p:ext>
            </p:extLst>
          </p:nvPr>
        </p:nvGraphicFramePr>
        <p:xfrm>
          <a:off x="833718" y="1748988"/>
          <a:ext cx="10091955" cy="25559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61564">
                  <a:extLst>
                    <a:ext uri="{9D8B030D-6E8A-4147-A177-3AD203B41FA5}">
                      <a16:colId xmlns:a16="http://schemas.microsoft.com/office/drawing/2014/main" val="2157464856"/>
                    </a:ext>
                  </a:extLst>
                </a:gridCol>
                <a:gridCol w="1788459">
                  <a:extLst>
                    <a:ext uri="{9D8B030D-6E8A-4147-A177-3AD203B41FA5}">
                      <a16:colId xmlns:a16="http://schemas.microsoft.com/office/drawing/2014/main" val="1653624699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2076174491"/>
                    </a:ext>
                  </a:extLst>
                </a:gridCol>
                <a:gridCol w="1857700">
                  <a:extLst>
                    <a:ext uri="{9D8B030D-6E8A-4147-A177-3AD203B41FA5}">
                      <a16:colId xmlns:a16="http://schemas.microsoft.com/office/drawing/2014/main" val="317227961"/>
                    </a:ext>
                  </a:extLst>
                </a:gridCol>
                <a:gridCol w="2694067">
                  <a:extLst>
                    <a:ext uri="{9D8B030D-6E8A-4147-A177-3AD203B41FA5}">
                      <a16:colId xmlns:a16="http://schemas.microsoft.com/office/drawing/2014/main" val="306616851"/>
                    </a:ext>
                  </a:extLst>
                </a:gridCol>
              </a:tblGrid>
              <a:tr h="759593">
                <a:tc>
                  <a:txBody>
                    <a:bodyPr/>
                    <a:lstStyle/>
                    <a:p>
                      <a:pPr algn="ctr"/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案件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整體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被捕人數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歲以下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被捕人數</a:t>
                      </a:r>
                      <a:endParaRPr kumimoji="0" lang="zh-HK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檢獲數字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1850150"/>
                  </a:ext>
                </a:extLst>
              </a:tr>
              <a:tr h="788139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HK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kumimoji="0" lang="zh-HK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286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克</a:t>
                      </a:r>
                      <a:endParaRPr kumimoji="0" lang="zh-HK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70145"/>
                  </a:ext>
                </a:extLst>
              </a:tr>
              <a:tr h="91268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195</a:t>
                      </a:r>
                      <a:endParaRPr lang="zh-HK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278</a:t>
                      </a:r>
                      <a:endParaRPr lang="zh-HK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</a:t>
                      </a:r>
                      <a:endParaRPr kumimoji="0" lang="zh-HK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12.4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公斤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510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毫升</a:t>
                      </a:r>
                      <a:endParaRPr kumimoji="0" lang="zh-HK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6017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23886" y="5992512"/>
            <a:ext cx="1967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)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內為海關案件</a:t>
            </a:r>
            <a:endPara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62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300245" y="-253"/>
            <a:ext cx="8927637" cy="690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吸食後反應 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3200" b="1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Etomidate -  video 2 - mute - v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6403" y="690332"/>
            <a:ext cx="3127384" cy="5525684"/>
          </a:xfrm>
          <a:prstGeom prst="rect">
            <a:avLst/>
          </a:prstGeom>
        </p:spPr>
      </p:pic>
      <p:pic>
        <p:nvPicPr>
          <p:cNvPr id="3" name="依托老同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75493" y="690332"/>
            <a:ext cx="3108198" cy="55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2"/>
          <p:cNvSpPr txBox="1"/>
          <p:nvPr/>
        </p:nvSpPr>
        <p:spPr>
          <a:xfrm>
            <a:off x="-288641" y="353422"/>
            <a:ext cx="5639418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742"/>
              </a:lnSpc>
              <a:spcBef>
                <a:spcPct val="0"/>
              </a:spcBef>
            </a:pPr>
            <a:r>
              <a:rPr lang="en-US" altLang="zh-HK" sz="40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13</a:t>
            </a:r>
            <a:r>
              <a:rPr lang="zh-TW" altLang="en-US" sz="4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歲</a:t>
            </a:r>
            <a:r>
              <a:rPr lang="zh-TW" altLang="en-US" sz="40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少女</a:t>
            </a:r>
            <a:r>
              <a:rPr lang="zh-TW" altLang="en-US" sz="4000" b="1" spc="-50" dirty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個案</a:t>
            </a:r>
            <a:endParaRPr lang="en-US" altLang="zh-TW" sz="4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 defTabSz="609630">
              <a:lnSpc>
                <a:spcPts val="4742"/>
              </a:lnSpc>
              <a:spcBef>
                <a:spcPct val="0"/>
              </a:spcBef>
            </a:pPr>
            <a:r>
              <a:rPr lang="en-US" altLang="zh-TW" sz="3700" b="1" spc="-5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可画乐黑"/>
              </a:rPr>
              <a:t> </a:t>
            </a:r>
            <a:endParaRPr lang="en-US" sz="3700" b="1" spc="-5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可画乐黑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25746" y="757901"/>
            <a:ext cx="5486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2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Tx/>
              <a:buChar char="-"/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Tx/>
              <a:buChar char="-"/>
            </a:pPr>
            <a:endParaRPr lang="en-US" altLang="zh-TW" sz="3200" b="1" dirty="0" smtClean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Tx/>
              <a:buChar char="-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一名</a:t>
            </a:r>
            <a:r>
              <a:rPr lang="en-US" altLang="zh-HK" sz="32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32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歲少女</a:t>
            </a:r>
            <a:endParaRPr lang="en-US" altLang="zh-TW" sz="3200" b="1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Tx/>
              <a:buChar char="-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太空油毒品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Tx/>
              <a:buChar char="-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Tx/>
              <a:buChar char="-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麻醉狀態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Tx/>
              <a:buChar char="-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多次被三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en-US" altLang="zh-TW" sz="3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3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sz="3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男童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輪姦</a:t>
            </a:r>
            <a:endParaRPr lang="zh-HK" altLang="en-US" sz="32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17" y="1089211"/>
            <a:ext cx="4935071" cy="49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7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192705" y="660655"/>
            <a:ext cx="12192000" cy="248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Freeform 3"/>
          <p:cNvSpPr/>
          <p:nvPr/>
        </p:nvSpPr>
        <p:spPr>
          <a:xfrm>
            <a:off x="7516754" y="2738773"/>
            <a:ext cx="1842004" cy="926539"/>
          </a:xfrm>
          <a:custGeom>
            <a:avLst/>
            <a:gdLst/>
            <a:ahLst/>
            <a:cxnLst/>
            <a:rect l="l" t="t" r="r" b="b"/>
            <a:pathLst>
              <a:path w="795631" h="400207">
                <a:moveTo>
                  <a:pt x="100872" y="0"/>
                </a:moveTo>
                <a:lnTo>
                  <a:pt x="694759" y="0"/>
                </a:lnTo>
                <a:cubicBezTo>
                  <a:pt x="750469" y="0"/>
                  <a:pt x="795631" y="45162"/>
                  <a:pt x="795631" y="100872"/>
                </a:cubicBezTo>
                <a:lnTo>
                  <a:pt x="795631" y="299335"/>
                </a:lnTo>
                <a:cubicBezTo>
                  <a:pt x="795631" y="326088"/>
                  <a:pt x="785004" y="351745"/>
                  <a:pt x="766087" y="370662"/>
                </a:cubicBezTo>
                <a:cubicBezTo>
                  <a:pt x="747169" y="389580"/>
                  <a:pt x="721512" y="400207"/>
                  <a:pt x="694759" y="400207"/>
                </a:cubicBezTo>
                <a:lnTo>
                  <a:pt x="100872" y="400207"/>
                </a:lnTo>
                <a:cubicBezTo>
                  <a:pt x="74119" y="400207"/>
                  <a:pt x="48462" y="389580"/>
                  <a:pt x="29545" y="370662"/>
                </a:cubicBezTo>
                <a:cubicBezTo>
                  <a:pt x="10628" y="351745"/>
                  <a:pt x="0" y="326088"/>
                  <a:pt x="0" y="299335"/>
                </a:cubicBezTo>
                <a:lnTo>
                  <a:pt x="0" y="100872"/>
                </a:lnTo>
                <a:cubicBezTo>
                  <a:pt x="0" y="74119"/>
                  <a:pt x="10628" y="48462"/>
                  <a:pt x="29545" y="29545"/>
                </a:cubicBezTo>
                <a:cubicBezTo>
                  <a:pt x="48462" y="10628"/>
                  <a:pt x="74119" y="0"/>
                  <a:pt x="100872" y="0"/>
                </a:cubicBezTo>
                <a:close/>
              </a:path>
            </a:pathLst>
          </a:custGeom>
          <a:solidFill>
            <a:srgbClr val="E6BFE1"/>
          </a:solidFill>
        </p:spPr>
        <p:txBody>
          <a:bodyPr/>
          <a:lstStyle/>
          <a:p>
            <a:endParaRPr lang="zh-HK" altLang="en-US"/>
          </a:p>
        </p:txBody>
      </p:sp>
      <p:sp>
        <p:nvSpPr>
          <p:cNvPr id="4" name="TextBox 4"/>
          <p:cNvSpPr txBox="1"/>
          <p:nvPr/>
        </p:nvSpPr>
        <p:spPr>
          <a:xfrm>
            <a:off x="7516754" y="2804928"/>
            <a:ext cx="1842004" cy="860384"/>
          </a:xfrm>
          <a:prstGeom prst="rect">
            <a:avLst/>
          </a:prstGeom>
        </p:spPr>
        <p:txBody>
          <a:bodyPr lIns="47625" tIns="47625" rIns="47625" bIns="47625" rtlCol="0" anchor="ctr"/>
          <a:lstStyle/>
          <a:p>
            <a:pPr algn="ctr" defTabSz="609630">
              <a:lnSpc>
                <a:spcPts val="1732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696217">
            <a:off x="9490298" y="5784599"/>
            <a:ext cx="671920" cy="367298"/>
          </a:xfrm>
          <a:custGeom>
            <a:avLst/>
            <a:gdLst/>
            <a:ahLst/>
            <a:cxnLst/>
            <a:rect l="l" t="t" r="r" b="b"/>
            <a:pathLst>
              <a:path w="1147426" h="521580">
                <a:moveTo>
                  <a:pt x="0" y="0"/>
                </a:moveTo>
                <a:lnTo>
                  <a:pt x="1147426" y="0"/>
                </a:lnTo>
                <a:lnTo>
                  <a:pt x="1147426" y="521579"/>
                </a:lnTo>
                <a:lnTo>
                  <a:pt x="0" y="52157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7"/>
          <p:cNvSpPr/>
          <p:nvPr/>
        </p:nvSpPr>
        <p:spPr>
          <a:xfrm>
            <a:off x="7741009" y="4128292"/>
            <a:ext cx="2036910" cy="926539"/>
          </a:xfrm>
          <a:custGeom>
            <a:avLst/>
            <a:gdLst/>
            <a:ahLst/>
            <a:cxnLst/>
            <a:rect l="l" t="t" r="r" b="b"/>
            <a:pathLst>
              <a:path w="879818" h="400207">
                <a:moveTo>
                  <a:pt x="91220" y="0"/>
                </a:moveTo>
                <a:lnTo>
                  <a:pt x="788599" y="0"/>
                </a:lnTo>
                <a:cubicBezTo>
                  <a:pt x="838978" y="0"/>
                  <a:pt x="879818" y="40840"/>
                  <a:pt x="879818" y="91220"/>
                </a:cubicBezTo>
                <a:lnTo>
                  <a:pt x="879818" y="308988"/>
                </a:lnTo>
                <a:cubicBezTo>
                  <a:pt x="879818" y="359367"/>
                  <a:pt x="838978" y="400207"/>
                  <a:pt x="788599" y="400207"/>
                </a:cubicBezTo>
                <a:lnTo>
                  <a:pt x="91220" y="400207"/>
                </a:lnTo>
                <a:cubicBezTo>
                  <a:pt x="67027" y="400207"/>
                  <a:pt x="43825" y="390597"/>
                  <a:pt x="26718" y="373490"/>
                </a:cubicBezTo>
                <a:cubicBezTo>
                  <a:pt x="9611" y="356383"/>
                  <a:pt x="0" y="333180"/>
                  <a:pt x="0" y="308988"/>
                </a:cubicBezTo>
                <a:lnTo>
                  <a:pt x="0" y="91220"/>
                </a:lnTo>
                <a:cubicBezTo>
                  <a:pt x="0" y="40840"/>
                  <a:pt x="40840" y="0"/>
                  <a:pt x="91220" y="0"/>
                </a:cubicBezTo>
                <a:close/>
              </a:path>
            </a:pathLst>
          </a:custGeom>
          <a:solidFill>
            <a:srgbClr val="E6BFE1"/>
          </a:solidFill>
        </p:spPr>
        <p:txBody>
          <a:bodyPr/>
          <a:lstStyle/>
          <a:p>
            <a:endParaRPr lang="zh-HK" altLang="en-US"/>
          </a:p>
        </p:txBody>
      </p:sp>
      <p:sp>
        <p:nvSpPr>
          <p:cNvPr id="8" name="TextBox 8"/>
          <p:cNvSpPr txBox="1"/>
          <p:nvPr/>
        </p:nvSpPr>
        <p:spPr>
          <a:xfrm>
            <a:off x="7741009" y="4194447"/>
            <a:ext cx="2036910" cy="860384"/>
          </a:xfrm>
          <a:prstGeom prst="rect">
            <a:avLst/>
          </a:prstGeom>
        </p:spPr>
        <p:txBody>
          <a:bodyPr lIns="47625" tIns="47625" rIns="47625" bIns="47625" rtlCol="0" anchor="ctr"/>
          <a:lstStyle/>
          <a:p>
            <a:pPr algn="ctr" defTabSz="609630">
              <a:lnSpc>
                <a:spcPts val="1732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18327" y="4245224"/>
            <a:ext cx="2058891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32"/>
              </a:lnSpc>
              <a:spcBef>
                <a:spcPct val="0"/>
              </a:spcBef>
            </a:pPr>
            <a:r>
              <a:rPr lang="en-US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上癮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？</a:t>
            </a:r>
          </a:p>
          <a:p>
            <a:pPr algn="ctr" defTabSz="609630">
              <a:lnSpc>
                <a:spcPts val="3132"/>
              </a:lnSpc>
              <a:spcBef>
                <a:spcPct val="0"/>
              </a:spcBef>
            </a:pPr>
            <a:r>
              <a:rPr lang="en-US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後遺症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？</a:t>
            </a:r>
          </a:p>
          <a:p>
            <a:pPr algn="ctr" defTabSz="609630">
              <a:lnSpc>
                <a:spcPts val="3132"/>
              </a:lnSpc>
              <a:spcBef>
                <a:spcPct val="0"/>
              </a:spcBef>
            </a:pPr>
            <a:endParaRPr lang="en-US" sz="2983" spc="125" dirty="0">
              <a:solidFill>
                <a:srgbClr val="000000"/>
              </a:solidFill>
              <a:latin typeface="可画乐黑"/>
              <a:ea typeface="可画乐黑"/>
              <a:cs typeface="可画乐黑"/>
              <a:sym typeface="可画乐黑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044873" y="1689182"/>
            <a:ext cx="3843545" cy="910847"/>
          </a:xfrm>
          <a:custGeom>
            <a:avLst/>
            <a:gdLst/>
            <a:ahLst/>
            <a:cxnLst/>
            <a:rect l="l" t="t" r="r" b="b"/>
            <a:pathLst>
              <a:path w="1312133" h="393429">
                <a:moveTo>
                  <a:pt x="61165" y="0"/>
                </a:moveTo>
                <a:lnTo>
                  <a:pt x="1250967" y="0"/>
                </a:lnTo>
                <a:cubicBezTo>
                  <a:pt x="1284748" y="0"/>
                  <a:pt x="1312133" y="27385"/>
                  <a:pt x="1312133" y="61165"/>
                </a:cubicBezTo>
                <a:lnTo>
                  <a:pt x="1312133" y="332264"/>
                </a:lnTo>
                <a:cubicBezTo>
                  <a:pt x="1312133" y="366045"/>
                  <a:pt x="1284748" y="393429"/>
                  <a:pt x="1250967" y="393429"/>
                </a:cubicBezTo>
                <a:lnTo>
                  <a:pt x="61165" y="393429"/>
                </a:lnTo>
                <a:cubicBezTo>
                  <a:pt x="27385" y="393429"/>
                  <a:pt x="0" y="366045"/>
                  <a:pt x="0" y="332264"/>
                </a:cubicBezTo>
                <a:lnTo>
                  <a:pt x="0" y="61165"/>
                </a:lnTo>
                <a:cubicBezTo>
                  <a:pt x="0" y="27385"/>
                  <a:pt x="27385" y="0"/>
                  <a:pt x="61165" y="0"/>
                </a:cubicBezTo>
                <a:close/>
              </a:path>
            </a:pathLst>
          </a:custGeom>
          <a:solidFill>
            <a:srgbClr val="E6BFE1"/>
          </a:solidFill>
        </p:spPr>
        <p:txBody>
          <a:bodyPr/>
          <a:lstStyle/>
          <a:p>
            <a:endParaRPr lang="zh-HK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4520526" y="1769834"/>
            <a:ext cx="3037781" cy="844692"/>
          </a:xfrm>
          <a:prstGeom prst="rect">
            <a:avLst/>
          </a:prstGeom>
        </p:spPr>
        <p:txBody>
          <a:bodyPr lIns="47625" tIns="47625" rIns="47625" bIns="47625" rtlCol="0" anchor="ctr"/>
          <a:lstStyle/>
          <a:p>
            <a:pPr algn="ctr" defTabSz="609630">
              <a:lnSpc>
                <a:spcPts val="1732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765620" y="2874851"/>
            <a:ext cx="1917404" cy="926539"/>
          </a:xfrm>
          <a:custGeom>
            <a:avLst/>
            <a:gdLst/>
            <a:ahLst/>
            <a:cxnLst/>
            <a:rect l="l" t="t" r="r" b="b"/>
            <a:pathLst>
              <a:path w="828199" h="400207">
                <a:moveTo>
                  <a:pt x="96905" y="0"/>
                </a:moveTo>
                <a:lnTo>
                  <a:pt x="731294" y="0"/>
                </a:lnTo>
                <a:cubicBezTo>
                  <a:pt x="784813" y="0"/>
                  <a:pt x="828199" y="43386"/>
                  <a:pt x="828199" y="96905"/>
                </a:cubicBezTo>
                <a:lnTo>
                  <a:pt x="828199" y="303302"/>
                </a:lnTo>
                <a:cubicBezTo>
                  <a:pt x="828199" y="329003"/>
                  <a:pt x="817990" y="353651"/>
                  <a:pt x="799816" y="371824"/>
                </a:cubicBezTo>
                <a:cubicBezTo>
                  <a:pt x="781643" y="389998"/>
                  <a:pt x="756995" y="400207"/>
                  <a:pt x="731294" y="400207"/>
                </a:cubicBezTo>
                <a:lnTo>
                  <a:pt x="96905" y="400207"/>
                </a:lnTo>
                <a:cubicBezTo>
                  <a:pt x="71204" y="400207"/>
                  <a:pt x="46556" y="389998"/>
                  <a:pt x="28383" y="371824"/>
                </a:cubicBezTo>
                <a:cubicBezTo>
                  <a:pt x="10210" y="353651"/>
                  <a:pt x="0" y="329003"/>
                  <a:pt x="0" y="303302"/>
                </a:cubicBezTo>
                <a:lnTo>
                  <a:pt x="0" y="96905"/>
                </a:lnTo>
                <a:cubicBezTo>
                  <a:pt x="0" y="71204"/>
                  <a:pt x="10210" y="46556"/>
                  <a:pt x="28383" y="28383"/>
                </a:cubicBezTo>
                <a:cubicBezTo>
                  <a:pt x="46556" y="10210"/>
                  <a:pt x="71204" y="0"/>
                  <a:pt x="96905" y="0"/>
                </a:cubicBezTo>
                <a:close/>
              </a:path>
            </a:pathLst>
          </a:custGeom>
          <a:solidFill>
            <a:srgbClr val="E6BFE1"/>
          </a:solidFill>
        </p:spPr>
        <p:txBody>
          <a:bodyPr/>
          <a:lstStyle/>
          <a:p>
            <a:endParaRPr lang="zh-HK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2765620" y="2941006"/>
            <a:ext cx="1917404" cy="860384"/>
          </a:xfrm>
          <a:prstGeom prst="rect">
            <a:avLst/>
          </a:prstGeom>
        </p:spPr>
        <p:txBody>
          <a:bodyPr lIns="47625" tIns="47625" rIns="47625" bIns="47625" rtlCol="0" anchor="ctr"/>
          <a:lstStyle/>
          <a:p>
            <a:pPr algn="ctr" defTabSz="609630">
              <a:lnSpc>
                <a:spcPts val="1732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2220840" y="4157939"/>
            <a:ext cx="1902995" cy="926539"/>
          </a:xfrm>
          <a:custGeom>
            <a:avLst/>
            <a:gdLst/>
            <a:ahLst/>
            <a:cxnLst/>
            <a:rect l="l" t="t" r="r" b="b"/>
            <a:pathLst>
              <a:path w="821975" h="400207">
                <a:moveTo>
                  <a:pt x="97639" y="0"/>
                </a:moveTo>
                <a:lnTo>
                  <a:pt x="724336" y="0"/>
                </a:lnTo>
                <a:cubicBezTo>
                  <a:pt x="750232" y="0"/>
                  <a:pt x="775067" y="10287"/>
                  <a:pt x="793377" y="28598"/>
                </a:cubicBezTo>
                <a:cubicBezTo>
                  <a:pt x="811688" y="46909"/>
                  <a:pt x="821975" y="71743"/>
                  <a:pt x="821975" y="97639"/>
                </a:cubicBezTo>
                <a:lnTo>
                  <a:pt x="821975" y="302568"/>
                </a:lnTo>
                <a:cubicBezTo>
                  <a:pt x="821975" y="356493"/>
                  <a:pt x="778261" y="400207"/>
                  <a:pt x="724336" y="400207"/>
                </a:cubicBezTo>
                <a:lnTo>
                  <a:pt x="97639" y="400207"/>
                </a:lnTo>
                <a:cubicBezTo>
                  <a:pt x="43714" y="400207"/>
                  <a:pt x="0" y="356493"/>
                  <a:pt x="0" y="302568"/>
                </a:cubicBezTo>
                <a:lnTo>
                  <a:pt x="0" y="97639"/>
                </a:lnTo>
                <a:cubicBezTo>
                  <a:pt x="0" y="43714"/>
                  <a:pt x="43714" y="0"/>
                  <a:pt x="97639" y="0"/>
                </a:cubicBezTo>
                <a:close/>
              </a:path>
            </a:pathLst>
          </a:custGeom>
          <a:solidFill>
            <a:srgbClr val="E6BFE1"/>
          </a:solidFill>
        </p:spPr>
        <p:txBody>
          <a:bodyPr/>
          <a:lstStyle/>
          <a:p>
            <a:endParaRPr lang="zh-HK" altLang="en-US"/>
          </a:p>
        </p:txBody>
      </p:sp>
      <p:sp>
        <p:nvSpPr>
          <p:cNvPr id="18" name="TextBox 18"/>
          <p:cNvSpPr txBox="1"/>
          <p:nvPr/>
        </p:nvSpPr>
        <p:spPr>
          <a:xfrm>
            <a:off x="2220840" y="4224094"/>
            <a:ext cx="1902995" cy="860384"/>
          </a:xfrm>
          <a:prstGeom prst="rect">
            <a:avLst/>
          </a:prstGeom>
        </p:spPr>
        <p:txBody>
          <a:bodyPr lIns="47625" tIns="47625" rIns="47625" bIns="47625" rtlCol="0" anchor="ctr"/>
          <a:lstStyle/>
          <a:p>
            <a:pPr algn="ctr" defTabSz="609630">
              <a:lnSpc>
                <a:spcPts val="1732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2404319" y="5701050"/>
            <a:ext cx="1877464" cy="1080902"/>
            <a:chOff x="0" y="-8521"/>
            <a:chExt cx="810948" cy="46688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06160" cy="400207"/>
            </a:xfrm>
            <a:custGeom>
              <a:avLst/>
              <a:gdLst/>
              <a:ahLst/>
              <a:cxnLst/>
              <a:rect l="l" t="t" r="r" b="b"/>
              <a:pathLst>
                <a:path w="806160" h="400207">
                  <a:moveTo>
                    <a:pt x="99554" y="0"/>
                  </a:moveTo>
                  <a:lnTo>
                    <a:pt x="706605" y="0"/>
                  </a:lnTo>
                  <a:cubicBezTo>
                    <a:pt x="733009" y="0"/>
                    <a:pt x="758331" y="10489"/>
                    <a:pt x="777001" y="29159"/>
                  </a:cubicBezTo>
                  <a:cubicBezTo>
                    <a:pt x="795671" y="47829"/>
                    <a:pt x="806160" y="73151"/>
                    <a:pt x="806160" y="99554"/>
                  </a:cubicBezTo>
                  <a:lnTo>
                    <a:pt x="806160" y="300653"/>
                  </a:lnTo>
                  <a:cubicBezTo>
                    <a:pt x="806160" y="355635"/>
                    <a:pt x="761588" y="400207"/>
                    <a:pt x="706605" y="400207"/>
                  </a:cubicBezTo>
                  <a:lnTo>
                    <a:pt x="99554" y="400207"/>
                  </a:lnTo>
                  <a:cubicBezTo>
                    <a:pt x="73151" y="400207"/>
                    <a:pt x="47829" y="389718"/>
                    <a:pt x="29159" y="371048"/>
                  </a:cubicBezTo>
                  <a:cubicBezTo>
                    <a:pt x="10489" y="352378"/>
                    <a:pt x="0" y="327056"/>
                    <a:pt x="0" y="300653"/>
                  </a:cubicBezTo>
                  <a:lnTo>
                    <a:pt x="0" y="99554"/>
                  </a:lnTo>
                  <a:cubicBezTo>
                    <a:pt x="0" y="44572"/>
                    <a:pt x="44572" y="0"/>
                    <a:pt x="99554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788" y="-8521"/>
              <a:ext cx="806160" cy="466882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 defTabSz="609630">
                <a:lnSpc>
                  <a:spcPts val="3132"/>
                </a:lnSpc>
              </a:pP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sym typeface="可画乐黑"/>
                </a:rPr>
                <a:t>獲取途徑</a:t>
              </a:r>
              <a:endPara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021543" y="5930349"/>
            <a:ext cx="740889" cy="762065"/>
          </a:xfrm>
          <a:custGeom>
            <a:avLst/>
            <a:gdLst/>
            <a:ahLst/>
            <a:cxnLst/>
            <a:rect l="l" t="t" r="r" b="b"/>
            <a:pathLst>
              <a:path w="1111333" h="1143097">
                <a:moveTo>
                  <a:pt x="0" y="0"/>
                </a:moveTo>
                <a:lnTo>
                  <a:pt x="1111333" y="0"/>
                </a:lnTo>
                <a:lnTo>
                  <a:pt x="1111333" y="1143097"/>
                </a:lnTo>
                <a:lnTo>
                  <a:pt x="0" y="114309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23" name="Freeform 23"/>
          <p:cNvSpPr/>
          <p:nvPr/>
        </p:nvSpPr>
        <p:spPr>
          <a:xfrm rot="-8280124">
            <a:off x="1571187" y="4271983"/>
            <a:ext cx="732707" cy="333063"/>
          </a:xfrm>
          <a:custGeom>
            <a:avLst/>
            <a:gdLst/>
            <a:ahLst/>
            <a:cxnLst/>
            <a:rect l="l" t="t" r="r" b="b"/>
            <a:pathLst>
              <a:path w="1099061" h="499595">
                <a:moveTo>
                  <a:pt x="0" y="0"/>
                </a:moveTo>
                <a:lnTo>
                  <a:pt x="1099061" y="0"/>
                </a:lnTo>
                <a:lnTo>
                  <a:pt x="1099061" y="499595"/>
                </a:lnTo>
                <a:lnTo>
                  <a:pt x="0" y="49959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24" name="Freeform 24"/>
          <p:cNvSpPr/>
          <p:nvPr/>
        </p:nvSpPr>
        <p:spPr>
          <a:xfrm rot="-533200">
            <a:off x="505308" y="995233"/>
            <a:ext cx="2013747" cy="1140285"/>
          </a:xfrm>
          <a:custGeom>
            <a:avLst/>
            <a:gdLst/>
            <a:ahLst/>
            <a:cxnLst/>
            <a:rect l="l" t="t" r="r" b="b"/>
            <a:pathLst>
              <a:path w="3020621" h="1710427">
                <a:moveTo>
                  <a:pt x="0" y="0"/>
                </a:moveTo>
                <a:lnTo>
                  <a:pt x="3020621" y="0"/>
                </a:lnTo>
                <a:lnTo>
                  <a:pt x="3020621" y="1710427"/>
                </a:lnTo>
                <a:lnTo>
                  <a:pt x="0" y="17104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25" name="Freeform 25"/>
          <p:cNvSpPr/>
          <p:nvPr/>
        </p:nvSpPr>
        <p:spPr>
          <a:xfrm rot="-7790319">
            <a:off x="2027253" y="2630874"/>
            <a:ext cx="871696" cy="397263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5" y="0"/>
                </a:lnTo>
                <a:lnTo>
                  <a:pt x="1307545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26" name="Freeform 26"/>
          <p:cNvSpPr/>
          <p:nvPr/>
        </p:nvSpPr>
        <p:spPr>
          <a:xfrm rot="20955133">
            <a:off x="9700524" y="4027183"/>
            <a:ext cx="739748" cy="336263"/>
          </a:xfrm>
          <a:custGeom>
            <a:avLst/>
            <a:gdLst/>
            <a:ahLst/>
            <a:cxnLst/>
            <a:rect l="l" t="t" r="r" b="b"/>
            <a:pathLst>
              <a:path w="1109622" h="504395">
                <a:moveTo>
                  <a:pt x="0" y="0"/>
                </a:moveTo>
                <a:lnTo>
                  <a:pt x="1109622" y="0"/>
                </a:lnTo>
                <a:lnTo>
                  <a:pt x="1109622" y="504395"/>
                </a:lnTo>
                <a:lnTo>
                  <a:pt x="0" y="50439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27" name="Freeform 27"/>
          <p:cNvSpPr/>
          <p:nvPr/>
        </p:nvSpPr>
        <p:spPr>
          <a:xfrm rot="19503863">
            <a:off x="9239811" y="2667542"/>
            <a:ext cx="871696" cy="397263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5" y="0"/>
                </a:lnTo>
                <a:lnTo>
                  <a:pt x="1307545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28" name="Freeform 28"/>
          <p:cNvSpPr/>
          <p:nvPr/>
        </p:nvSpPr>
        <p:spPr>
          <a:xfrm rot="-9756980">
            <a:off x="1655742" y="6070756"/>
            <a:ext cx="751247" cy="341491"/>
          </a:xfrm>
          <a:custGeom>
            <a:avLst/>
            <a:gdLst/>
            <a:ahLst/>
            <a:cxnLst/>
            <a:rect l="l" t="t" r="r" b="b"/>
            <a:pathLst>
              <a:path w="1126870" h="512236">
                <a:moveTo>
                  <a:pt x="0" y="0"/>
                </a:moveTo>
                <a:lnTo>
                  <a:pt x="1126870" y="0"/>
                </a:lnTo>
                <a:lnTo>
                  <a:pt x="1126870" y="512236"/>
                </a:lnTo>
                <a:lnTo>
                  <a:pt x="0" y="51223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29" name="Freeform 29"/>
          <p:cNvSpPr/>
          <p:nvPr/>
        </p:nvSpPr>
        <p:spPr>
          <a:xfrm rot="-5400000">
            <a:off x="5582178" y="2905741"/>
            <a:ext cx="1009092" cy="459878"/>
          </a:xfrm>
          <a:custGeom>
            <a:avLst/>
            <a:gdLst/>
            <a:ahLst/>
            <a:cxnLst/>
            <a:rect l="l" t="t" r="r" b="b"/>
            <a:pathLst>
              <a:path w="1513638" h="689817">
                <a:moveTo>
                  <a:pt x="0" y="0"/>
                </a:moveTo>
                <a:lnTo>
                  <a:pt x="1513637" y="0"/>
                </a:lnTo>
                <a:lnTo>
                  <a:pt x="1513637" y="689818"/>
                </a:lnTo>
                <a:lnTo>
                  <a:pt x="0" y="689818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0" name="Freeform 30"/>
          <p:cNvSpPr/>
          <p:nvPr/>
        </p:nvSpPr>
        <p:spPr>
          <a:xfrm>
            <a:off x="4459261" y="3394025"/>
            <a:ext cx="3116232" cy="3318805"/>
          </a:xfrm>
          <a:custGeom>
            <a:avLst/>
            <a:gdLst/>
            <a:ahLst/>
            <a:cxnLst/>
            <a:rect l="l" t="t" r="r" b="b"/>
            <a:pathLst>
              <a:path w="4313235" h="4592620">
                <a:moveTo>
                  <a:pt x="0" y="0"/>
                </a:moveTo>
                <a:lnTo>
                  <a:pt x="4313236" y="0"/>
                </a:lnTo>
                <a:lnTo>
                  <a:pt x="4313236" y="4592620"/>
                </a:lnTo>
                <a:lnTo>
                  <a:pt x="0" y="4592620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1" name="Freeform 31"/>
          <p:cNvSpPr/>
          <p:nvPr/>
        </p:nvSpPr>
        <p:spPr>
          <a:xfrm rot="-8324207">
            <a:off x="4609641" y="3622695"/>
            <a:ext cx="871696" cy="397263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2" name="Freeform 32"/>
          <p:cNvSpPr/>
          <p:nvPr/>
        </p:nvSpPr>
        <p:spPr>
          <a:xfrm rot="11272964">
            <a:off x="4190877" y="4498443"/>
            <a:ext cx="920808" cy="505749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3" name="Freeform 33"/>
          <p:cNvSpPr/>
          <p:nvPr/>
        </p:nvSpPr>
        <p:spPr>
          <a:xfrm rot="10800000">
            <a:off x="4336535" y="5932056"/>
            <a:ext cx="897293" cy="407878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4" name="Freeform 34"/>
          <p:cNvSpPr/>
          <p:nvPr/>
        </p:nvSpPr>
        <p:spPr>
          <a:xfrm rot="304285">
            <a:off x="6890818" y="4468846"/>
            <a:ext cx="874163" cy="397364"/>
          </a:xfrm>
          <a:custGeom>
            <a:avLst/>
            <a:gdLst/>
            <a:ahLst/>
            <a:cxnLst/>
            <a:rect l="l" t="t" r="r" b="b"/>
            <a:pathLst>
              <a:path w="1311244" h="596046">
                <a:moveTo>
                  <a:pt x="0" y="0"/>
                </a:moveTo>
                <a:lnTo>
                  <a:pt x="1311243" y="0"/>
                </a:lnTo>
                <a:lnTo>
                  <a:pt x="1311243" y="596046"/>
                </a:lnTo>
                <a:lnTo>
                  <a:pt x="0" y="596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5" name="Freeform 35"/>
          <p:cNvSpPr/>
          <p:nvPr/>
        </p:nvSpPr>
        <p:spPr>
          <a:xfrm rot="19966899">
            <a:off x="6583955" y="3370657"/>
            <a:ext cx="897293" cy="407878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6" name="Freeform 36"/>
          <p:cNvSpPr/>
          <p:nvPr/>
        </p:nvSpPr>
        <p:spPr>
          <a:xfrm rot="1139223">
            <a:off x="6646622" y="5954092"/>
            <a:ext cx="874163" cy="397364"/>
          </a:xfrm>
          <a:custGeom>
            <a:avLst/>
            <a:gdLst/>
            <a:ahLst/>
            <a:cxnLst/>
            <a:rect l="l" t="t" r="r" b="b"/>
            <a:pathLst>
              <a:path w="1311244" h="596046">
                <a:moveTo>
                  <a:pt x="0" y="0"/>
                </a:moveTo>
                <a:lnTo>
                  <a:pt x="1311244" y="0"/>
                </a:lnTo>
                <a:lnTo>
                  <a:pt x="1311244" y="596046"/>
                </a:lnTo>
                <a:lnTo>
                  <a:pt x="0" y="596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38" name="Freeform 38"/>
          <p:cNvSpPr/>
          <p:nvPr/>
        </p:nvSpPr>
        <p:spPr>
          <a:xfrm>
            <a:off x="7644585" y="5686305"/>
            <a:ext cx="2005533" cy="860384"/>
          </a:xfrm>
          <a:custGeom>
            <a:avLst/>
            <a:gdLst/>
            <a:ahLst/>
            <a:cxnLst/>
            <a:rect l="l" t="t" r="r" b="b"/>
            <a:pathLst>
              <a:path w="879818" h="400207">
                <a:moveTo>
                  <a:pt x="91220" y="0"/>
                </a:moveTo>
                <a:lnTo>
                  <a:pt x="788599" y="0"/>
                </a:lnTo>
                <a:cubicBezTo>
                  <a:pt x="838978" y="0"/>
                  <a:pt x="879818" y="40840"/>
                  <a:pt x="879818" y="91220"/>
                </a:cubicBezTo>
                <a:lnTo>
                  <a:pt x="879818" y="308988"/>
                </a:lnTo>
                <a:cubicBezTo>
                  <a:pt x="879818" y="359367"/>
                  <a:pt x="838978" y="400207"/>
                  <a:pt x="788599" y="400207"/>
                </a:cubicBezTo>
                <a:lnTo>
                  <a:pt x="91220" y="400207"/>
                </a:lnTo>
                <a:cubicBezTo>
                  <a:pt x="67027" y="400207"/>
                  <a:pt x="43825" y="390597"/>
                  <a:pt x="26718" y="373490"/>
                </a:cubicBezTo>
                <a:cubicBezTo>
                  <a:pt x="9611" y="356383"/>
                  <a:pt x="0" y="333180"/>
                  <a:pt x="0" y="308988"/>
                </a:cubicBezTo>
                <a:lnTo>
                  <a:pt x="0" y="91220"/>
                </a:lnTo>
                <a:cubicBezTo>
                  <a:pt x="0" y="40840"/>
                  <a:pt x="40840" y="0"/>
                  <a:pt x="91220" y="0"/>
                </a:cubicBezTo>
                <a:close/>
              </a:path>
            </a:pathLst>
          </a:custGeom>
          <a:solidFill>
            <a:srgbClr val="E6BFE1"/>
          </a:solidFill>
        </p:spPr>
        <p:txBody>
          <a:bodyPr/>
          <a:lstStyle/>
          <a:p>
            <a:endParaRPr lang="zh-HK" altLang="en-US"/>
          </a:p>
        </p:txBody>
      </p:sp>
      <p:sp>
        <p:nvSpPr>
          <p:cNvPr id="39" name="TextBox 39"/>
          <p:cNvSpPr txBox="1"/>
          <p:nvPr/>
        </p:nvSpPr>
        <p:spPr>
          <a:xfrm>
            <a:off x="7644585" y="5542964"/>
            <a:ext cx="2005533" cy="1003725"/>
          </a:xfrm>
          <a:prstGeom prst="rect">
            <a:avLst/>
          </a:prstGeom>
        </p:spPr>
        <p:txBody>
          <a:bodyPr lIns="47625" tIns="47625" rIns="47625" bIns="47625" rtlCol="0" anchor="ctr"/>
          <a:lstStyle/>
          <a:p>
            <a:pPr algn="ctr" defTabSz="609630">
              <a:lnSpc>
                <a:spcPts val="3132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Freeform 40"/>
          <p:cNvSpPr/>
          <p:nvPr/>
        </p:nvSpPr>
        <p:spPr>
          <a:xfrm rot="-24000">
            <a:off x="116186" y="5082863"/>
            <a:ext cx="898120" cy="844361"/>
          </a:xfrm>
          <a:custGeom>
            <a:avLst/>
            <a:gdLst/>
            <a:ahLst/>
            <a:cxnLst/>
            <a:rect l="l" t="t" r="r" b="b"/>
            <a:pathLst>
              <a:path w="1347180" h="1266541">
                <a:moveTo>
                  <a:pt x="8777" y="0"/>
                </a:moveTo>
                <a:lnTo>
                  <a:pt x="1347180" y="9344"/>
                </a:lnTo>
                <a:lnTo>
                  <a:pt x="1338403" y="1266541"/>
                </a:lnTo>
                <a:lnTo>
                  <a:pt x="0" y="1257197"/>
                </a:lnTo>
                <a:lnTo>
                  <a:pt x="8777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1" name="Freeform 41"/>
          <p:cNvSpPr/>
          <p:nvPr/>
        </p:nvSpPr>
        <p:spPr>
          <a:xfrm>
            <a:off x="1094430" y="5144220"/>
            <a:ext cx="670500" cy="747840"/>
          </a:xfrm>
          <a:custGeom>
            <a:avLst/>
            <a:gdLst/>
            <a:ahLst/>
            <a:cxnLst/>
            <a:rect l="l" t="t" r="r" b="b"/>
            <a:pathLst>
              <a:path w="1005750" h="1121760">
                <a:moveTo>
                  <a:pt x="0" y="0"/>
                </a:moveTo>
                <a:lnTo>
                  <a:pt x="1005751" y="0"/>
                </a:lnTo>
                <a:lnTo>
                  <a:pt x="1005751" y="1121760"/>
                </a:lnTo>
                <a:lnTo>
                  <a:pt x="0" y="1121760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2" name="Freeform 42"/>
          <p:cNvSpPr/>
          <p:nvPr/>
        </p:nvSpPr>
        <p:spPr>
          <a:xfrm>
            <a:off x="192705" y="5944657"/>
            <a:ext cx="720327" cy="720327"/>
          </a:xfrm>
          <a:custGeom>
            <a:avLst/>
            <a:gdLst/>
            <a:ahLst/>
            <a:cxnLst/>
            <a:rect l="l" t="t" r="r" b="b"/>
            <a:pathLst>
              <a:path w="1080491" h="1080491">
                <a:moveTo>
                  <a:pt x="0" y="0"/>
                </a:moveTo>
                <a:lnTo>
                  <a:pt x="1080491" y="0"/>
                </a:lnTo>
                <a:lnTo>
                  <a:pt x="1080491" y="1080491"/>
                </a:lnTo>
                <a:lnTo>
                  <a:pt x="0" y="1080491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3" name="TextBox 43"/>
          <p:cNvSpPr txBox="1"/>
          <p:nvPr/>
        </p:nvSpPr>
        <p:spPr>
          <a:xfrm>
            <a:off x="249801" y="3915154"/>
            <a:ext cx="1958696" cy="36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797"/>
              </a:lnSpc>
              <a:spcBef>
                <a:spcPct val="0"/>
              </a:spcBef>
            </a:pP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~</a:t>
            </a:r>
            <a:r>
              <a:rPr 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$</a:t>
            </a:r>
            <a:r>
              <a:rPr lang="en-US" altLang="zh-TW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1</a:t>
            </a:r>
            <a:r>
              <a:rPr lang="en-US" sz="32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00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起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  <a:sym typeface="可画乐黑"/>
            </a:endParaRPr>
          </a:p>
        </p:txBody>
      </p:sp>
      <p:sp>
        <p:nvSpPr>
          <p:cNvPr id="44" name="Freeform 44"/>
          <p:cNvSpPr/>
          <p:nvPr/>
        </p:nvSpPr>
        <p:spPr>
          <a:xfrm rot="-965169">
            <a:off x="717196" y="3219009"/>
            <a:ext cx="920901" cy="581535"/>
          </a:xfrm>
          <a:custGeom>
            <a:avLst/>
            <a:gdLst/>
            <a:ahLst/>
            <a:cxnLst/>
            <a:rect l="l" t="t" r="r" b="b"/>
            <a:pathLst>
              <a:path w="1381351" h="872302">
                <a:moveTo>
                  <a:pt x="0" y="0"/>
                </a:moveTo>
                <a:lnTo>
                  <a:pt x="1381351" y="0"/>
                </a:lnTo>
                <a:lnTo>
                  <a:pt x="1381351" y="872302"/>
                </a:lnTo>
                <a:lnTo>
                  <a:pt x="0" y="872302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5" name="Freeform 45"/>
          <p:cNvSpPr/>
          <p:nvPr/>
        </p:nvSpPr>
        <p:spPr>
          <a:xfrm rot="-1023465">
            <a:off x="3301463" y="1499888"/>
            <a:ext cx="904133" cy="904133"/>
          </a:xfrm>
          <a:custGeom>
            <a:avLst/>
            <a:gdLst/>
            <a:ahLst/>
            <a:cxnLst/>
            <a:rect l="l" t="t" r="r" b="b"/>
            <a:pathLst>
              <a:path w="1356200" h="1356200">
                <a:moveTo>
                  <a:pt x="0" y="0"/>
                </a:moveTo>
                <a:lnTo>
                  <a:pt x="1356200" y="0"/>
                </a:lnTo>
                <a:lnTo>
                  <a:pt x="1356200" y="1356200"/>
                </a:lnTo>
                <a:lnTo>
                  <a:pt x="0" y="1356200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46" name="TextBox 46"/>
          <p:cNvSpPr txBox="1"/>
          <p:nvPr/>
        </p:nvSpPr>
        <p:spPr>
          <a:xfrm>
            <a:off x="4067661" y="1953506"/>
            <a:ext cx="383414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132"/>
              </a:lnSpc>
              <a:spcBef>
                <a:spcPct val="0"/>
              </a:spcBef>
            </a:pPr>
            <a:r>
              <a:rPr lang="en-US" sz="30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電子煙</a:t>
            </a:r>
            <a:r>
              <a:rPr 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 VS </a:t>
            </a:r>
            <a:r>
              <a:rPr lang="en-US" sz="30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太空油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毒品</a:t>
            </a:r>
            <a:endParaRPr lang="en-US" sz="3000" b="1" dirty="0">
              <a:latin typeface="微軟正黑體" panose="020B0604030504040204" pitchFamily="34" charset="-120"/>
              <a:ea typeface="微軟正黑體" panose="020B0604030504040204" pitchFamily="34" charset="-120"/>
              <a:sym typeface="可画乐黑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103439" y="893673"/>
            <a:ext cx="4015780" cy="36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32"/>
              </a:lnSpc>
              <a:spcBef>
                <a:spcPct val="0"/>
              </a:spcBef>
            </a:pPr>
            <a:r>
              <a:rPr lang="en-US" sz="2400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味道不同</a:t>
            </a:r>
            <a:r>
              <a: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 - </a:t>
            </a:r>
            <a:r>
              <a:rPr lang="en-US" sz="2400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濃郁百香果味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  <a:sym typeface="可画乐黑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7818327" y="658790"/>
            <a:ext cx="715140" cy="669550"/>
          </a:xfrm>
          <a:custGeom>
            <a:avLst/>
            <a:gdLst/>
            <a:ahLst/>
            <a:cxnLst/>
            <a:rect l="l" t="t" r="r" b="b"/>
            <a:pathLst>
              <a:path w="1072710" h="1004325">
                <a:moveTo>
                  <a:pt x="0" y="0"/>
                </a:moveTo>
                <a:lnTo>
                  <a:pt x="1072710" y="0"/>
                </a:lnTo>
                <a:lnTo>
                  <a:pt x="1072710" y="1004325"/>
                </a:lnTo>
                <a:lnTo>
                  <a:pt x="0" y="1004325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0" name="Freeform 50"/>
          <p:cNvSpPr/>
          <p:nvPr/>
        </p:nvSpPr>
        <p:spPr>
          <a:xfrm>
            <a:off x="10563561" y="879806"/>
            <a:ext cx="1333042" cy="1273186"/>
          </a:xfrm>
          <a:custGeom>
            <a:avLst/>
            <a:gdLst/>
            <a:ahLst/>
            <a:cxnLst/>
            <a:rect l="l" t="t" r="r" b="b"/>
            <a:pathLst>
              <a:path w="1700752" h="1668863">
                <a:moveTo>
                  <a:pt x="0" y="0"/>
                </a:moveTo>
                <a:lnTo>
                  <a:pt x="1700752" y="0"/>
                </a:lnTo>
                <a:lnTo>
                  <a:pt x="1700752" y="1668863"/>
                </a:lnTo>
                <a:lnTo>
                  <a:pt x="0" y="1668863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1" name="Freeform 51"/>
          <p:cNvSpPr/>
          <p:nvPr/>
        </p:nvSpPr>
        <p:spPr>
          <a:xfrm>
            <a:off x="11160244" y="5518140"/>
            <a:ext cx="1031756" cy="978679"/>
          </a:xfrm>
          <a:custGeom>
            <a:avLst/>
            <a:gdLst/>
            <a:ahLst/>
            <a:cxnLst/>
            <a:rect l="l" t="t" r="r" b="b"/>
            <a:pathLst>
              <a:path w="2700412" h="2268346">
                <a:moveTo>
                  <a:pt x="0" y="0"/>
                </a:moveTo>
                <a:lnTo>
                  <a:pt x="2700412" y="0"/>
                </a:lnTo>
                <a:lnTo>
                  <a:pt x="2700412" y="2268346"/>
                </a:lnTo>
                <a:lnTo>
                  <a:pt x="0" y="2268346"/>
                </a:lnTo>
                <a:lnTo>
                  <a:pt x="0" y="0"/>
                </a:lnTo>
                <a:close/>
              </a:path>
            </a:pathLst>
          </a:cu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HK" altLang="en-US"/>
          </a:p>
        </p:txBody>
      </p:sp>
      <p:sp>
        <p:nvSpPr>
          <p:cNvPr id="52" name="TextBox 52"/>
          <p:cNvSpPr txBox="1"/>
          <p:nvPr/>
        </p:nvSpPr>
        <p:spPr>
          <a:xfrm>
            <a:off x="-1408598" y="205300"/>
            <a:ext cx="673085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742"/>
              </a:lnSpc>
              <a:spcBef>
                <a:spcPct val="0"/>
              </a:spcBef>
            </a:pPr>
            <a:r>
              <a:rPr lang="zh-TW" altLang="en-US" sz="40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可画乐黑"/>
              </a:rPr>
              <a:t>吸食者歷程</a:t>
            </a:r>
            <a:r>
              <a:rPr lang="en-US" altLang="zh-TW" sz="40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可画乐黑"/>
              </a:rPr>
              <a:t> </a:t>
            </a:r>
            <a:endParaRPr lang="en-US" sz="40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可画乐黑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7515183" y="3043104"/>
            <a:ext cx="173411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32"/>
              </a:lnSpc>
              <a:spcBef>
                <a:spcPct val="0"/>
              </a:spcBef>
            </a:pP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「</a:t>
            </a:r>
            <a:r>
              <a:rPr lang="en-US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上頭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」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828564" y="3171329"/>
            <a:ext cx="1788703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32"/>
              </a:lnSpc>
              <a:spcBef>
                <a:spcPct val="0"/>
              </a:spcBef>
            </a:pPr>
            <a:r>
              <a:rPr lang="en-US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原因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sym typeface="可画乐黑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2220899" y="4457721"/>
            <a:ext cx="184676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32"/>
              </a:lnSpc>
              <a:spcBef>
                <a:spcPct val="0"/>
              </a:spcBef>
            </a:pPr>
            <a:r>
              <a:rPr lang="en-US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購買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sym typeface="可画乐黑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654633" y="5982007"/>
            <a:ext cx="205889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32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負面經歷</a:t>
            </a:r>
            <a:r>
              <a:rPr lang="en-US" sz="2983" spc="125" dirty="0" smtClean="0">
                <a:solidFill>
                  <a:srgbClr val="000000"/>
                </a:solidFill>
                <a:latin typeface="可画乐黑"/>
                <a:ea typeface="可画乐黑"/>
                <a:cs typeface="可画乐黑"/>
                <a:sym typeface="可画乐黑"/>
              </a:rPr>
              <a:t> </a:t>
            </a:r>
            <a:endParaRPr lang="en-US" sz="2983" spc="125" dirty="0">
              <a:solidFill>
                <a:srgbClr val="000000"/>
              </a:solidFill>
              <a:latin typeface="可画乐黑"/>
              <a:ea typeface="可画乐黑"/>
              <a:cs typeface="可画乐黑"/>
              <a:sym typeface="可画乐黑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512181" y="2095762"/>
            <a:ext cx="889297" cy="46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02"/>
              </a:lnSpc>
              <a:spcBef>
                <a:spcPct val="0"/>
              </a:spcBef>
            </a:pPr>
            <a:r>
              <a:rPr lang="en-US" sz="3200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放空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  <a:sym typeface="可画乐黑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689070" y="2184674"/>
            <a:ext cx="3600549" cy="36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32"/>
              </a:lnSpc>
              <a:spcBef>
                <a:spcPct val="0"/>
              </a:spcBef>
            </a:pPr>
            <a:r>
              <a:rPr lang="en-US" sz="2400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失去視覺，麻痺無痛楚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  <a:sym typeface="可画乐黑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10032772" y="3681745"/>
            <a:ext cx="2210792" cy="36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1"/>
              </a:lnSpc>
              <a:spcBef>
                <a:spcPct val="0"/>
              </a:spcBef>
            </a:pPr>
            <a:r>
              <a:rPr lang="en-US" sz="2400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不停「追食</a:t>
            </a:r>
            <a:r>
              <a: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」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9838590" y="4279084"/>
            <a:ext cx="2271613" cy="36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32"/>
              </a:lnSpc>
              <a:spcBef>
                <a:spcPct val="0"/>
              </a:spcBef>
            </a:pPr>
            <a:r>
              <a:rPr lang="en-US" sz="2400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手震,記憶力差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  <a:sym typeface="可画乐黑"/>
            </a:endParaRPr>
          </a:p>
        </p:txBody>
      </p:sp>
      <p:sp>
        <p:nvSpPr>
          <p:cNvPr id="62" name="TextBox 59"/>
          <p:cNvSpPr txBox="1"/>
          <p:nvPr/>
        </p:nvSpPr>
        <p:spPr>
          <a:xfrm>
            <a:off x="9460225" y="5462744"/>
            <a:ext cx="2210792" cy="36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41"/>
              </a:lnSpc>
              <a:spcBef>
                <a:spcPct val="0"/>
              </a:spcBef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可画乐黑"/>
              </a:rPr>
              <a:t>被性侵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  <a:sym typeface="可画乐黑"/>
            </a:endParaRPr>
          </a:p>
        </p:txBody>
      </p:sp>
    </p:spTree>
    <p:extLst>
      <p:ext uri="{BB962C8B-B14F-4D97-AF65-F5344CB8AC3E}">
        <p14:creationId xmlns:p14="http://schemas.microsoft.com/office/powerpoint/2010/main" val="932755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2"/>
          <p:cNvSpPr txBox="1"/>
          <p:nvPr/>
        </p:nvSpPr>
        <p:spPr>
          <a:xfrm>
            <a:off x="3210635" y="783549"/>
            <a:ext cx="5639418" cy="560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742"/>
              </a:lnSpc>
              <a:spcBef>
                <a:spcPct val="0"/>
              </a:spcBef>
            </a:pPr>
            <a:endParaRPr lang="en-US" sz="3700" b="1" spc="-5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可画乐黑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364" y="4588001"/>
            <a:ext cx="2927263" cy="14965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144" y="4714121"/>
            <a:ext cx="1702801" cy="134301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1365" y="5672415"/>
            <a:ext cx="1829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/>
              <a:t>1/2025</a:t>
            </a:r>
            <a:endParaRPr lang="zh-HK" altLang="en-US" sz="4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81062" y="2181438"/>
            <a:ext cx="916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如想了解更多資訊，請掃此二維碼到訪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毒品調查科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網頁。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170" y="2899481"/>
            <a:ext cx="2591078" cy="25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2597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11943</TotalTime>
  <Words>403</Words>
  <Application>Microsoft Office PowerPoint</Application>
  <PresentationFormat>寬螢幕</PresentationFormat>
  <Paragraphs>86</Paragraphs>
  <Slides>9</Slides>
  <Notes>9</Notes>
  <HiddenSlides>0</HiddenSlides>
  <MMClips>2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9</vt:i4>
      </vt:variant>
    </vt:vector>
  </HeadingPairs>
  <TitlesOfParts>
    <vt:vector size="23" baseType="lpstr">
      <vt:lpstr>맑은 고딕</vt:lpstr>
      <vt:lpstr>Segoe UI (本文)</vt:lpstr>
      <vt:lpstr>可画乐黑</vt:lpstr>
      <vt:lpstr>華康中黑體</vt:lpstr>
      <vt:lpstr>微軟正黑體</vt:lpstr>
      <vt:lpstr>新細明體</vt:lpstr>
      <vt:lpstr>Arial</vt:lpstr>
      <vt:lpstr>Calibri</vt:lpstr>
      <vt:lpstr>Calibri Light</vt:lpstr>
      <vt:lpstr>Segoe UI Semilight</vt:lpstr>
      <vt:lpstr>Wingdings 2</vt:lpstr>
      <vt:lpstr>HDOfficeLightV0</vt:lpstr>
      <vt:lpstr>1_HDOfficeLightV0</vt:lpstr>
      <vt:lpstr>回顧</vt:lpstr>
      <vt:lpstr>依托咪酯 (太空油毒品) – 總覽</vt:lpstr>
      <vt:lpstr>PowerPoint 簡報</vt:lpstr>
      <vt:lpstr>PowerPoint 簡報</vt:lpstr>
      <vt:lpstr>PowerPoint 簡報</vt:lpstr>
      <vt:lpstr>統計數據 (截至2024年12月31日政府化驗所驗出有依托咪酯的案件)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HKPF</dc:creator>
  <cp:lastModifiedBy>TAI WAI HOU</cp:lastModifiedBy>
  <cp:revision>361</cp:revision>
  <cp:lastPrinted>2025-02-14T02:29:36Z</cp:lastPrinted>
  <dcterms:modified xsi:type="dcterms:W3CDTF">2025-04-23T09:40:11Z</dcterms:modified>
</cp:coreProperties>
</file>