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53"/>
  </p:notesMasterIdLst>
  <p:handoutMasterIdLst>
    <p:handoutMasterId r:id="rId54"/>
  </p:handoutMasterIdLst>
  <p:sldIdLst>
    <p:sldId id="256" r:id="rId3"/>
    <p:sldId id="257" r:id="rId4"/>
    <p:sldId id="304" r:id="rId5"/>
    <p:sldId id="258" r:id="rId6"/>
    <p:sldId id="259" r:id="rId7"/>
    <p:sldId id="260" r:id="rId8"/>
    <p:sldId id="261" r:id="rId9"/>
    <p:sldId id="262" r:id="rId10"/>
    <p:sldId id="312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315" r:id="rId25"/>
    <p:sldId id="316" r:id="rId26"/>
    <p:sldId id="317" r:id="rId27"/>
    <p:sldId id="278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305" r:id="rId36"/>
    <p:sldId id="295" r:id="rId37"/>
    <p:sldId id="296" r:id="rId38"/>
    <p:sldId id="297" r:id="rId39"/>
    <p:sldId id="306" r:id="rId40"/>
    <p:sldId id="298" r:id="rId41"/>
    <p:sldId id="299" r:id="rId42"/>
    <p:sldId id="307" r:id="rId43"/>
    <p:sldId id="308" r:id="rId44"/>
    <p:sldId id="309" r:id="rId45"/>
    <p:sldId id="310" r:id="rId46"/>
    <p:sldId id="300" r:id="rId47"/>
    <p:sldId id="301" r:id="rId48"/>
    <p:sldId id="302" r:id="rId49"/>
    <p:sldId id="313" r:id="rId50"/>
    <p:sldId id="314" r:id="rId51"/>
    <p:sldId id="303" r:id="rId52"/>
  </p:sldIdLst>
  <p:sldSz cx="9144000" cy="5143500" type="screen16x9"/>
  <p:notesSz cx="6797675" cy="9926638"/>
  <p:embeddedFontLst>
    <p:embeddedFont>
      <p:font typeface="ＭＳ Ｐゴシック" panose="020B0600070205080204" pitchFamily="34" charset="-128"/>
      <p:regular r:id="rId55"/>
    </p:embeddedFont>
    <p:embeddedFont>
      <p:font typeface="Lato" panose="02020500000000000000" charset="0"/>
      <p:regular r:id="rId56"/>
      <p:bold r:id="rId57"/>
      <p:italic r:id="rId58"/>
      <p:boldItalic r:id="rId59"/>
    </p:embeddedFont>
    <p:embeddedFont>
      <p:font typeface="Malgun Gothic" panose="020B0503020000020004" pitchFamily="34" charset="-127"/>
      <p:regular r:id="rId60"/>
      <p:bold r:id="rId61"/>
    </p:embeddedFont>
    <p:embeddedFont>
      <p:font typeface="Playfair Display" panose="02020500000000000000" charset="0"/>
      <p:regular r:id="rId62"/>
      <p:bold r:id="rId63"/>
      <p:italic r:id="rId64"/>
      <p:boldItalic r:id="rId65"/>
    </p:embeddedFont>
    <p:embeddedFont>
      <p:font typeface="SimSun" panose="02010600030101010101" pitchFamily="2" charset="-122"/>
      <p:regular r:id="rId66"/>
    </p:embeddedFont>
    <p:embeddedFont>
      <p:font typeface="標楷體" panose="03000509000000000000" pitchFamily="65" charset="-120"/>
      <p:regular r:id="rId67"/>
    </p:embeddedFont>
    <p:embeddedFont>
      <p:font typeface="微軟正黑體" panose="020B0604030504040204" pitchFamily="34" charset="-120"/>
      <p:regular r:id="rId68"/>
      <p:bold r:id="rId69"/>
    </p:embeddedFont>
    <p:embeddedFont>
      <p:font typeface="華康中黑體" panose="020B0509000000000000" pitchFamily="49" charset="-120"/>
      <p:regular r:id="rId70"/>
    </p:embeddedFont>
    <p:embeddedFont>
      <p:font typeface="Microsoft YaHei" panose="020B0503020204020204" pitchFamily="34" charset="-122"/>
      <p:regular r:id="rId71"/>
      <p:bold r:id="rId72"/>
    </p:embeddedFont>
    <p:embeddedFont>
      <p:font typeface="Calibri" panose="020F0502020204030204" pitchFamily="34" charset="0"/>
      <p:regular r:id="rId73"/>
      <p:bold r:id="rId74"/>
      <p:italic r:id="rId75"/>
      <p:boldItalic r:id="rId76"/>
    </p:embeddedFont>
    <p:embeddedFont>
      <p:font typeface="Tahoma" panose="020B0604030504040204" pitchFamily="34" charset="0"/>
      <p:regular r:id="rId77"/>
      <p:bold r:id="rId7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D77E"/>
    <a:srgbClr val="005DA2"/>
    <a:srgbClr val="1F1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8" autoAdjust="0"/>
    <p:restoredTop sz="71013" autoAdjust="0"/>
  </p:normalViewPr>
  <p:slideViewPr>
    <p:cSldViewPr snapToGrid="0">
      <p:cViewPr varScale="1">
        <p:scale>
          <a:sx n="103" d="100"/>
          <a:sy n="103" d="100"/>
        </p:scale>
        <p:origin x="93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6" Type="http://schemas.openxmlformats.org/officeDocument/2006/relationships/font" Target="fonts/font22.fntdata"/><Relationship Id="rId7" Type="http://schemas.openxmlformats.org/officeDocument/2006/relationships/slide" Target="slides/slide5.xml"/><Relationship Id="rId71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font" Target="fonts/font20.fntdata"/><Relationship Id="rId79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7.fntdata"/><Relationship Id="rId82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font" Target="fonts/font19.fntdata"/><Relationship Id="rId78" Type="http://schemas.openxmlformats.org/officeDocument/2006/relationships/font" Target="fonts/font24.fntdata"/><Relationship Id="rId8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77" Type="http://schemas.openxmlformats.org/officeDocument/2006/relationships/font" Target="fonts/font2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8.fntdata"/><Relationship Id="rId80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3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049154671067089E-2"/>
          <c:y val="5.8152790170818702E-2"/>
          <c:w val="0.93495084532893291"/>
          <c:h val="0.651707431987793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2021</c:v>
                </c:pt>
              </c:strCache>
            </c:strRef>
          </c:tx>
          <c:spPr>
            <a:noFill/>
            <a:ln w="9525" cap="flat" cmpd="sng" algn="ctr">
              <a:solidFill>
                <a:schemeClr val="accent1"/>
              </a:solidFill>
              <a:miter lim="800000"/>
            </a:ln>
            <a:effectLst>
              <a:glow rad="63500">
                <a:schemeClr val="accent1">
                  <a:satMod val="175000"/>
                  <a:alpha val="25000"/>
                </a:schemeClr>
              </a:glo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微軟正黑體" panose="020B0604030504040204" pitchFamily="34" charset="-120"/>
                    <a:ea typeface="+mn-ea"/>
                    <a:cs typeface="+mn-cs"/>
                  </a:defRPr>
                </a:pPr>
                <a:endParaRPr lang="zh-H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工作表1!$A$2:$A$7</c:f>
              <c:strCache>
                <c:ptCount val="6"/>
                <c:pt idx="0">
                  <c:v>大麻</c:v>
                </c:pt>
                <c:pt idx="1">
                  <c:v>可卡因</c:v>
                </c:pt>
                <c:pt idx="2">
                  <c:v>氯胺酮</c:v>
                </c:pt>
                <c:pt idx="3">
                  <c:v>冰</c:v>
                </c:pt>
                <c:pt idx="4">
                  <c:v>海洛英</c:v>
                </c:pt>
                <c:pt idx="5">
                  <c:v>其他</c:v>
                </c:pt>
              </c:strCache>
            </c:strRef>
          </c:cat>
          <c:val>
            <c:numRef>
              <c:f>工作表1!$B$2:$B$7</c:f>
              <c:numCache>
                <c:formatCode>General</c:formatCode>
                <c:ptCount val="6"/>
                <c:pt idx="0">
                  <c:v>257</c:v>
                </c:pt>
                <c:pt idx="1">
                  <c:v>180</c:v>
                </c:pt>
                <c:pt idx="2">
                  <c:v>93</c:v>
                </c:pt>
                <c:pt idx="3">
                  <c:v>59</c:v>
                </c:pt>
                <c:pt idx="4">
                  <c:v>12</c:v>
                </c:pt>
                <c:pt idx="5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BD4-4F14-9460-189582CD6D02}"/>
            </c:ext>
          </c:extLst>
        </c:ser>
        <c:ser>
          <c:idx val="1"/>
          <c:order val="1"/>
          <c:tx>
            <c:strRef>
              <c:f>工作表1!$C$1</c:f>
              <c:strCache>
                <c:ptCount val="1"/>
                <c:pt idx="0">
                  <c:v>2022</c:v>
                </c:pt>
              </c:strCache>
            </c:strRef>
          </c:tx>
          <c:spPr>
            <a:noFill/>
            <a:ln w="9525" cap="flat" cmpd="sng" algn="ctr">
              <a:solidFill>
                <a:schemeClr val="accent2"/>
              </a:solidFill>
              <a:miter lim="800000"/>
            </a:ln>
            <a:effectLst>
              <a:glow rad="63500">
                <a:schemeClr val="accent2">
                  <a:satMod val="175000"/>
                  <a:alpha val="25000"/>
                </a:schemeClr>
              </a:glo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微軟正黑體" panose="020B0604030504040204" pitchFamily="34" charset="-120"/>
                    <a:ea typeface="+mn-ea"/>
                    <a:cs typeface="+mn-cs"/>
                  </a:defRPr>
                </a:pPr>
                <a:endParaRPr lang="zh-H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工作表1!$A$2:$A$7</c:f>
              <c:strCache>
                <c:ptCount val="6"/>
                <c:pt idx="0">
                  <c:v>大麻</c:v>
                </c:pt>
                <c:pt idx="1">
                  <c:v>可卡因</c:v>
                </c:pt>
                <c:pt idx="2">
                  <c:v>氯胺酮</c:v>
                </c:pt>
                <c:pt idx="3">
                  <c:v>冰</c:v>
                </c:pt>
                <c:pt idx="4">
                  <c:v>海洛英</c:v>
                </c:pt>
                <c:pt idx="5">
                  <c:v>其他</c:v>
                </c:pt>
              </c:strCache>
            </c:strRef>
          </c:cat>
          <c:val>
            <c:numRef>
              <c:f>工作表1!$C$2:$C$7</c:f>
              <c:numCache>
                <c:formatCode>General</c:formatCode>
                <c:ptCount val="6"/>
                <c:pt idx="0">
                  <c:v>198</c:v>
                </c:pt>
                <c:pt idx="1">
                  <c:v>100</c:v>
                </c:pt>
                <c:pt idx="2">
                  <c:v>38</c:v>
                </c:pt>
                <c:pt idx="3">
                  <c:v>44</c:v>
                </c:pt>
                <c:pt idx="4">
                  <c:v>12</c:v>
                </c:pt>
                <c:pt idx="5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BD4-4F14-9460-189582CD6D02}"/>
            </c:ext>
          </c:extLst>
        </c:ser>
        <c:ser>
          <c:idx val="2"/>
          <c:order val="2"/>
          <c:tx>
            <c:strRef>
              <c:f>工作表1!$D$1</c:f>
              <c:strCache>
                <c:ptCount val="1"/>
                <c:pt idx="0">
                  <c:v>2023</c:v>
                </c:pt>
              </c:strCache>
            </c:strRef>
          </c:tx>
          <c:spPr>
            <a:noFill/>
            <a:ln w="9525" cap="flat" cmpd="sng" algn="ctr">
              <a:solidFill>
                <a:schemeClr val="accent3"/>
              </a:solidFill>
              <a:miter lim="800000"/>
            </a:ln>
            <a:effectLst>
              <a:glow rad="63500">
                <a:schemeClr val="accent3">
                  <a:satMod val="175000"/>
                  <a:alpha val="25000"/>
                </a:schemeClr>
              </a:glow>
            </a:effectLst>
          </c:spPr>
          <c:invertIfNegative val="0"/>
          <c:dLbls>
            <c:dLbl>
              <c:idx val="0"/>
              <c:layout>
                <c:manualLayout>
                  <c:x val="-1.5674254551254907E-17"/>
                  <c:y val="4.261826484600505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BD4-4F14-9460-189582CD6D0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微軟正黑體" panose="020B0604030504040204" pitchFamily="34" charset="-120"/>
                    <a:ea typeface="+mn-ea"/>
                    <a:cs typeface="+mn-cs"/>
                  </a:defRPr>
                </a:pPr>
                <a:endParaRPr lang="zh-H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工作表1!$A$2:$A$7</c:f>
              <c:strCache>
                <c:ptCount val="6"/>
                <c:pt idx="0">
                  <c:v>大麻</c:v>
                </c:pt>
                <c:pt idx="1">
                  <c:v>可卡因</c:v>
                </c:pt>
                <c:pt idx="2">
                  <c:v>氯胺酮</c:v>
                </c:pt>
                <c:pt idx="3">
                  <c:v>冰</c:v>
                </c:pt>
                <c:pt idx="4">
                  <c:v>海洛英</c:v>
                </c:pt>
                <c:pt idx="5">
                  <c:v>其他</c:v>
                </c:pt>
              </c:strCache>
            </c:strRef>
          </c:cat>
          <c:val>
            <c:numRef>
              <c:f>工作表1!$D$2:$D$7</c:f>
              <c:numCache>
                <c:formatCode>General</c:formatCode>
                <c:ptCount val="6"/>
                <c:pt idx="0">
                  <c:v>118</c:v>
                </c:pt>
                <c:pt idx="1">
                  <c:v>95</c:v>
                </c:pt>
                <c:pt idx="2">
                  <c:v>19</c:v>
                </c:pt>
                <c:pt idx="3">
                  <c:v>32</c:v>
                </c:pt>
                <c:pt idx="4">
                  <c:v>11</c:v>
                </c:pt>
                <c:pt idx="5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BD4-4F14-9460-189582CD6D02}"/>
            </c:ext>
          </c:extLst>
        </c:ser>
        <c:ser>
          <c:idx val="3"/>
          <c:order val="3"/>
          <c:tx>
            <c:strRef>
              <c:f>工作表1!$E$1</c:f>
              <c:strCache>
                <c:ptCount val="1"/>
                <c:pt idx="0">
                  <c:v>2024</c:v>
                </c:pt>
              </c:strCache>
            </c:strRef>
          </c:tx>
          <c:spPr>
            <a:noFill/>
            <a:ln w="9525" cap="flat" cmpd="sng" algn="ctr">
              <a:solidFill>
                <a:schemeClr val="accent4"/>
              </a:solidFill>
              <a:miter lim="800000"/>
            </a:ln>
            <a:effectLst>
              <a:glow rad="63500">
                <a:schemeClr val="accent4">
                  <a:satMod val="175000"/>
                  <a:alpha val="25000"/>
                </a:schemeClr>
              </a:glo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微軟正黑體" panose="020B0604030504040204" pitchFamily="34" charset="-120"/>
                    <a:ea typeface="+mn-ea"/>
                    <a:cs typeface="+mn-cs"/>
                  </a:defRPr>
                </a:pPr>
                <a:endParaRPr lang="zh-H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工作表1!$A$2:$A$7</c:f>
              <c:strCache>
                <c:ptCount val="6"/>
                <c:pt idx="0">
                  <c:v>大麻</c:v>
                </c:pt>
                <c:pt idx="1">
                  <c:v>可卡因</c:v>
                </c:pt>
                <c:pt idx="2">
                  <c:v>氯胺酮</c:v>
                </c:pt>
                <c:pt idx="3">
                  <c:v>冰</c:v>
                </c:pt>
                <c:pt idx="4">
                  <c:v>海洛英</c:v>
                </c:pt>
                <c:pt idx="5">
                  <c:v>其他</c:v>
                </c:pt>
              </c:strCache>
            </c:strRef>
          </c:cat>
          <c:val>
            <c:numRef>
              <c:f>工作表1!$E$2:$E$7</c:f>
              <c:numCache>
                <c:formatCode>General</c:formatCode>
                <c:ptCount val="6"/>
                <c:pt idx="0">
                  <c:v>61</c:v>
                </c:pt>
                <c:pt idx="1">
                  <c:v>72</c:v>
                </c:pt>
                <c:pt idx="2">
                  <c:v>28</c:v>
                </c:pt>
                <c:pt idx="3">
                  <c:v>14</c:v>
                </c:pt>
                <c:pt idx="4">
                  <c:v>5</c:v>
                </c:pt>
                <c:pt idx="5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D4-4F14-9460-189582CD6D0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15"/>
        <c:overlap val="-40"/>
        <c:axId val="645655992"/>
        <c:axId val="645654680"/>
      </c:barChart>
      <c:catAx>
        <c:axId val="6456559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2">
                  <a:lumMod val="90000"/>
                  <a:lumOff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+mn-ea"/>
                <a:cs typeface="+mn-cs"/>
              </a:defRPr>
            </a:pPr>
            <a:endParaRPr lang="zh-HK"/>
          </a:p>
        </c:txPr>
        <c:crossAx val="645654680"/>
        <c:crosses val="autoZero"/>
        <c:auto val="1"/>
        <c:lblAlgn val="ctr"/>
        <c:lblOffset val="100"/>
        <c:noMultiLvlLbl val="0"/>
      </c:catAx>
      <c:valAx>
        <c:axId val="645654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90000"/>
                  <a:lumOff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1" i="0" u="none" strike="noStrike" kern="1200" baseline="0">
                <a:solidFill>
                  <a:schemeClr val="tx1"/>
                </a:solidFill>
                <a:latin typeface="微軟正黑體" panose="020B0604030504040204" pitchFamily="34" charset="-120"/>
                <a:ea typeface="+mn-ea"/>
                <a:cs typeface="+mn-cs"/>
              </a:defRPr>
            </a:pPr>
            <a:endParaRPr lang="zh-HK"/>
          </a:p>
        </c:txPr>
        <c:crossAx val="645655992"/>
        <c:crosses val="autoZero"/>
        <c:crossBetween val="between"/>
      </c:valAx>
      <c:spPr>
        <a:noFill/>
        <a:ln>
          <a:solidFill>
            <a:schemeClr val="bg2">
              <a:lumMod val="90000"/>
              <a:lumOff val="10000"/>
            </a:schemeClr>
          </a:solidFill>
        </a:ln>
        <a:effectLst/>
      </c:spPr>
    </c:plotArea>
    <c:legend>
      <c:legendPos val="t"/>
      <c:layout>
        <c:manualLayout>
          <c:xMode val="edge"/>
          <c:yMode val="edge"/>
          <c:x val="0.1887389648382802"/>
          <c:y val="0.88219808231231267"/>
          <c:w val="0.50063353018372703"/>
          <c:h val="9.6165114961646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微軟正黑體" panose="020B0604030504040204" pitchFamily="34" charset="-120"/>
              <a:ea typeface="+mn-ea"/>
              <a:cs typeface="+mn-cs"/>
            </a:defRPr>
          </a:pPr>
          <a:endParaRPr lang="zh-HK"/>
        </a:p>
      </c:txPr>
    </c:legend>
    <c:plotVisOnly val="1"/>
    <c:dispBlanksAs val="gap"/>
    <c:showDLblsOverMax val="0"/>
  </c:chart>
  <c:spPr>
    <a:solidFill>
      <a:schemeClr val="bg2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H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3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4" y="5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BDD59-A20C-4BB6-A17D-F66B1D5AA1A4}" type="datetimeFigureOut">
              <a:rPr lang="zh-HK" altLang="en-US" smtClean="0"/>
              <a:t>14/2/2025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428586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4" y="9428586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9D95F-8E6F-41D4-872A-71CF66D1495E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7768308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4236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p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8252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3e9f96e5c0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3e9f96e5c0_0_41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答案：</a:t>
            </a:r>
            <a:r>
              <a:rPr lang="zh-TW" dirty="0" smtClean="0"/>
              <a:t>A</a:t>
            </a:r>
            <a:endParaRPr lang="en-US" altLang="zh-TW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資料來源</a:t>
            </a:r>
            <a:r>
              <a:rPr lang="en-US" altLang="zh-TW" dirty="0" smtClean="0"/>
              <a:t>: </a:t>
            </a:r>
            <a:r>
              <a:rPr lang="zh-TW" altLang="en-US" dirty="0" smtClean="0"/>
              <a:t>本港判刑指引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13576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5a949e69b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5a949e69b5_0_0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34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5a949e69b5_0_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5a949e69b5_0_478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300" dirty="0" smtClean="0">
                <a:latin typeface="+mn-ea"/>
                <a:ea typeface="+mn-ea"/>
              </a:rPr>
              <a:t>教師提問</a:t>
            </a:r>
            <a:r>
              <a:rPr lang="en-US" altLang="zh-TW" sz="1300" dirty="0" smtClean="0">
                <a:latin typeface="+mn-ea"/>
                <a:ea typeface="+mn-ea"/>
              </a:rPr>
              <a:t>: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zh-TW" altLang="en-US" sz="1300" dirty="0" smtClean="0">
                <a:latin typeface="+mn-ea"/>
                <a:ea typeface="+mn-ea"/>
              </a:rPr>
              <a:t>同學對大麻的認知</a:t>
            </a:r>
            <a:r>
              <a:rPr lang="en-US" altLang="zh-TW" sz="1300" dirty="0" smtClean="0">
                <a:latin typeface="+mn-ea"/>
                <a:ea typeface="+mn-ea"/>
              </a:rPr>
              <a:t>?</a:t>
            </a:r>
            <a:r>
              <a:rPr lang="en-US" altLang="zh-TW" sz="1300" baseline="0" dirty="0" smtClean="0">
                <a:latin typeface="+mn-ea"/>
                <a:ea typeface="+mn-ea"/>
              </a:rPr>
              <a:t> </a:t>
            </a:r>
            <a:r>
              <a:rPr lang="zh-TW" altLang="en-US" sz="1300" baseline="0" dirty="0" smtClean="0">
                <a:latin typeface="+mn-ea"/>
                <a:ea typeface="+mn-ea"/>
              </a:rPr>
              <a:t>學生是否</a:t>
            </a:r>
            <a:r>
              <a:rPr lang="zh-TW" altLang="en-US" sz="1300" dirty="0" smtClean="0">
                <a:latin typeface="+mn-ea"/>
                <a:ea typeface="+mn-ea"/>
              </a:rPr>
              <a:t>知道大麻為毒品</a:t>
            </a:r>
            <a:r>
              <a:rPr lang="en-US" altLang="zh-TW" sz="1300" dirty="0" smtClean="0">
                <a:latin typeface="+mn-ea"/>
                <a:ea typeface="+mn-ea"/>
              </a:rPr>
              <a:t>?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zh-TW" altLang="en-US" sz="1300" dirty="0" smtClean="0">
                <a:latin typeface="+mn-ea"/>
                <a:ea typeface="+mn-ea"/>
              </a:rPr>
              <a:t>如何用招數拒絕朋友邀請吸食毒品的誘惑</a:t>
            </a:r>
            <a:r>
              <a:rPr lang="en-US" altLang="zh-TW" sz="1300" dirty="0" smtClean="0">
                <a:latin typeface="+mn-ea"/>
                <a:ea typeface="+mn-ea"/>
              </a:rPr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1300" dirty="0" smtClean="0">
              <a:latin typeface="+mn-ea"/>
              <a:ea typeface="+mn-e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300" dirty="0" smtClean="0">
                <a:latin typeface="+mn-ea"/>
                <a:ea typeface="+mn-ea"/>
              </a:rPr>
              <a:t>提醒學生要堅決拒絕朋友邀請吸食毒品的誘惑。</a:t>
            </a:r>
            <a:endParaRPr lang="en-US" altLang="zh-TW" sz="1300" dirty="0" smtClean="0">
              <a:latin typeface="+mn-ea"/>
              <a:ea typeface="+mn-ea"/>
            </a:endParaRP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sz="13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591709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5a949e69b5_0_4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5a949e69b5_0_483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老師再向學生提醒大麻標誌的例子</a:t>
            </a:r>
            <a:r>
              <a:rPr lang="en-US" altLang="zh-TW" dirty="0" smtClean="0"/>
              <a:t>,</a:t>
            </a:r>
            <a:r>
              <a:rPr lang="zh-TW" altLang="en-US" dirty="0" smtClean="0"/>
              <a:t>例如</a:t>
            </a:r>
            <a:r>
              <a:rPr lang="en-US" altLang="zh-TW" dirty="0" smtClean="0"/>
              <a:t>: </a:t>
            </a:r>
            <a:r>
              <a:rPr lang="zh-TW" altLang="en-US" dirty="0" smtClean="0"/>
              <a:t>大麻葉</a:t>
            </a:r>
            <a:r>
              <a:rPr lang="zh-HK" altLang="en-US" dirty="0" smtClean="0"/>
              <a:t>、</a:t>
            </a:r>
            <a:r>
              <a:rPr lang="zh-TW" altLang="en-US" dirty="0" smtClean="0"/>
              <a:t>有 “</a:t>
            </a:r>
            <a:r>
              <a:rPr lang="en-US" altLang="zh-TW" dirty="0" smtClean="0"/>
              <a:t>Cannabis”</a:t>
            </a:r>
            <a:r>
              <a:rPr lang="zh-HK" altLang="en-US" dirty="0" smtClean="0"/>
              <a:t>、</a:t>
            </a:r>
            <a:r>
              <a:rPr lang="en-US" altLang="zh-TW" dirty="0" smtClean="0"/>
              <a:t>”THC” </a:t>
            </a:r>
            <a:r>
              <a:rPr lang="zh-TW" altLang="en-US" dirty="0" smtClean="0"/>
              <a:t>或 </a:t>
            </a:r>
            <a:r>
              <a:rPr lang="en-US" altLang="zh-TW" dirty="0" smtClean="0"/>
              <a:t>”CBD”</a:t>
            </a:r>
            <a:r>
              <a:rPr lang="zh-TW" altLang="en-US" dirty="0" smtClean="0"/>
              <a:t>字眼的</a:t>
            </a:r>
            <a:r>
              <a:rPr lang="en-US" altLang="zh-TW" dirty="0" smtClean="0"/>
              <a:t>logo</a:t>
            </a:r>
            <a:r>
              <a:rPr lang="zh-TW" altLang="en-US" dirty="0" smtClean="0"/>
              <a:t>，叫學生要多加留意食物包裝有否這些圖案。</a:t>
            </a:r>
            <a:endParaRPr lang="en-US" altLang="zh-TW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並叫學生</a:t>
            </a:r>
            <a:r>
              <a:rPr lang="zh-TW" altLang="en-US" smtClean="0"/>
              <a:t>如對該零食有</a:t>
            </a:r>
            <a:r>
              <a:rPr lang="zh-TW" altLang="en-US" dirty="0" smtClean="0"/>
              <a:t>懷疑，切勿嘗試接觸</a:t>
            </a:r>
            <a:r>
              <a:rPr lang="zh-TW" altLang="en-US" smtClean="0"/>
              <a:t>該零食，並可以報警求助。</a:t>
            </a:r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932478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5a949e69b5_0_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5a949e69b5_0_605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altLang="zh-TW" sz="1100" b="0" i="0" u="none" strike="noStrike" cap="none" dirty="0" smtClean="0">
                <a:solidFill>
                  <a:srgbClr val="000000"/>
                </a:solidFill>
                <a:latin typeface="+mn-ea"/>
                <a:ea typeface="Arial"/>
                <a:cs typeface="Arial"/>
                <a:sym typeface="Arial"/>
              </a:rPr>
              <a:t>1. </a:t>
            </a:r>
            <a:r>
              <a:rPr lang="zh-TW" altLang="en-US" sz="1100" b="0" i="0" u="none" strike="noStrike" cap="none" dirty="0" smtClean="0">
                <a:solidFill>
                  <a:srgbClr val="000000"/>
                </a:solidFill>
                <a:latin typeface="+mn-ea"/>
                <a:ea typeface="Arial"/>
                <a:cs typeface="Arial"/>
                <a:sym typeface="Arial"/>
              </a:rPr>
              <a:t>教師提醒學生販毒是非常嚴重的罪行。</a:t>
            </a:r>
            <a:endParaRPr lang="en-US" altLang="zh-TW" sz="1100" b="0" i="0" u="none" strike="noStrike" cap="none" dirty="0" smtClean="0">
              <a:solidFill>
                <a:srgbClr val="000000"/>
              </a:solidFill>
              <a:latin typeface="+mn-ea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altLang="zh-TW" sz="1100" b="0" i="0" u="none" strike="noStrike" cap="none" dirty="0" smtClean="0">
                <a:solidFill>
                  <a:srgbClr val="000000"/>
                </a:solidFill>
                <a:latin typeface="+mn-ea"/>
                <a:ea typeface="Arial"/>
                <a:cs typeface="Arial"/>
                <a:sym typeface="Arial"/>
              </a:rPr>
              <a:t>2. </a:t>
            </a:r>
            <a:r>
              <a:rPr lang="zh-TW" altLang="en-US" sz="1100" b="0" i="0" u="none" strike="noStrike" cap="none" dirty="0" smtClean="0">
                <a:solidFill>
                  <a:srgbClr val="000000"/>
                </a:solidFill>
                <a:latin typeface="+mn-ea"/>
                <a:ea typeface="Arial"/>
                <a:cs typeface="Arial"/>
                <a:sym typeface="Arial"/>
              </a:rPr>
              <a:t>教師提醒學生不論販毒時是否已成年，販毒罪的判刑仍然是十分重，需賠上一生的前途。</a:t>
            </a:r>
            <a:endParaRPr lang="en-US" altLang="zh-TW" sz="1100" b="0" i="0" u="none" strike="noStrike" cap="none" dirty="0" smtClean="0">
              <a:solidFill>
                <a:srgbClr val="000000"/>
              </a:solidFill>
              <a:latin typeface="+mn-ea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altLang="zh-TW" sz="1100" b="0" i="0" u="none" strike="noStrike" cap="none" dirty="0" smtClean="0">
                <a:solidFill>
                  <a:srgbClr val="000000"/>
                </a:solidFill>
                <a:latin typeface="+mn-ea"/>
                <a:ea typeface="Arial"/>
                <a:cs typeface="Arial"/>
                <a:sym typeface="Arial"/>
              </a:rPr>
              <a:t>3. </a:t>
            </a:r>
            <a:r>
              <a:rPr lang="zh-TW" altLang="en-US" sz="1100" b="0" i="0" u="none" strike="noStrike" cap="none" dirty="0" smtClean="0">
                <a:solidFill>
                  <a:srgbClr val="000000"/>
                </a:solidFill>
                <a:latin typeface="+mn-ea"/>
                <a:ea typeface="Arial"/>
                <a:cs typeface="Arial"/>
                <a:sym typeface="Arial"/>
              </a:rPr>
              <a:t>教師向同學講解如何用招數拒絕朋友介紹販毒工作的方法。</a:t>
            </a:r>
            <a:endParaRPr lang="en-US" altLang="zh-TW" sz="1100" b="0" i="0" u="none" strike="noStrike" cap="none" dirty="0" smtClean="0">
              <a:solidFill>
                <a:srgbClr val="000000"/>
              </a:solidFill>
              <a:latin typeface="+mn-ea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669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5a949e69b5_0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5a949e69b5_0_615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altLang="zh-TW" sz="1100" b="0" i="0" u="none" strike="noStrike" cap="none" dirty="0" smtClean="0">
                <a:solidFill>
                  <a:srgbClr val="000000"/>
                </a:solidFill>
                <a:latin typeface="+mn-ea"/>
                <a:ea typeface="Arial"/>
                <a:cs typeface="Arial"/>
                <a:sym typeface="Arial"/>
              </a:rPr>
              <a:t>1. </a:t>
            </a:r>
            <a:r>
              <a:rPr lang="zh-TW" altLang="en-US" sz="1100" b="0" i="0" u="none" strike="noStrike" cap="none" dirty="0" smtClean="0">
                <a:solidFill>
                  <a:srgbClr val="000000"/>
                </a:solidFill>
                <a:latin typeface="+mn-ea"/>
                <a:ea typeface="Arial"/>
                <a:cs typeface="Arial"/>
                <a:sym typeface="Arial"/>
              </a:rPr>
              <a:t>教師提醒學生切勿嘗試網上購買毒品，並講解吸食毒品會帶來身體及精神上的禍害。</a:t>
            </a:r>
            <a:endParaRPr lang="en-US" altLang="zh-TW" sz="1100" b="0" i="0" u="none" strike="noStrike" cap="none" dirty="0" smtClean="0">
              <a:solidFill>
                <a:srgbClr val="000000"/>
              </a:solidFill>
              <a:latin typeface="+mn-ea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en-US" altLang="zh-TW" sz="1100" b="0" i="0" u="none" strike="noStrike" cap="none" dirty="0" smtClean="0">
                <a:solidFill>
                  <a:srgbClr val="000000"/>
                </a:solidFill>
                <a:latin typeface="+mn-ea"/>
                <a:ea typeface="Arial"/>
                <a:cs typeface="Arial"/>
                <a:sym typeface="Arial"/>
              </a:rPr>
              <a:t>2. </a:t>
            </a:r>
            <a:r>
              <a:rPr lang="zh-TW" altLang="en-US" sz="1100" b="0" i="0" u="none" strike="noStrike" cap="none" dirty="0" smtClean="0">
                <a:solidFill>
                  <a:srgbClr val="000000"/>
                </a:solidFill>
                <a:latin typeface="+mn-ea"/>
                <a:ea typeface="Arial"/>
                <a:cs typeface="Arial"/>
                <a:sym typeface="Arial"/>
              </a:rPr>
              <a:t>教師提醒學生切勿點擊任何售賣毒品網店的連結。</a:t>
            </a:r>
            <a:endParaRPr lang="en-US" altLang="zh-TW" sz="1100" b="0" i="0" u="none" strike="noStrike" cap="none" dirty="0" smtClean="0">
              <a:solidFill>
                <a:srgbClr val="000000"/>
              </a:solidFill>
              <a:latin typeface="+mn-ea"/>
              <a:ea typeface="Arial"/>
              <a:cs typeface="Arial"/>
              <a:sym typeface="Arial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l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41191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5a949e69b5_0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5a949e69b5_0_629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/>
              <a:t>近年來青少年因吸毒而被</a:t>
            </a:r>
            <a:r>
              <a:rPr lang="zh-TW" dirty="0" smtClean="0"/>
              <a:t>捕</a:t>
            </a:r>
            <a:r>
              <a:rPr lang="zh-TW" altLang="en-US" dirty="0" smtClean="0"/>
              <a:t>下跌</a:t>
            </a:r>
            <a:r>
              <a:rPr lang="zh-TW" dirty="0" smtClean="0"/>
              <a:t>了</a:t>
            </a:r>
            <a:r>
              <a:rPr lang="en-US" altLang="zh-TW" dirty="0" smtClean="0"/>
              <a:t>8.8</a:t>
            </a:r>
            <a:r>
              <a:rPr lang="zh-TW" dirty="0" smtClean="0"/>
              <a:t>%</a:t>
            </a:r>
            <a:r>
              <a:rPr lang="zh-TW" altLang="en-US" dirty="0" smtClean="0"/>
              <a:t>，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dirty="0" smtClean="0"/>
              <a:t>可卡因</a:t>
            </a:r>
            <a:r>
              <a:rPr lang="zh-TW" dirty="0" smtClean="0"/>
              <a:t>是青少年最廣泛</a:t>
            </a:r>
            <a:r>
              <a:rPr lang="zh-TW" altLang="en-US" dirty="0" smtClean="0"/>
              <a:t>吸食</a:t>
            </a:r>
            <a:r>
              <a:rPr lang="zh-TW" dirty="0" smtClean="0"/>
              <a:t>的毒品</a:t>
            </a:r>
            <a:r>
              <a:rPr lang="zh-TW" altLang="en-US" dirty="0" smtClean="0"/>
              <a:t>，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 smtClean="0"/>
              <a:t>而</a:t>
            </a:r>
            <a:r>
              <a:rPr lang="zh-TW" altLang="en-US" dirty="0" smtClean="0"/>
              <a:t>大麻</a:t>
            </a:r>
            <a:r>
              <a:rPr lang="zh-TW" dirty="0" smtClean="0"/>
              <a:t>，</a:t>
            </a:r>
            <a:r>
              <a:rPr lang="zh-TW" dirty="0"/>
              <a:t>氯胺酮，冰毒和海洛英仍然都仍有青少年</a:t>
            </a:r>
            <a:r>
              <a:rPr lang="zh-TW" dirty="0" smtClean="0"/>
              <a:t>接觸</a:t>
            </a:r>
            <a:r>
              <a:rPr lang="zh-TW" altLang="en-US" dirty="0" smtClean="0"/>
              <a:t>，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dirty="0" smtClean="0"/>
              <a:t>其他毒品有上升，其中多為涉及新興毒品太空油</a:t>
            </a:r>
            <a:r>
              <a:rPr lang="zh-TW" dirty="0" smtClean="0"/>
              <a:t>。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/>
              <a:t>提醒每個學生要</a:t>
            </a:r>
            <a:r>
              <a:rPr lang="zh-TW" dirty="0" smtClean="0"/>
              <a:t>小心</a:t>
            </a:r>
            <a:r>
              <a:rPr lang="zh-TW" altLang="en-US" dirty="0" smtClean="0"/>
              <a:t>。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5301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5a949e69b5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5a949e69b5_2_45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54484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5b48b80e5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5b48b80e5f_0_13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b="1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效果</a:t>
            </a:r>
            <a:endParaRPr sz="1200" b="1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精神鬆弛、瞳孔放大、飢腸轆轆，而視覺、嗅覺、味覺、觸覺等感官更加敏銳。說話滔滔不絕、出現輕微幻覺、動作及反應遲鈍。長期濫用更會導致內分泌失調、結膜炎、支氣管炎，以及患上與吸煙有關的疾病。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吸食工具及方法</a:t>
            </a:r>
            <a:endParaRPr sz="1200" b="1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auKai"/>
              <a:buChar char="●"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‘大麻草煙’的手捲煙混和煙草吸服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auKai"/>
              <a:buChar char="●"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利用管道或水煙管吸服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auKai"/>
              <a:buChar char="●"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添加至食物內食用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</p:txBody>
      </p:sp>
    </p:spTree>
    <p:extLst>
      <p:ext uri="{BB962C8B-B14F-4D97-AF65-F5344CB8AC3E}">
        <p14:creationId xmlns:p14="http://schemas.microsoft.com/office/powerpoint/2010/main" val="3437944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5b48b80e5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5b48b80e5f_0_18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b="1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效果</a:t>
            </a:r>
            <a:endParaRPr sz="1200" b="1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經常以鼻孔吸入可卡因粉末，會嚴重損害鼻黏膜。一般來說，濫用可卡因會出現幻覺、妄想、攻擊性行為、失眠、食慾不振及抑鬱等徵兆，亦會出現高血壓、心跳加速和瞳孔放大等情況。嚴重者更會心跳或呼吸停頓，以及引起其他猝發疾病。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吸食工具及方法</a:t>
            </a:r>
            <a:endParaRPr sz="1200" b="1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auKai"/>
              <a:buChar char="●"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吸服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auKai"/>
              <a:buChar char="●"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飲管吸服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auKai"/>
              <a:buChar char="●"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捲成圓管形的紙幣吸服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</p:txBody>
      </p:sp>
    </p:spTree>
    <p:extLst>
      <p:ext uri="{BB962C8B-B14F-4D97-AF65-F5344CB8AC3E}">
        <p14:creationId xmlns:p14="http://schemas.microsoft.com/office/powerpoint/2010/main" val="2257308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5a949e69b5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5a949e69b5_0_460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/>
              <a:t>學習目標，分為四個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 smtClean="0"/>
              <a:t>分別</a:t>
            </a:r>
            <a:r>
              <a:rPr lang="zh-TW" altLang="en-US" dirty="0" smtClean="0"/>
              <a:t>為</a:t>
            </a:r>
            <a:r>
              <a:rPr lang="zh-TW" dirty="0" smtClean="0"/>
              <a:t>常見</a:t>
            </a:r>
            <a:r>
              <a:rPr lang="zh-TW" dirty="0"/>
              <a:t>毒品，吸毒的辨識行為，應對</a:t>
            </a:r>
            <a:r>
              <a:rPr lang="zh-TW" dirty="0" smtClean="0"/>
              <a:t>方法</a:t>
            </a:r>
            <a:r>
              <a:rPr lang="zh-TW" altLang="en-US" dirty="0" smtClean="0"/>
              <a:t>及</a:t>
            </a:r>
            <a:r>
              <a:rPr lang="zh-TW" dirty="0" smtClean="0"/>
              <a:t>求助</a:t>
            </a:r>
            <a:r>
              <a:rPr lang="zh-TW" dirty="0"/>
              <a:t>資訊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/>
              <a:t>工作紙必須在課堂完結前完成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4242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5b48b80e5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5b48b80e5f_0_23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b="1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效果</a:t>
            </a:r>
            <a:endParaRPr sz="1200" b="1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濫藥者可能會說話迷糊、記憶力衰退、行動機能受損、呼吸 / 心臟機能受損，長期服用更會成癮。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吸食工具及方法</a:t>
            </a:r>
            <a:endParaRPr sz="1200" b="1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auKai"/>
              <a:buChar char="●"/>
            </a:pPr>
            <a:r>
              <a:rPr lang="zh-TW" sz="120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吸服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auKai"/>
              <a:buChar char="●"/>
            </a:pPr>
            <a:r>
              <a:rPr lang="zh-TW" sz="120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飲管吸服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auKai"/>
              <a:buChar char="●"/>
            </a:pPr>
            <a:r>
              <a:rPr lang="zh-TW" sz="120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捲成圓管形的紙幣吸服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</p:txBody>
      </p:sp>
    </p:spTree>
    <p:extLst>
      <p:ext uri="{BB962C8B-B14F-4D97-AF65-F5344CB8AC3E}">
        <p14:creationId xmlns:p14="http://schemas.microsoft.com/office/powerpoint/2010/main" val="2611043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5b48b80e5f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5b48b80e5f_0_28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/>
              <a:t>效果 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即時效果：心跳和呼吸加速、語言能力受損、瞳孔放大、皮膚乾燥痕癢、食慾不振、失眠、神經緊張、自信心及能力出現錯覺等徵狀。服食大劑量甲基安非他明會導致行為暴躁、過分活躍、顫抖及妄想，當藥力消退後，濫用者會患上嚴重抑鬱。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長期效果：成癮。長期服食還會出現仿似精神分裂症的精神病、飢膚刺痛、產生幻覺、過分自我專注、數日或數周不眠不休，以及腎肺功能失常等徵狀。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b="1" dirty="0"/>
              <a:t>吸食工具及方法</a:t>
            </a:r>
            <a:endParaRPr b="1"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zh-TW" dirty="0"/>
              <a:t>煙霧吸服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zh-TW" dirty="0"/>
              <a:t>冰壺吸服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82233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5b48b80e5f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5b48b80e5f_0_33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b="1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效果</a:t>
            </a:r>
            <a:endParaRPr sz="1200" b="1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說話速度緩慢及含糊不清 , 動作遲鈍, 瞳孔收縮, 眼皮下垂, 夜間視力減弱, 昏迷前神情呆滯 及嘔吐.海洛英可令濫用者迅速上癮,損害免疫機能系統、皮膚乾燥痕癢、便秘、食慾不振、心跳及血壓失常、月經失調、性慾減弱等。若重複在同一位置注射海洛英更可導致靜脈萎縮，打針部位常見化膿發炎的情況。此外，服食過量海洛英還會導致濫用者死亡；若與他人共用針筒，更會導致染上如愛滋病等病症。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吸食工具及方法</a:t>
            </a:r>
            <a:endParaRPr sz="1200" b="1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auKai"/>
              <a:buChar char="●"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注射 （大腿內側或手臂內側）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auKai"/>
              <a:buChar char="●"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口服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</p:txBody>
      </p:sp>
    </p:spTree>
    <p:extLst>
      <p:ext uri="{BB962C8B-B14F-4D97-AF65-F5344CB8AC3E}">
        <p14:creationId xmlns:p14="http://schemas.microsoft.com/office/powerpoint/2010/main" val="23634123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5b48b80e5f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5b48b80e5f_0_33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b="1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效果</a:t>
            </a:r>
            <a:endParaRPr sz="1200" b="1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引起一些不良反應包括血壓降低、肌肉抽搐。依托咪酯亦會抑制腎上腺腺體中某些激素的產生。另外使用依托咪酯亦可能引起噁心、嘔吐、頭痛、肌肉疼痛、局部注射部位疼痛等不適症狀 。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2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吸食過量依托咪酯後輕則顫抖、頭暈、站立不穩、東歪西倒，重則產生幻覺、脾氣暴躁等症狀，影響情緒、思維和行為舉止，對腦部神經造成不可逆的損害，同時也易產生呼吸暫停、支氣管痙攣等問題。</a:t>
            </a:r>
            <a:endParaRPr lang="en-US" altLang="zh-TW" sz="1200" dirty="0" smtClean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吸食工具及方法</a:t>
            </a:r>
            <a:endParaRPr sz="1200" b="1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auKai"/>
              <a:buChar char="●"/>
            </a:pPr>
            <a:r>
              <a:rPr lang="zh-TW" altLang="en-US" sz="12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通常被混入電子煙油，以電子煙作吸食媒介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</p:txBody>
      </p:sp>
    </p:spTree>
    <p:extLst>
      <p:ext uri="{BB962C8B-B14F-4D97-AF65-F5344CB8AC3E}">
        <p14:creationId xmlns:p14="http://schemas.microsoft.com/office/powerpoint/2010/main" val="4167230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5e07c2eaea_1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5e07c2eaea_1_114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咪仔動畫</a:t>
            </a:r>
            <a:r>
              <a:rPr lang="en-US" altLang="zh-TW" dirty="0" smtClean="0"/>
              <a:t>- </a:t>
            </a:r>
            <a:r>
              <a:rPr lang="zh-TW" altLang="en-US" dirty="0" smtClean="0"/>
              <a:t>太空油毒品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47061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5e07c2eaea_1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5e07c2eaea_1_114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b="1" u="sng" dirty="0" smtClean="0"/>
              <a:t>太空油毒品</a:t>
            </a:r>
            <a:r>
              <a:rPr lang="zh-TW" altLang="en-US" b="1" u="sng" dirty="0" smtClean="0"/>
              <a:t>特輯</a:t>
            </a:r>
            <a:endParaRPr lang="en-US" altLang="zh-TW" b="1" u="sng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altLang="en-US" dirty="0" smtClean="0"/>
              <a:t>毒品調查科 </a:t>
            </a:r>
            <a:r>
              <a:rPr lang="en-US" altLang="zh-TW" dirty="0" smtClean="0"/>
              <a:t>x </a:t>
            </a:r>
            <a:r>
              <a:rPr lang="zh-TW" altLang="en-US" dirty="0" smtClean="0"/>
              <a:t>專家 </a:t>
            </a:r>
            <a:r>
              <a:rPr lang="en-US" altLang="zh-TW" dirty="0" smtClean="0"/>
              <a:t>x </a:t>
            </a:r>
            <a:r>
              <a:rPr lang="zh-TW" altLang="en-US" dirty="0" smtClean="0"/>
              <a:t>吸毒過來人</a:t>
            </a:r>
            <a:r>
              <a:rPr lang="en-US" altLang="zh-TW" dirty="0" smtClean="0"/>
              <a:t>•</a:t>
            </a:r>
            <a:r>
              <a:rPr lang="zh-TW" altLang="en-US" dirty="0" smtClean="0"/>
              <a:t>太「兇」油毒害大揭秘 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altLang="zh-TW" dirty="0" smtClean="0"/>
              <a:t>- </a:t>
            </a:r>
            <a:r>
              <a:rPr lang="zh-TW" altLang="en-US" dirty="0" smtClean="0"/>
              <a:t>警務處毒品調查科訪問多位專家，並邀請戒毒康復者親述吸食太空油毒品的後果。</a:t>
            </a:r>
            <a:endParaRPr lang="en-US" altLang="zh-TW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9245665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5fa24eac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5fa24eacc3_0_0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auKai"/>
              <a:buAutoNum type="arabicPeriod"/>
            </a:pPr>
            <a:r>
              <a:rPr lang="zh-TW" sz="1200" b="1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第4條 危險藥物的販運  </a:t>
            </a:r>
            <a:endParaRPr sz="1200" b="1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任何人不得 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(a) 販運危險藥物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(b) 提出販運危險藥物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(c) 作出任何作為以準備販運危險藥物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一經定罪，最高刑罰為港元五百萬及終身監禁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auKai"/>
              <a:buAutoNum type="arabicPeriod"/>
            </a:pPr>
            <a:r>
              <a:rPr lang="zh-TW" sz="1200" b="1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第6條 危險藥物的製造</a:t>
            </a:r>
            <a:endParaRPr sz="1200" b="1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任何人不得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(a) 製造危險藥物; 或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(b) 作出或提出作出準備製造或目的是製造危險藥物的作為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一經定罪，最高刑罰為港元五百萬及終身</a:t>
            </a:r>
            <a:r>
              <a:rPr lang="zh-TW" sz="12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監禁</a:t>
            </a:r>
            <a:r>
              <a:rPr lang="en-US" altLang="zh-TW" sz="1200" dirty="0" smtClean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 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auKai"/>
              <a:buAutoNum type="arabicPeriod"/>
            </a:pPr>
            <a:r>
              <a:rPr lang="zh-TW" sz="1200" b="1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第8條 管有危險藥物非作販運用途及危險藥物的服用 </a:t>
            </a:r>
            <a:endParaRPr sz="1200" b="1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任何人不得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(a) 管有危險藥物；或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(b) 吸食、吸服、服食或注射危險藥物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一經定罪，最高刑罰為港元一百萬及監禁七年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auKai"/>
              <a:buAutoNum type="arabicPeriod"/>
            </a:pPr>
            <a:r>
              <a:rPr lang="zh-TW" sz="1200" b="1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第9條 大麻植物及鴉片罌粟的栽植及經營 </a:t>
            </a:r>
            <a:endParaRPr sz="1200" b="1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任何人不得</a:t>
            </a:r>
            <a:endParaRPr sz="1200" b="1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(a) 栽植任何大麻屬植物或鴉片罌粟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一經定罪，最高刑罰為港元最高罰款港元十萬及監禁十五年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BiauKai"/>
              <a:buAutoNum type="arabicPeriod"/>
            </a:pPr>
            <a:r>
              <a:rPr lang="zh-TW" sz="1200" b="1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第36條 管有管筒、設備等</a:t>
            </a:r>
            <a:endParaRPr sz="1200" b="1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任何人不得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(1) 管有任何適合於及擬用作吸食、吸服、服食或注射危險藥物的管筒、設備或器具</a:t>
            </a:r>
            <a:endParaRPr sz="1200" dirty="0">
              <a:solidFill>
                <a:schemeClr val="dk1"/>
              </a:solidFill>
              <a:latin typeface="BiauKai"/>
              <a:ea typeface="BiauKai"/>
              <a:cs typeface="BiauKai"/>
              <a:sym typeface="BiauKa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1200" dirty="0">
                <a:solidFill>
                  <a:schemeClr val="dk1"/>
                </a:solidFill>
                <a:latin typeface="BiauKai"/>
                <a:ea typeface="BiauKai"/>
                <a:cs typeface="BiauKai"/>
                <a:sym typeface="BiauKai"/>
              </a:rPr>
              <a:t>一經定罪，最高刑罰為港元最高罰款港元一萬及監禁三年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026778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5e07c2eaea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5e07c2eaea_1_13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260225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5e07c2eaea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5e07c2eaea_1_28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24453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5e07c2eaea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5e07c2eaea_1_23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提問學生，然後給予答案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8421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5a949e69b5_0_4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5a949e69b5_0_460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/>
              <a:t>學習目標，分為四個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 smtClean="0"/>
              <a:t>分別</a:t>
            </a:r>
            <a:r>
              <a:rPr lang="zh-TW" altLang="en-US" dirty="0" smtClean="0"/>
              <a:t>為</a:t>
            </a:r>
            <a:r>
              <a:rPr lang="zh-TW" dirty="0" smtClean="0"/>
              <a:t>常見</a:t>
            </a:r>
            <a:r>
              <a:rPr lang="zh-TW" dirty="0"/>
              <a:t>毒品，吸毒的辨識行為，應對方法，求助資訊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dirty="0"/>
              <a:t>工作紙必須在課堂完結前完成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74985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5e07c2eaea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5e07c2eaea_1_39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提問學生，然後給予答案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49358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5e07c2eaea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5e07c2eaea_1_34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提問學生，然後給予答案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33810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3a18f82b55_1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3a18f82b55_1_129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提問學生，然後給予答案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88369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3a18f82b55_1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3a18f82b55_1_134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提問學生，然後給予答案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02805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5e07c2eaea_1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5e07c2eaea_1_114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zh-TW" dirty="0"/>
              <a:t>禁</a:t>
            </a:r>
            <a:r>
              <a:rPr lang="zh-TW" dirty="0" smtClean="0"/>
              <a:t>毒</a:t>
            </a:r>
            <a:r>
              <a:rPr lang="zh-TW" altLang="en-US" dirty="0" smtClean="0"/>
              <a:t>季</a:t>
            </a:r>
            <a:r>
              <a:rPr lang="zh-TW" dirty="0" smtClean="0"/>
              <a:t>  </a:t>
            </a:r>
            <a:r>
              <a:rPr lang="zh-TW" dirty="0"/>
              <a:t>–【 </a:t>
            </a:r>
            <a:r>
              <a:rPr lang="en-US" altLang="zh-TW" b="1" dirty="0" smtClean="0"/>
              <a:t>5</a:t>
            </a:r>
            <a:r>
              <a:rPr lang="zh-TW" altLang="en-US" b="1" dirty="0" smtClean="0"/>
              <a:t>招拒絕吸毒誘惑 </a:t>
            </a:r>
            <a:r>
              <a:rPr lang="zh-TW" dirty="0" smtClean="0"/>
              <a:t>•</a:t>
            </a:r>
            <a:r>
              <a:rPr lang="en-US" altLang="zh-TW" dirty="0" smtClean="0"/>
              <a:t> </a:t>
            </a:r>
            <a:r>
              <a:rPr lang="zh-TW" altLang="en-US" b="1" dirty="0" smtClean="0"/>
              <a:t>唔好當我傻仔呀！</a:t>
            </a:r>
            <a:r>
              <a:rPr lang="zh-TW" dirty="0" smtClean="0"/>
              <a:t>】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播放</a:t>
            </a:r>
            <a:r>
              <a:rPr lang="zh-TW" dirty="0" smtClean="0"/>
              <a:t>影片</a:t>
            </a:r>
            <a:r>
              <a:rPr lang="zh-TW" altLang="en-US" dirty="0" smtClean="0"/>
              <a:t>後</a:t>
            </a:r>
            <a:r>
              <a:rPr lang="zh-TW" dirty="0" smtClean="0"/>
              <a:t>，</a:t>
            </a:r>
            <a:r>
              <a:rPr lang="zh-TW" altLang="en-US" dirty="0" smtClean="0"/>
              <a:t>可詢問</a:t>
            </a:r>
            <a:r>
              <a:rPr lang="zh-TW" dirty="0" smtClean="0"/>
              <a:t>學生們</a:t>
            </a:r>
            <a:r>
              <a:rPr lang="zh-TW" altLang="en-US" dirty="0" smtClean="0"/>
              <a:t>除了以上</a:t>
            </a:r>
            <a:r>
              <a:rPr lang="en-US" altLang="zh-TW" dirty="0" smtClean="0"/>
              <a:t>5</a:t>
            </a:r>
            <a:r>
              <a:rPr lang="zh-TW" altLang="en-US" dirty="0" smtClean="0"/>
              <a:t>招</a:t>
            </a:r>
            <a:r>
              <a:rPr lang="zh-TW" altLang="en-US" baseline="0" dirty="0" smtClean="0"/>
              <a:t>，還有其他招數應付嗎</a:t>
            </a:r>
            <a:r>
              <a:rPr lang="en-US" altLang="zh-TW" baseline="0" dirty="0" smtClean="0"/>
              <a:t>?</a:t>
            </a:r>
            <a:endParaRPr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98957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5e07c2eaea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25e07c2eaea_1_49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提問學生，然後給予答案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62737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5e07c2eaea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25e07c2eaea_1_44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>
                <a:solidFill>
                  <a:schemeClr val="dk1"/>
                </a:solidFill>
              </a:rPr>
              <a:t>提問學生，然後給予答案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383844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5e07c2eaea_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25e07c2eaea_1_62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zh-TW" altLang="en-US" b="1" dirty="0" smtClean="0"/>
              <a:t>禁毒微電影 </a:t>
            </a:r>
            <a:r>
              <a:rPr lang="en-US" altLang="zh-TW" b="1" dirty="0" smtClean="0"/>
              <a:t>- </a:t>
            </a:r>
            <a:r>
              <a:rPr lang="zh-TW" altLang="en-US" b="1" dirty="0" smtClean="0"/>
              <a:t>悔不當初系列 </a:t>
            </a:r>
            <a:r>
              <a:rPr lang="en-US" altLang="zh-TW" b="1" dirty="0" smtClean="0"/>
              <a:t>《</a:t>
            </a:r>
            <a:r>
              <a:rPr lang="zh-TW" altLang="en-US" b="1" dirty="0" smtClean="0"/>
              <a:t>毒愛</a:t>
            </a:r>
            <a:r>
              <a:rPr lang="en-US" altLang="zh-TW" b="1" dirty="0" smtClean="0"/>
              <a:t>》</a:t>
            </a:r>
          </a:p>
          <a:p>
            <a:r>
              <a:rPr lang="zh-TW" altLang="en-US" dirty="0" smtClean="0"/>
              <a:t>由警務處及懲教署合作拍攝，並由在囚少女琪琪（化名）親身剖白因為製毒而被判入獄嘅真實經歷分享。</a:t>
            </a:r>
            <a:endParaRPr lang="en-US" altLang="zh-TW" dirty="0" smtClean="0"/>
          </a:p>
          <a:p>
            <a:endParaRPr lang="en-US" altLang="zh-TW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58373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5e07c2eaea_1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5e07c2eaea_1_114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r>
              <a:rPr lang="zh-TW" altLang="en-US" b="1" dirty="0" smtClean="0"/>
              <a:t>禁毒微電影 </a:t>
            </a:r>
            <a:r>
              <a:rPr lang="en-US" altLang="zh-TW" b="1" dirty="0" smtClean="0"/>
              <a:t>- </a:t>
            </a:r>
            <a:r>
              <a:rPr lang="zh-TW" altLang="en-US" b="1" dirty="0" smtClean="0"/>
              <a:t>悔不當初系列 </a:t>
            </a:r>
            <a:r>
              <a:rPr lang="en-US" altLang="zh-TW" b="1" dirty="0" smtClean="0"/>
              <a:t>《</a:t>
            </a:r>
            <a:r>
              <a:rPr lang="zh-TW" altLang="en-US" b="1" dirty="0" smtClean="0"/>
              <a:t>毒愛</a:t>
            </a:r>
            <a:r>
              <a:rPr lang="en-US" altLang="zh-TW" b="1" dirty="0" smtClean="0"/>
              <a:t>》</a:t>
            </a:r>
          </a:p>
          <a:p>
            <a:r>
              <a:rPr lang="zh-TW" altLang="en-US" dirty="0" smtClean="0"/>
              <a:t>由警務處及懲教署合作拍攝，並由在囚少女琪琪（化名）親身剖白因為製毒而被判入獄嘅真實經歷分享。</a:t>
            </a:r>
            <a:endParaRPr lang="en-US" altLang="zh-TW" dirty="0" smtClean="0"/>
          </a:p>
          <a:p>
            <a:endParaRPr lang="en-US" altLang="zh-TW" dirty="0" smtClean="0"/>
          </a:p>
          <a:p>
            <a:pPr marL="158750" indent="0">
              <a:buNone/>
            </a:pPr>
            <a:endParaRPr lang="en-US" altLang="zh-TW" dirty="0" smtClean="0"/>
          </a:p>
          <a:p>
            <a:endParaRPr lang="zh-TW" alt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46231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5e07c2eaea_1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5e07c2eaea_1_132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老師向學生強調年紀小</a:t>
            </a:r>
            <a:r>
              <a:rPr lang="en-US" altLang="zh-TW" dirty="0" smtClean="0"/>
              <a:t>/</a:t>
            </a:r>
            <a:r>
              <a:rPr lang="zh-TW" altLang="en-US" dirty="0" smtClean="0"/>
              <a:t>未成年</a:t>
            </a:r>
            <a:r>
              <a:rPr lang="en-US" altLang="zh-TW" dirty="0" smtClean="0"/>
              <a:t>/</a:t>
            </a:r>
            <a:r>
              <a:rPr lang="zh-TW" altLang="en-US" dirty="0" smtClean="0"/>
              <a:t>販毒次數少均不是判刑的求情理由，少年販毒與成年人販毒的刑罰無異。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405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3e9f96e5c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3e9f96e5c0_0_0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33410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5e07c2eaea_1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5e07c2eaea_1_148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27534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396007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4834573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2629740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23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>
              <a:latin typeface="Lato Regular"/>
            </a:endParaRPr>
          </a:p>
        </p:txBody>
      </p:sp>
      <p:sp>
        <p:nvSpPr>
          <p:cNvPr id="323588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Roboto Condensed" charset="0"/>
                <a:ea typeface="ＭＳ Ｐゴシック" charset="0"/>
                <a:cs typeface="FontAwesome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5pPr>
            <a:lvl6pPr marL="25146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6pPr>
            <a:lvl7pPr marL="29718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7pPr>
            <a:lvl8pPr marL="34290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8pPr>
            <a:lvl9pPr marL="3886200" indent="-228600" defTabSz="103028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Roboto Condensed" charset="0"/>
                <a:ea typeface="FontAwesome" charset="0"/>
                <a:cs typeface="FontAwesome" charset="0"/>
              </a:defRPr>
            </a:lvl9pPr>
          </a:lstStyle>
          <a:p>
            <a:pPr defTabSz="1030288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Lato Regular"/>
                <a:cs typeface="Arial"/>
              </a:rPr>
              <a:t>My First Template</a:t>
            </a:r>
          </a:p>
        </p:txBody>
      </p:sp>
    </p:spTree>
    <p:extLst>
      <p:ext uri="{BB962C8B-B14F-4D97-AF65-F5344CB8AC3E}">
        <p14:creationId xmlns:p14="http://schemas.microsoft.com/office/powerpoint/2010/main" val="5985552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g25e07c2eaea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" name="Google Shape;404;g25e07c2eaea_1_122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75625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5e07c2eaea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25e07c2eaea_1_72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06310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25e07c2eaea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25e07c2eaea_1_79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76875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1382232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20467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3e9f96e5c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3e9f96e5c0_0_9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答案：</a:t>
            </a:r>
            <a:r>
              <a:rPr lang="zh-TW" dirty="0" smtClean="0"/>
              <a:t>E</a:t>
            </a:r>
            <a:endParaRPr lang="en-US" altLang="zh-TW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請參考 </a:t>
            </a:r>
            <a:r>
              <a:rPr lang="en-US" altLang="zh-TW" dirty="0" smtClean="0"/>
              <a:t>: </a:t>
            </a:r>
            <a:r>
              <a:rPr lang="zh-TW" altLang="en-US" dirty="0" smtClean="0"/>
              <a:t>香港法例 第</a:t>
            </a:r>
            <a:r>
              <a:rPr lang="en-US" altLang="zh-TW" dirty="0" smtClean="0"/>
              <a:t>134</a:t>
            </a:r>
            <a:r>
              <a:rPr lang="zh-TW" altLang="en-US" dirty="0" smtClean="0"/>
              <a:t>章</a:t>
            </a:r>
            <a:r>
              <a:rPr lang="en-US" altLang="zh-TW" dirty="0" smtClean="0"/>
              <a:t>《</a:t>
            </a:r>
            <a:r>
              <a:rPr lang="zh-TW" altLang="en-US" dirty="0" smtClean="0"/>
              <a:t>危險藥物條例</a:t>
            </a:r>
            <a:r>
              <a:rPr lang="en-US" altLang="zh-TW" dirty="0" smtClean="0"/>
              <a:t>》</a:t>
            </a:r>
            <a:r>
              <a:rPr lang="zh-TW" altLang="en-US" dirty="0" smtClean="0"/>
              <a:t>第</a:t>
            </a:r>
            <a:r>
              <a:rPr lang="en-US" altLang="zh-TW" dirty="0" smtClean="0"/>
              <a:t>4</a:t>
            </a:r>
            <a:r>
              <a:rPr lang="zh-TW" altLang="en-US" dirty="0" smtClean="0"/>
              <a:t>條 </a:t>
            </a:r>
            <a:r>
              <a:rPr lang="en-US" altLang="zh-TW" dirty="0" smtClean="0"/>
              <a:t>- </a:t>
            </a:r>
            <a:r>
              <a:rPr lang="zh-TW" altLang="en-US" dirty="0" smtClean="0"/>
              <a:t>危險藥物的販運 </a:t>
            </a:r>
            <a:endParaRPr lang="en-US" altLang="zh-TW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 smtClean="0"/>
              <a:t>https://www.elegislation.gov.hk/hk/cap134!zh-Hant-HK?xpid=ID_1438402700107_003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29015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5e07c2eaea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25e07c2eaea_1_85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5573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3e9f96e5c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3e9f96e5c0_0_16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答案</a:t>
            </a:r>
            <a:r>
              <a:rPr lang="zh-TW" dirty="0" smtClean="0"/>
              <a:t>：</a:t>
            </a:r>
            <a:r>
              <a:rPr lang="en-US" altLang="zh-TW" dirty="0" smtClean="0"/>
              <a:t>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8173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3e9f96e5c0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3e9f96e5c0_0_28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答案</a:t>
            </a:r>
            <a:r>
              <a:rPr lang="zh-TW" dirty="0" smtClean="0"/>
              <a:t>：</a:t>
            </a:r>
            <a:r>
              <a:rPr lang="en-US" altLang="zh-TW" dirty="0" smtClean="0"/>
              <a:t>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政府新聞公報</a:t>
            </a:r>
            <a:endParaRPr lang="en-US" altLang="zh-TW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 smtClean="0"/>
              <a:t>https://www.info.gov.hk/gia/general/202502/12/P2025021100143.htm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1097512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3e9f96e5c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3e9f96e5c0_0_33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答案：</a:t>
            </a:r>
            <a:r>
              <a:rPr lang="zh-TW" dirty="0" smtClean="0"/>
              <a:t>A</a:t>
            </a:r>
            <a:endParaRPr lang="en-US" altLang="zh-TW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詳情請參考附件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2573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3e9f96e5c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3e9f96e5c0_0_33:notes"/>
          <p:cNvSpPr txBox="1">
            <a:spLocks noGrp="1"/>
          </p:cNvSpPr>
          <p:nvPr>
            <p:ph type="body" idx="1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答案</a:t>
            </a:r>
            <a:r>
              <a:rPr lang="zh-TW" dirty="0" smtClean="0"/>
              <a:t>：</a:t>
            </a:r>
            <a:r>
              <a:rPr lang="en-US" altLang="zh-TW" dirty="0" smtClean="0"/>
              <a:t>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詳情請參考附件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3643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1;p2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12" name="Google Shape;12;p2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76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C365DC2-2042-4041-990D-C6C33B5921C1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21665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D15D218-4B47-4F5A-AA38-D7CCEBAC193D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04252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063D916-B0D8-43D6-A87B-58213EDDA39B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8241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7FCA41E-C2AF-4B6D-84D4-66F9B0BD31F6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4362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3045D40-C417-47DE-BA6E-61855544D474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37467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DFE862E-0D94-484B-97AF-C7E73F25CC3B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44885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14028BE-C9FC-43A0-B27F-ADC1D4EF01FA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52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2A5974E-1505-4372-A072-1F65C0C59CF0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408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6FC1CFE-4B3E-4F0E-8F21-EB1DC809822A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5639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23" name="Google Shape;23;p4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8A114D2-0643-467B-BE32-4FBCB446E9DE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134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en-US" altLang="zh-C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42C8FC5-0BCE-4BFD-9132-7BA88922DE2D}" type="slidenum">
              <a:rPr lang="en-US" altLang="zh-CN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9567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423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am-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2455233" y="1377714"/>
            <a:ext cx="944957" cy="944108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900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20" name="Picture Placeholder 13"/>
          <p:cNvSpPr>
            <a:spLocks noGrp="1" noChangeAspect="1"/>
          </p:cNvSpPr>
          <p:nvPr>
            <p:ph type="pic" sz="quarter" idx="11" hasCustomPrompt="1"/>
          </p:nvPr>
        </p:nvSpPr>
        <p:spPr>
          <a:xfrm>
            <a:off x="4100713" y="1377714"/>
            <a:ext cx="944957" cy="944108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900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21" name="Picture Placeholder 13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5731319" y="1377714"/>
            <a:ext cx="944957" cy="944108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900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22" name="Picture Placeholder 13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7386077" y="1377714"/>
            <a:ext cx="944957" cy="944108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900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23" name="Picture Placeholder 1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08832" y="1377714"/>
            <a:ext cx="944957" cy="944108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900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24" name="Picture Placeholder 13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5233" y="2906665"/>
            <a:ext cx="944957" cy="944108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900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25" name="Picture Placeholder 13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100713" y="2906665"/>
            <a:ext cx="944957" cy="944108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900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26" name="Picture Placeholder 13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731319" y="2906665"/>
            <a:ext cx="944957" cy="944108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900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27" name="Picture Placeholder 13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7386077" y="2906665"/>
            <a:ext cx="944957" cy="944108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900" baseline="0"/>
            </a:lvl1pPr>
          </a:lstStyle>
          <a:p>
            <a:r>
              <a:rPr lang="en-US" dirty="0"/>
              <a:t>Drag  Your Picture Here</a:t>
            </a:r>
          </a:p>
        </p:txBody>
      </p:sp>
      <p:sp>
        <p:nvSpPr>
          <p:cNvPr id="28" name="Picture Placeholder 13"/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808832" y="2906665"/>
            <a:ext cx="944957" cy="944108"/>
          </a:xfrm>
          <a:prstGeom prst="ellipse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30000"/>
              </a:lnSpc>
              <a:buNone/>
              <a:defRPr sz="900" baseline="0"/>
            </a:lvl1pPr>
          </a:lstStyle>
          <a:p>
            <a:r>
              <a:rPr lang="en-US" dirty="0"/>
              <a:t>Drag 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129814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06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封面与封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553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771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7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58;p11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lue-gold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7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grpSp>
        <p:nvGrpSpPr>
          <p:cNvPr id="1028" name="Group 6"/>
          <p:cNvGrpSpPr>
            <a:grpSpLocks/>
          </p:cNvGrpSpPr>
          <p:nvPr userDrawn="1"/>
        </p:nvGrpSpPr>
        <p:grpSpPr bwMode="auto">
          <a:xfrm>
            <a:off x="0" y="5010150"/>
            <a:ext cx="9175750" cy="152400"/>
            <a:chOff x="1088065" y="5048250"/>
            <a:chExt cx="7120270" cy="114300"/>
          </a:xfrm>
        </p:grpSpPr>
        <p:sp>
          <p:nvSpPr>
            <p:cNvPr id="8" name="Rectangle 7"/>
            <p:cNvSpPr/>
            <p:nvPr userDrawn="1"/>
          </p:nvSpPr>
          <p:spPr>
            <a:xfrm>
              <a:off x="1088065" y="5048250"/>
              <a:ext cx="1807169" cy="114300"/>
            </a:xfrm>
            <a:prstGeom prst="rect">
              <a:avLst/>
            </a:prstGeom>
            <a:solidFill>
              <a:srgbClr val="F268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zh-CN" sz="1800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841032" y="5048250"/>
              <a:ext cx="1807168" cy="114300"/>
            </a:xfrm>
            <a:prstGeom prst="rect">
              <a:avLst/>
            </a:prstGeom>
            <a:solidFill>
              <a:srgbClr val="B9D5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zh-CN" sz="180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4648200" y="5048250"/>
              <a:ext cx="1807169" cy="114300"/>
            </a:xfrm>
            <a:prstGeom prst="rect">
              <a:avLst/>
            </a:prstGeom>
            <a:solidFill>
              <a:srgbClr val="45C1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zh-CN" sz="180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6401167" y="5048250"/>
              <a:ext cx="1807168" cy="114300"/>
            </a:xfrm>
            <a:prstGeom prst="rect">
              <a:avLst/>
            </a:prstGeom>
            <a:solidFill>
              <a:srgbClr val="0E7F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zh-CN" sz="1800">
                <a:solidFill>
                  <a:srgbClr val="FFFFFF"/>
                </a:solidFill>
              </a:endParaRPr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8915400" y="-19050"/>
            <a:ext cx="260350" cy="1066800"/>
          </a:xfrm>
          <a:prstGeom prst="rect">
            <a:avLst/>
          </a:prstGeom>
          <a:solidFill>
            <a:srgbClr val="F26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zh-CN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5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2" indent="-342892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0" Type="http://schemas.openxmlformats.org/officeDocument/2006/relationships/image" Target="../media/image61.jpeg"/><Relationship Id="rId4" Type="http://schemas.openxmlformats.org/officeDocument/2006/relationships/image" Target="../media/image55.jpeg"/><Relationship Id="rId9" Type="http://schemas.openxmlformats.org/officeDocument/2006/relationships/image" Target="../media/image6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ctrTitle"/>
          </p:nvPr>
        </p:nvSpPr>
        <p:spPr>
          <a:xfrm>
            <a:off x="640025" y="1027350"/>
            <a:ext cx="7893000" cy="18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zh-HK" smtClean="0"/>
              <a:t>認識</a:t>
            </a:r>
            <a:r>
              <a:rPr lang="zh-TW" altLang="zh-HK" dirty="0"/>
              <a:t>毒品和吸毒的禍害</a:t>
            </a:r>
            <a:br>
              <a:rPr lang="zh-TW" altLang="zh-HK" dirty="0"/>
            </a:br>
            <a:endParaRPr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</a:t>
            </a:fld>
            <a:endParaRPr lang="zh-TW" altLang="en-US"/>
          </a:p>
        </p:txBody>
      </p:sp>
      <p:sp>
        <p:nvSpPr>
          <p:cNvPr id="70" name="Google Shape;70;p13"/>
          <p:cNvSpPr txBox="1"/>
          <p:nvPr/>
        </p:nvSpPr>
        <p:spPr>
          <a:xfrm>
            <a:off x="640025" y="2419350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4800" b="1" dirty="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中學篇</a:t>
            </a:r>
            <a:endParaRPr sz="4800" b="1" dirty="0">
              <a:solidFill>
                <a:schemeClr val="dk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2" name="Google Shape;69;p13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>
            <a:spLocks noGrp="1"/>
          </p:cNvSpPr>
          <p:nvPr>
            <p:ph type="title"/>
          </p:nvPr>
        </p:nvSpPr>
        <p:spPr>
          <a:xfrm>
            <a:off x="419475" y="552300"/>
            <a:ext cx="8231400" cy="40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>
                <a:solidFill>
                  <a:schemeClr val="lt1"/>
                </a:solidFill>
              </a:rPr>
              <a:t>6</a:t>
            </a:r>
            <a:r>
              <a:rPr lang="zh-TW" dirty="0" smtClean="0">
                <a:solidFill>
                  <a:schemeClr val="lt1"/>
                </a:solidFill>
              </a:rPr>
              <a:t>.販運</a:t>
            </a:r>
            <a:r>
              <a:rPr lang="zh-TW" dirty="0">
                <a:solidFill>
                  <a:schemeClr val="lt1"/>
                </a:solidFill>
              </a:rPr>
              <a:t>5克(即一個5毫子重量)的冰毒</a:t>
            </a:r>
            <a:r>
              <a:rPr lang="zh-TW" dirty="0" smtClean="0">
                <a:solidFill>
                  <a:schemeClr val="lt1"/>
                </a:solidFill>
              </a:rPr>
              <a:t>，</a:t>
            </a:r>
            <a:r>
              <a:rPr lang="en-US" altLang="zh-TW" dirty="0" smtClean="0">
                <a:solidFill>
                  <a:schemeClr val="lt1"/>
                </a:solidFill>
              </a:rPr>
              <a:t/>
            </a:r>
            <a:br>
              <a:rPr lang="en-US" altLang="zh-TW" dirty="0" smtClean="0">
                <a:solidFill>
                  <a:schemeClr val="lt1"/>
                </a:solidFill>
              </a:rPr>
            </a:br>
            <a:r>
              <a:rPr lang="en-US" altLang="zh-TW" dirty="0">
                <a:solidFill>
                  <a:schemeClr val="lt1"/>
                </a:solidFill>
              </a:rPr>
              <a:t> </a:t>
            </a:r>
            <a:r>
              <a:rPr lang="en-US" altLang="zh-TW" dirty="0" smtClean="0">
                <a:solidFill>
                  <a:schemeClr val="lt1"/>
                </a:solidFill>
              </a:rPr>
              <a:t>    </a:t>
            </a:r>
            <a:r>
              <a:rPr lang="zh-TW" dirty="0" smtClean="0">
                <a:solidFill>
                  <a:schemeClr val="lt1"/>
                </a:solidFill>
              </a:rPr>
              <a:t>刑罰</a:t>
            </a:r>
            <a:r>
              <a:rPr lang="zh-TW" dirty="0">
                <a:solidFill>
                  <a:schemeClr val="lt1"/>
                </a:solidFill>
              </a:rPr>
              <a:t>是?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lt1"/>
                </a:solidFill>
              </a:rPr>
              <a:t>A. 監禁</a:t>
            </a:r>
            <a:r>
              <a:rPr lang="zh-TW" dirty="0" smtClean="0">
                <a:solidFill>
                  <a:schemeClr val="lt1"/>
                </a:solidFill>
              </a:rPr>
              <a:t>3</a:t>
            </a:r>
            <a:r>
              <a:rPr lang="zh-TW" altLang="en-US" dirty="0" smtClean="0">
                <a:solidFill>
                  <a:schemeClr val="lt1"/>
                </a:solidFill>
              </a:rPr>
              <a:t>至</a:t>
            </a:r>
            <a:r>
              <a:rPr lang="zh-TW" dirty="0" smtClean="0">
                <a:solidFill>
                  <a:schemeClr val="lt1"/>
                </a:solidFill>
              </a:rPr>
              <a:t>7年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lt1"/>
                </a:solidFill>
              </a:rPr>
              <a:t>B. 監禁</a:t>
            </a:r>
            <a:r>
              <a:rPr lang="zh-TW" dirty="0" smtClean="0">
                <a:solidFill>
                  <a:schemeClr val="lt1"/>
                </a:solidFill>
              </a:rPr>
              <a:t>6</a:t>
            </a:r>
            <a:r>
              <a:rPr lang="zh-TW" altLang="en-US" dirty="0" smtClean="0">
                <a:solidFill>
                  <a:schemeClr val="lt1"/>
                </a:solidFill>
              </a:rPr>
              <a:t>至</a:t>
            </a:r>
            <a:r>
              <a:rPr lang="zh-TW" dirty="0" smtClean="0">
                <a:solidFill>
                  <a:schemeClr val="lt1"/>
                </a:solidFill>
              </a:rPr>
              <a:t>9</a:t>
            </a:r>
            <a:r>
              <a:rPr lang="zh-TW" dirty="0">
                <a:solidFill>
                  <a:schemeClr val="lt1"/>
                </a:solidFill>
              </a:rPr>
              <a:t>個月</a:t>
            </a:r>
            <a:endParaRPr dirty="0">
              <a:solidFill>
                <a:schemeClr val="lt1"/>
              </a:solidFill>
            </a:endParaRPr>
          </a:p>
          <a:p>
            <a:pPr lvl="0">
              <a:lnSpc>
                <a:spcPct val="115000"/>
              </a:lnSpc>
            </a:pPr>
            <a:r>
              <a:rPr lang="zh-TW" dirty="0">
                <a:solidFill>
                  <a:schemeClr val="lt1"/>
                </a:solidFill>
              </a:rPr>
              <a:t>C. 監禁</a:t>
            </a:r>
            <a:r>
              <a:rPr lang="zh-TW" dirty="0" smtClean="0">
                <a:solidFill>
                  <a:schemeClr val="lt1"/>
                </a:solidFill>
              </a:rPr>
              <a:t>1</a:t>
            </a:r>
            <a:r>
              <a:rPr lang="zh-TW" altLang="en-US" dirty="0">
                <a:solidFill>
                  <a:schemeClr val="lt1"/>
                </a:solidFill>
              </a:rPr>
              <a:t>至</a:t>
            </a:r>
            <a:r>
              <a:rPr lang="zh-TW" dirty="0" smtClean="0">
                <a:solidFill>
                  <a:schemeClr val="lt1"/>
                </a:solidFill>
              </a:rPr>
              <a:t>2年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lt1"/>
                </a:solidFill>
              </a:rPr>
              <a:t>D. 警司警誡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10</a:t>
            </a:fld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1" name="Google Shape;69;p13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小組討論</a:t>
            </a:r>
            <a:endParaRPr dirty="0"/>
          </a:p>
        </p:txBody>
      </p:sp>
      <p:sp>
        <p:nvSpPr>
          <p:cNvPr id="120" name="Google Shape;120;p22"/>
          <p:cNvSpPr txBox="1">
            <a:spLocks noGrp="1"/>
          </p:cNvSpPr>
          <p:nvPr>
            <p:ph type="body" idx="1"/>
          </p:nvPr>
        </p:nvSpPr>
        <p:spPr>
          <a:xfrm>
            <a:off x="311700" y="1273425"/>
            <a:ext cx="85206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zh-TW" sz="2400" dirty="0">
                <a:latin typeface="Playfair Display" panose="02020500000000000000" charset="0"/>
              </a:rPr>
              <a:t>學生</a:t>
            </a:r>
            <a:r>
              <a:rPr lang="zh-TW" sz="2400" dirty="0" smtClean="0">
                <a:latin typeface="Playfair Display" panose="02020500000000000000" charset="0"/>
              </a:rPr>
              <a:t>分組</a:t>
            </a:r>
            <a:r>
              <a:rPr lang="zh-TW" sz="2400" dirty="0">
                <a:latin typeface="Playfair Display" panose="02020500000000000000" charset="0"/>
              </a:rPr>
              <a:t>，每組根據不</a:t>
            </a:r>
            <a:r>
              <a:rPr lang="zh-TW" sz="2400" dirty="0" smtClean="0">
                <a:latin typeface="Playfair Display" panose="02020500000000000000" charset="0"/>
              </a:rPr>
              <a:t>同情</a:t>
            </a:r>
            <a:r>
              <a:rPr lang="zh-TW" altLang="en-US" sz="2400" dirty="0" smtClean="0">
                <a:latin typeface="Playfair Display" panose="02020500000000000000" charset="0"/>
              </a:rPr>
              <a:t>境</a:t>
            </a:r>
            <a:r>
              <a:rPr lang="zh-TW" sz="2400" dirty="0" smtClean="0">
                <a:latin typeface="Playfair Display" panose="02020500000000000000" charset="0"/>
              </a:rPr>
              <a:t>討論</a:t>
            </a:r>
            <a:r>
              <a:rPr lang="zh-TW" sz="2400" dirty="0">
                <a:latin typeface="Playfair Display" panose="02020500000000000000" charset="0"/>
              </a:rPr>
              <a:t>五分鐘</a:t>
            </a:r>
            <a:endParaRPr sz="2400" dirty="0">
              <a:latin typeface="Playfair Display" panose="02020500000000000000" charset="0"/>
            </a:endParaRPr>
          </a:p>
          <a:p>
            <a:pPr marL="457200" lvl="0" indent="-387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zh-TW" sz="2400" dirty="0" smtClean="0">
                <a:latin typeface="Playfair Display" panose="02020500000000000000" charset="0"/>
              </a:rPr>
              <a:t>每</a:t>
            </a:r>
            <a:r>
              <a:rPr lang="zh-TW" sz="2400" dirty="0">
                <a:latin typeface="Playfair Display" panose="02020500000000000000" charset="0"/>
              </a:rPr>
              <a:t>組</a:t>
            </a:r>
            <a:r>
              <a:rPr lang="zh-TW" sz="2400" dirty="0" smtClean="0">
                <a:latin typeface="Playfair Display" panose="02020500000000000000" charset="0"/>
              </a:rPr>
              <a:t>派出學生</a:t>
            </a:r>
            <a:r>
              <a:rPr lang="zh-TW" sz="2400" dirty="0">
                <a:latin typeface="Playfair Display" panose="02020500000000000000" charset="0"/>
              </a:rPr>
              <a:t>向同學講述及分享該組情境</a:t>
            </a:r>
            <a:endParaRPr sz="2400" dirty="0">
              <a:latin typeface="Playfair Display" panose="02020500000000000000" charset="0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400" dirty="0">
              <a:latin typeface="Playfair Display" panose="02020500000000000000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11</a:t>
            </a:fld>
            <a:endParaRPr lang="zh-TW" altLang="en-US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8564" y="2476989"/>
            <a:ext cx="3240378" cy="2383028"/>
          </a:xfrm>
          <a:prstGeom prst="rect">
            <a:avLst/>
          </a:prstGeom>
        </p:spPr>
      </p:pic>
      <p:sp>
        <p:nvSpPr>
          <p:cNvPr id="7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資料來源：網上圖片</a:t>
            </a:r>
            <a:endParaRPr sz="939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5" name="Google Shape;69;p13"/>
            <p:cNvPicPr preferRelativeResize="0"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zh-TW" sz="2900" dirty="0"/>
              <a:t>小組討論</a:t>
            </a:r>
            <a:endParaRPr sz="2900" dirty="0"/>
          </a:p>
        </p:txBody>
      </p:sp>
      <p:sp>
        <p:nvSpPr>
          <p:cNvPr id="128" name="Google Shape;128;p23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49530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zh-TW" sz="2400" dirty="0">
                <a:latin typeface="Playfair Display" panose="02020500000000000000" charset="0"/>
              </a:rPr>
              <a:t>第一組：</a:t>
            </a:r>
            <a:endParaRPr sz="2400" dirty="0">
              <a:latin typeface="Playfair Display" panose="02020500000000000000" charset="0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935"/>
              <a:buNone/>
            </a:pPr>
            <a:r>
              <a:rPr lang="zh-TW" sz="2400" dirty="0">
                <a:latin typeface="Playfair Display" panose="02020500000000000000" charset="0"/>
              </a:rPr>
              <a:t>朋友在家中舉辦了生日派對，你在他家房間裡發現了大麻草，朋友們熱情地邀請你試大麻。</a:t>
            </a:r>
            <a:endParaRPr sz="2400" dirty="0">
              <a:latin typeface="Playfair Display" panose="02020500000000000000" charset="0"/>
            </a:endParaRPr>
          </a:p>
          <a:p>
            <a:pPr marL="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rPr lang="zh-TW" sz="2400" dirty="0">
                <a:latin typeface="Playfair Display" panose="02020500000000000000" charset="0"/>
              </a:rPr>
              <a:t>你會如何應對？為什麼？</a:t>
            </a:r>
            <a:endParaRPr sz="2400" dirty="0">
              <a:latin typeface="Playfair Display" panose="02020500000000000000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12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107" y="135709"/>
            <a:ext cx="2722014" cy="176403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106" y="2007670"/>
            <a:ext cx="2722016" cy="1665601"/>
          </a:xfrm>
          <a:prstGeom prst="rect">
            <a:avLst/>
          </a:prstGeom>
        </p:spPr>
      </p:pic>
      <p:sp>
        <p:nvSpPr>
          <p:cNvPr id="7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資料來源：網上圖片</a:t>
            </a:r>
            <a:endParaRPr sz="939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6" name="Google Shape;69;p13"/>
            <p:cNvPicPr preferRelativeResize="0"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900" dirty="0"/>
              <a:t>小組討論</a:t>
            </a:r>
            <a:endParaRPr sz="2900" dirty="0"/>
          </a:p>
        </p:txBody>
      </p:sp>
      <p:sp>
        <p:nvSpPr>
          <p:cNvPr id="136" name="Google Shape;136;p24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39216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/>
              <a:t>第二組：</a:t>
            </a:r>
            <a:endParaRPr sz="24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2400" dirty="0" smtClean="0"/>
              <a:t>如果</a:t>
            </a:r>
            <a:r>
              <a:rPr lang="zh-TW" altLang="en-US" sz="2400" dirty="0" smtClean="0"/>
              <a:t>你</a:t>
            </a:r>
            <a:r>
              <a:rPr lang="zh-TW" sz="2400" dirty="0" smtClean="0"/>
              <a:t>在</a:t>
            </a:r>
            <a:r>
              <a:rPr lang="zh-TW" sz="2400" dirty="0"/>
              <a:t>球場更衣室發現了這包零食並留意到食物包裝上</a:t>
            </a:r>
            <a:r>
              <a:rPr lang="zh-TW" sz="2400" dirty="0" smtClean="0"/>
              <a:t>的</a:t>
            </a:r>
            <a:r>
              <a:rPr lang="zh-TW" altLang="en-US" sz="2400" dirty="0" smtClean="0"/>
              <a:t>疑似毒品</a:t>
            </a:r>
            <a:r>
              <a:rPr lang="zh-TW" sz="2400" dirty="0" smtClean="0"/>
              <a:t>標誌</a:t>
            </a:r>
            <a:r>
              <a:rPr lang="zh-TW" sz="2400" dirty="0"/>
              <a:t>。</a:t>
            </a:r>
            <a:endParaRPr sz="24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sz="2400" dirty="0"/>
              <a:t>你會如何應對？為什麼？</a:t>
            </a:r>
            <a:endParaRPr sz="24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13</a:t>
            </a:fld>
            <a:endParaRPr lang="zh-TW" altLang="en-US"/>
          </a:p>
        </p:txBody>
      </p:sp>
      <p:pic>
        <p:nvPicPr>
          <p:cNvPr id="137" name="Google Shape;137;p24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654" y="695225"/>
            <a:ext cx="3192600" cy="3192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38" name="Google Shape;138;p24"/>
          <p:cNvSpPr/>
          <p:nvPr/>
        </p:nvSpPr>
        <p:spPr>
          <a:xfrm rot="-2516646">
            <a:off x="7024499" y="2207280"/>
            <a:ext cx="1086363" cy="426472"/>
          </a:xfrm>
          <a:prstGeom prst="leftArrow">
            <a:avLst>
              <a:gd name="adj1" fmla="val 50000"/>
              <a:gd name="adj2" fmla="val 112866"/>
            </a:avLst>
          </a:prstGeom>
          <a:solidFill>
            <a:srgbClr val="FF0000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  <a:highlight>
                <a:schemeClr val="lt1"/>
              </a:highlight>
            </a:endParaRPr>
          </a:p>
        </p:txBody>
      </p:sp>
      <p:pic>
        <p:nvPicPr>
          <p:cNvPr id="139" name="Google Shape;139;p24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8558" y="603393"/>
            <a:ext cx="1205400" cy="1370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8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資料來源：網上圖片</a:t>
            </a:r>
            <a:endParaRPr sz="939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6" name="Google Shape;69;p13"/>
            <p:cNvPicPr preferRelativeResize="0"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5"/>
          <p:cNvSpPr txBox="1">
            <a:spLocks noGrp="1"/>
          </p:cNvSpPr>
          <p:nvPr>
            <p:ph type="title"/>
          </p:nvPr>
        </p:nvSpPr>
        <p:spPr>
          <a:xfrm>
            <a:off x="311700" y="393900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小組討論</a:t>
            </a:r>
            <a:endParaRPr dirty="0"/>
          </a:p>
        </p:txBody>
      </p:sp>
      <p:sp>
        <p:nvSpPr>
          <p:cNvPr id="146" name="Google Shape;146;p25"/>
          <p:cNvSpPr txBox="1">
            <a:spLocks noGrp="1"/>
          </p:cNvSpPr>
          <p:nvPr>
            <p:ph type="body" idx="1"/>
          </p:nvPr>
        </p:nvSpPr>
        <p:spPr>
          <a:xfrm>
            <a:off x="311700" y="1438975"/>
            <a:ext cx="45672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/>
              <a:t>第三組：</a:t>
            </a:r>
            <a:endParaRPr sz="24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2400" dirty="0"/>
              <a:t>朋友說他們有</a:t>
            </a:r>
            <a:r>
              <a:rPr lang="zh-TW" sz="2400" dirty="0" smtClean="0"/>
              <a:t>一個</a:t>
            </a:r>
            <a:r>
              <a:rPr lang="zh-TW" altLang="en-US" sz="2400" dirty="0" smtClean="0"/>
              <a:t>搵</a:t>
            </a:r>
            <a:r>
              <a:rPr lang="zh-TW" sz="2400" dirty="0" smtClean="0"/>
              <a:t>快</a:t>
            </a:r>
            <a:r>
              <a:rPr lang="zh-TW" sz="2400" dirty="0"/>
              <a:t>錢的方法，做「外賣仔」幫人運毒，一次有$800。</a:t>
            </a:r>
            <a:endParaRPr sz="24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2400" dirty="0"/>
              <a:t>你會如何回應？為什麼？</a:t>
            </a:r>
            <a:endParaRPr sz="2400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14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5900" y="1503721"/>
            <a:ext cx="3252758" cy="2310552"/>
          </a:xfrm>
          <a:prstGeom prst="rect">
            <a:avLst/>
          </a:prstGeom>
        </p:spPr>
      </p:pic>
      <p:sp>
        <p:nvSpPr>
          <p:cNvPr id="6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資料來源：網上圖片</a:t>
            </a:r>
            <a:endParaRPr sz="939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5" name="Google Shape;69;p13"/>
            <p:cNvPicPr preferRelativeResize="0"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小組討論</a:t>
            </a:r>
            <a:endParaRPr dirty="0"/>
          </a:p>
        </p:txBody>
      </p:sp>
      <p:sp>
        <p:nvSpPr>
          <p:cNvPr id="154" name="Google Shape;154;p26"/>
          <p:cNvSpPr txBox="1">
            <a:spLocks noGrp="1"/>
          </p:cNvSpPr>
          <p:nvPr>
            <p:ph type="body" idx="1"/>
          </p:nvPr>
        </p:nvSpPr>
        <p:spPr>
          <a:xfrm>
            <a:off x="444475" y="1406175"/>
            <a:ext cx="41274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/>
              <a:t>第四組：</a:t>
            </a:r>
            <a:endParaRPr sz="2400" dirty="0"/>
          </a:p>
          <a:p>
            <a:pPr marL="0" lvl="0" indent="0">
              <a:spcBef>
                <a:spcPts val="1200"/>
              </a:spcBef>
              <a:buNone/>
            </a:pPr>
            <a:r>
              <a:rPr lang="zh-TW" sz="2400" dirty="0"/>
              <a:t>你正在 IG SHOP 購物 ，</a:t>
            </a:r>
            <a:r>
              <a:rPr lang="zh-TW" sz="2400" dirty="0" smtClean="0"/>
              <a:t>找到</a:t>
            </a:r>
            <a:r>
              <a:rPr lang="zh-TW" altLang="en-US" sz="2400" dirty="0" smtClean="0"/>
              <a:t>疑似售賣</a:t>
            </a:r>
            <a:r>
              <a:rPr lang="zh-TW" altLang="zh-HK" sz="2400" dirty="0" smtClean="0"/>
              <a:t>毒</a:t>
            </a:r>
            <a:r>
              <a:rPr lang="zh-TW" altLang="en-US" sz="2400" dirty="0" smtClean="0"/>
              <a:t>品的</a:t>
            </a:r>
            <a:r>
              <a:rPr lang="zh-TW" sz="2400" dirty="0" smtClean="0"/>
              <a:t>IG </a:t>
            </a:r>
            <a:r>
              <a:rPr lang="zh-TW" sz="2400" dirty="0"/>
              <a:t>PAGE。</a:t>
            </a:r>
            <a:endParaRPr sz="24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sz="2400" dirty="0"/>
              <a:t>你會否點</a:t>
            </a:r>
            <a:r>
              <a:rPr lang="zh-TW" sz="2400" dirty="0" smtClean="0"/>
              <a:t>擊</a:t>
            </a:r>
            <a:r>
              <a:rPr lang="zh-TW" altLang="en-US" sz="2400" dirty="0" smtClean="0"/>
              <a:t>連結</a:t>
            </a:r>
            <a:r>
              <a:rPr lang="zh-TW" sz="2400" dirty="0" smtClean="0"/>
              <a:t>？</a:t>
            </a:r>
            <a:r>
              <a:rPr lang="zh-TW" sz="2400" dirty="0"/>
              <a:t>為什麼？</a:t>
            </a:r>
            <a:endParaRPr sz="24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15</a:t>
            </a:fld>
            <a:endParaRPr lang="zh-TW" altLang="en-US"/>
          </a:p>
        </p:txBody>
      </p:sp>
      <p:pic>
        <p:nvPicPr>
          <p:cNvPr id="10" name="圖片 21">
            <a:extLst>
              <a:ext uri="{FF2B5EF4-FFF2-40B4-BE49-F238E27FC236}">
                <a16:creationId xmlns:a16="http://schemas.microsoft.com/office/drawing/2014/main" id="{3ECC115E-8F87-8BF6-7AFE-D6EF42AF186E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0855" y="563880"/>
            <a:ext cx="3729266" cy="3132786"/>
          </a:xfrm>
          <a:prstGeom prst="rect">
            <a:avLst/>
          </a:prstGeom>
        </p:spPr>
      </p:pic>
      <p:sp>
        <p:nvSpPr>
          <p:cNvPr id="11" name="矩形 14">
            <a:extLst>
              <a:ext uri="{FF2B5EF4-FFF2-40B4-BE49-F238E27FC236}">
                <a16:creationId xmlns:a16="http://schemas.microsoft.com/office/drawing/2014/main" id="{6CA539BA-606A-68BB-F64E-6B72F4EBA9D1}"/>
              </a:ext>
            </a:extLst>
          </p:cNvPr>
          <p:cNvSpPr/>
          <p:nvPr/>
        </p:nvSpPr>
        <p:spPr>
          <a:xfrm>
            <a:off x="5143030" y="1825553"/>
            <a:ext cx="416482" cy="6949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HK" altLang="en-US" sz="135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/>
            </a:endParaRPr>
          </a:p>
        </p:txBody>
      </p:sp>
      <p:sp>
        <p:nvSpPr>
          <p:cNvPr id="12" name="矩形 15">
            <a:extLst>
              <a:ext uri="{FF2B5EF4-FFF2-40B4-BE49-F238E27FC236}">
                <a16:creationId xmlns:a16="http://schemas.microsoft.com/office/drawing/2014/main" id="{0A809A2E-874C-1945-C361-7C21B7096475}"/>
              </a:ext>
            </a:extLst>
          </p:cNvPr>
          <p:cNvSpPr/>
          <p:nvPr/>
        </p:nvSpPr>
        <p:spPr>
          <a:xfrm>
            <a:off x="4929731" y="1931602"/>
            <a:ext cx="458130" cy="6949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HK" altLang="en-US" sz="135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/>
            </a:endParaRPr>
          </a:p>
        </p:txBody>
      </p:sp>
      <p:sp>
        <p:nvSpPr>
          <p:cNvPr id="13" name="矩形 17">
            <a:extLst>
              <a:ext uri="{FF2B5EF4-FFF2-40B4-BE49-F238E27FC236}">
                <a16:creationId xmlns:a16="http://schemas.microsoft.com/office/drawing/2014/main" id="{FD32471F-7044-EC34-C48E-FE2458C21E76}"/>
              </a:ext>
            </a:extLst>
          </p:cNvPr>
          <p:cNvSpPr/>
          <p:nvPr/>
        </p:nvSpPr>
        <p:spPr>
          <a:xfrm>
            <a:off x="5868449" y="1927342"/>
            <a:ext cx="378619" cy="6949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HK" altLang="en-US" sz="135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/>
            </a:endParaRPr>
          </a:p>
        </p:txBody>
      </p:sp>
      <p:sp>
        <p:nvSpPr>
          <p:cNvPr id="14" name="矩形 14">
            <a:extLst>
              <a:ext uri="{FF2B5EF4-FFF2-40B4-BE49-F238E27FC236}">
                <a16:creationId xmlns:a16="http://schemas.microsoft.com/office/drawing/2014/main" id="{6CA539BA-606A-68BB-F64E-6B72F4EBA9D1}"/>
              </a:ext>
            </a:extLst>
          </p:cNvPr>
          <p:cNvSpPr/>
          <p:nvPr/>
        </p:nvSpPr>
        <p:spPr>
          <a:xfrm>
            <a:off x="4929731" y="1168151"/>
            <a:ext cx="416482" cy="6949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zh-HK" altLang="en-US" sz="135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sym typeface="Arial"/>
            </a:endParaRPr>
          </a:p>
        </p:txBody>
      </p:sp>
      <p:sp>
        <p:nvSpPr>
          <p:cNvPr id="15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資料來源：網上圖片</a:t>
            </a:r>
            <a:endParaRPr sz="939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20" name="Google Shape;69;p13"/>
            <p:cNvPicPr preferRelativeResize="0"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16</a:t>
            </a:fld>
            <a:endParaRPr lang="zh-TW" altLang="en-US"/>
          </a:p>
        </p:txBody>
      </p:sp>
      <p:sp>
        <p:nvSpPr>
          <p:cNvPr id="166" name="Google Shape;166;p27"/>
          <p:cNvSpPr txBox="1">
            <a:spLocks noGrp="1"/>
          </p:cNvSpPr>
          <p:nvPr>
            <p:ph type="title" idx="4294967295"/>
          </p:nvPr>
        </p:nvSpPr>
        <p:spPr>
          <a:xfrm>
            <a:off x="0" y="303213"/>
            <a:ext cx="8521700" cy="499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550" dirty="0"/>
              <a:t>被捕青少年的涉及毒品種類</a:t>
            </a:r>
            <a:endParaRPr sz="35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8" name="Google Shape;168;p27"/>
          <p:cNvSpPr txBox="1"/>
          <p:nvPr/>
        </p:nvSpPr>
        <p:spPr>
          <a:xfrm>
            <a:off x="272741" y="3969036"/>
            <a:ext cx="7347259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相比</a:t>
            </a:r>
            <a:r>
              <a:rPr lang="zh-TW" sz="24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202</a:t>
            </a:r>
            <a:r>
              <a:rPr lang="en-US" altLang="zh-TW" sz="24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r>
              <a:rPr lang="zh-TW" sz="24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年</a:t>
            </a:r>
            <a:r>
              <a:rPr lang="zh-TW" sz="24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，</a:t>
            </a:r>
            <a:r>
              <a:rPr lang="zh-TW" sz="2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青少年被捕</a:t>
            </a:r>
            <a:r>
              <a:rPr lang="zh-TW" sz="24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數字</a:t>
            </a:r>
            <a:r>
              <a:rPr lang="zh-TW" altLang="en-US" sz="2400" dirty="0" smtClean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下跌</a:t>
            </a:r>
            <a:r>
              <a:rPr lang="en-US" altLang="zh-TW" sz="2400" dirty="0" smtClean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8.8</a:t>
            </a:r>
            <a:r>
              <a:rPr lang="zh-TW" sz="2400" dirty="0" smtClean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％</a:t>
            </a:r>
            <a:endParaRPr sz="2400" dirty="0">
              <a:solidFill>
                <a:schemeClr val="accent6"/>
              </a:solidFill>
              <a:latin typeface="Lato"/>
              <a:ea typeface="Lato"/>
              <a:cs typeface="Lato"/>
              <a:sym typeface="Lato"/>
            </a:endParaRPr>
          </a:p>
          <a:p>
            <a:pPr lvl="0"/>
            <a:r>
              <a:rPr lang="zh-TW" altLang="en-US" sz="2400" dirty="0" smtClean="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rPr>
              <a:t>可卡因</a:t>
            </a:r>
            <a:r>
              <a:rPr lang="zh-TW" sz="24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是最</a:t>
            </a:r>
            <a:r>
              <a:rPr lang="zh-TW" altLang="en-US" sz="2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為</a:t>
            </a:r>
            <a:r>
              <a:rPr lang="zh-TW" sz="2400" dirty="0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廣泛</a:t>
            </a:r>
            <a:r>
              <a:rPr lang="zh-TW" sz="24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的毒品</a:t>
            </a:r>
            <a:endParaRPr sz="24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9" name="Google Shape;169;p27"/>
          <p:cNvSpPr txBox="1"/>
          <p:nvPr/>
        </p:nvSpPr>
        <p:spPr>
          <a:xfrm>
            <a:off x="7658959" y="50363"/>
            <a:ext cx="21849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40" dirty="0">
                <a:solidFill>
                  <a:schemeClr val="bg2"/>
                </a:solidFill>
                <a:latin typeface="Lato"/>
                <a:ea typeface="Lato"/>
                <a:cs typeface="Lato"/>
                <a:sym typeface="Lato"/>
              </a:rPr>
              <a:t>資料來源: 香港禁毒處</a:t>
            </a:r>
            <a:endParaRPr sz="940" dirty="0">
              <a:solidFill>
                <a:schemeClr val="bg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5" name="圖表 4"/>
          <p:cNvGraphicFramePr/>
          <p:nvPr>
            <p:extLst>
              <p:ext uri="{D42A27DB-BD31-4B8C-83A1-F6EECF244321}">
                <p14:modId xmlns:p14="http://schemas.microsoft.com/office/powerpoint/2010/main" val="3535012901"/>
              </p:ext>
            </p:extLst>
          </p:nvPr>
        </p:nvGraphicFramePr>
        <p:xfrm>
          <a:off x="0" y="1004910"/>
          <a:ext cx="9144000" cy="2873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群組 9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5" name="Google Shape;69;p13"/>
            <p:cNvPicPr preferRelativeResize="0"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>
            <a:spLocks noGrp="1"/>
          </p:cNvSpPr>
          <p:nvPr>
            <p:ph type="title"/>
          </p:nvPr>
        </p:nvSpPr>
        <p:spPr>
          <a:xfrm>
            <a:off x="586650" y="1802538"/>
            <a:ext cx="79707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常見毒品</a:t>
            </a:r>
            <a:endParaRPr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17</a:t>
            </a:fld>
            <a:endParaRPr lang="zh-TW" altLang="en-US"/>
          </a:p>
        </p:txBody>
      </p:sp>
      <p:grpSp>
        <p:nvGrpSpPr>
          <p:cNvPr id="7" name="群組 6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2" name="Google Shape;69;p13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9"/>
          <p:cNvSpPr txBox="1">
            <a:spLocks noGrp="1"/>
          </p:cNvSpPr>
          <p:nvPr>
            <p:ph type="title"/>
          </p:nvPr>
        </p:nvSpPr>
        <p:spPr>
          <a:xfrm>
            <a:off x="311700" y="372724"/>
            <a:ext cx="8520600" cy="10546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 smtClean="0"/>
              <a:t>大麻</a:t>
            </a:r>
            <a:r>
              <a:rPr lang="zh-TW" altLang="en-US" dirty="0" smtClean="0"/>
              <a:t>（</a:t>
            </a:r>
            <a:r>
              <a:rPr lang="zh-TW" altLang="en-US" sz="2000" dirty="0" smtClean="0"/>
              <a:t>又名為</a:t>
            </a:r>
            <a:r>
              <a:rPr lang="zh-TW" altLang="en-US" dirty="0" smtClean="0"/>
              <a:t>‘草’）</a:t>
            </a:r>
            <a:endParaRPr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18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7" y="1005213"/>
            <a:ext cx="2283450" cy="146489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700" y="1493520"/>
            <a:ext cx="1995849" cy="23622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9222" y="2574867"/>
            <a:ext cx="3052620" cy="208835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253" y="387308"/>
            <a:ext cx="3116047" cy="196661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253" y="2414122"/>
            <a:ext cx="2208547" cy="1499732"/>
          </a:xfrm>
          <a:prstGeom prst="rect">
            <a:avLst/>
          </a:prstGeom>
        </p:spPr>
      </p:pic>
      <p:grpSp>
        <p:nvGrpSpPr>
          <p:cNvPr id="12" name="群組 11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7" name="Google Shape;69;p13"/>
            <p:cNvPicPr preferRelativeResize="0"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zh-TW" dirty="0"/>
              <a:t>可卡因 / 霹靂可卡</a:t>
            </a:r>
            <a:r>
              <a:rPr lang="zh-TW" dirty="0" smtClean="0"/>
              <a:t>因</a:t>
            </a:r>
            <a:r>
              <a:rPr lang="en-US" altLang="zh-TW" dirty="0" smtClean="0"/>
              <a:t> </a:t>
            </a:r>
            <a:r>
              <a:rPr lang="zh-TW" altLang="en-US" dirty="0"/>
              <a:t>（又名</a:t>
            </a:r>
            <a:r>
              <a:rPr lang="zh-TW" altLang="en-US" dirty="0" smtClean="0"/>
              <a:t>為‘</a:t>
            </a:r>
            <a:r>
              <a:rPr lang="zh-TW" altLang="en-US" dirty="0" smtClean="0"/>
              <a:t>可樂’）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19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23" y="1267136"/>
            <a:ext cx="2670414" cy="175140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113" y="1244351"/>
            <a:ext cx="2493944" cy="179697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23" y="3093720"/>
            <a:ext cx="2670414" cy="186275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7113" y="3134150"/>
            <a:ext cx="2481628" cy="1806756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6" name="Google Shape;69;p13"/>
            <p:cNvPicPr preferRelativeResize="0"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400" dirty="0"/>
              <a:t>學習目標</a:t>
            </a:r>
            <a:endParaRPr sz="6400" dirty="0"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77500" lnSpcReduction="20000"/>
          </a:bodyPr>
          <a:lstStyle/>
          <a:p>
            <a:pPr lvl="0"/>
            <a:endParaRPr lang="en-US" altLang="zh-TW" dirty="0" smtClean="0"/>
          </a:p>
          <a:p>
            <a:pPr lvl="0"/>
            <a:endParaRPr lang="en-US" altLang="zh-TW" dirty="0"/>
          </a:p>
          <a:p>
            <a:pPr lvl="0"/>
            <a:endParaRPr lang="en-US" altLang="zh-TW" sz="2200" dirty="0" smtClean="0"/>
          </a:p>
          <a:p>
            <a:pPr lvl="0"/>
            <a:r>
              <a:rPr lang="zh-TW" altLang="zh-HK" sz="2200" dirty="0" smtClean="0"/>
              <a:t>辨別</a:t>
            </a:r>
            <a:r>
              <a:rPr lang="zh-TW" altLang="zh-HK" sz="2200" dirty="0"/>
              <a:t>各種毒品，</a:t>
            </a:r>
            <a:r>
              <a:rPr lang="zh-HK" altLang="zh-HK" sz="2200" dirty="0"/>
              <a:t>認</a:t>
            </a:r>
            <a:r>
              <a:rPr lang="zh-TW" altLang="zh-HK" sz="2200" dirty="0"/>
              <a:t>識各種毒品的吸毒方法</a:t>
            </a:r>
            <a:r>
              <a:rPr lang="zh-TW" altLang="zh-HK" sz="2200" dirty="0" smtClean="0"/>
              <a:t>和</a:t>
            </a:r>
            <a:r>
              <a:rPr lang="zh-TW" altLang="en-US" sz="2200" dirty="0" smtClean="0"/>
              <a:t>它</a:t>
            </a:r>
            <a:r>
              <a:rPr lang="zh-TW" altLang="zh-HK" sz="2200" dirty="0" smtClean="0"/>
              <a:t>們</a:t>
            </a:r>
            <a:r>
              <a:rPr lang="zh-TW" altLang="zh-HK" sz="2200" dirty="0"/>
              <a:t>的副作用。</a:t>
            </a:r>
          </a:p>
          <a:p>
            <a:pPr lvl="0"/>
            <a:r>
              <a:rPr lang="zh-TW" altLang="zh-HK" sz="2200" dirty="0"/>
              <a:t>明白毒品對身心健康的影響，並了解如何透過外貌特徵以辨識毒品吸食者。</a:t>
            </a:r>
          </a:p>
          <a:p>
            <a:pPr lvl="0"/>
            <a:r>
              <a:rPr lang="zh-TW" altLang="zh-HK" sz="2200" dirty="0" smtClean="0"/>
              <a:t>培育面對</a:t>
            </a:r>
            <a:r>
              <a:rPr lang="zh-TW" altLang="zh-HK" sz="2200" dirty="0"/>
              <a:t>毒品誘惑時應持守的態度，加強自我保護意識。</a:t>
            </a:r>
          </a:p>
          <a:p>
            <a:pPr lvl="0"/>
            <a:r>
              <a:rPr lang="zh-TW" altLang="zh-HK" sz="2200" dirty="0"/>
              <a:t>提供禁毒有關的求助資訊及熱線，給予適切援助。</a:t>
            </a:r>
          </a:p>
          <a:p>
            <a:pPr lvl="0"/>
            <a:r>
              <a:rPr lang="zh-TW" altLang="zh-HK" sz="2200" dirty="0"/>
              <a:t>確切認識到現實中毒品交易的嚴重後果。</a:t>
            </a:r>
          </a:p>
          <a:p>
            <a:pPr marL="31750" lvl="0" indent="0" algn="l" rtl="0">
              <a:spcBef>
                <a:spcPts val="0"/>
              </a:spcBef>
              <a:spcAft>
                <a:spcPts val="0"/>
              </a:spcAft>
              <a:buSzPts val="3100"/>
              <a:buNone/>
            </a:pPr>
            <a:endParaRPr lang="en-US" altLang="zh-TW" sz="3100" dirty="0"/>
          </a:p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SzPts val="3100"/>
              <a:buChar char="●"/>
            </a:pPr>
            <a:endParaRPr lang="en-US" altLang="zh-TW" sz="31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</a:t>
            </a:fld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0" name="Google Shape;69;p13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zh-TW" dirty="0"/>
              <a:t>氯胺酮 </a:t>
            </a:r>
            <a:r>
              <a:rPr lang="zh-TW" altLang="en-US" dirty="0"/>
              <a:t>（又名</a:t>
            </a:r>
            <a:r>
              <a:rPr lang="zh-TW" altLang="en-US" dirty="0" smtClean="0"/>
              <a:t>為‘</a:t>
            </a:r>
            <a:r>
              <a:rPr lang="zh-TW" dirty="0" smtClean="0"/>
              <a:t>K仔</a:t>
            </a:r>
            <a:r>
              <a:rPr lang="zh-TW" altLang="en-US" dirty="0" smtClean="0"/>
              <a:t>’）</a:t>
            </a:r>
            <a:endParaRPr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20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660" y="1268298"/>
            <a:ext cx="3429297" cy="2263336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276" y="518282"/>
            <a:ext cx="2646814" cy="175887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276" y="2404363"/>
            <a:ext cx="2631304" cy="1858310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5" name="Google Shape;69;p13"/>
            <p:cNvPicPr preferRelativeResize="0"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zh-TW" altLang="en-US" dirty="0" smtClean="0"/>
              <a:t>甲基安非他命 </a:t>
            </a:r>
            <a:r>
              <a:rPr lang="zh-TW" altLang="en-US" dirty="0"/>
              <a:t>（又名</a:t>
            </a:r>
            <a:r>
              <a:rPr lang="zh-TW" altLang="en-US" dirty="0" smtClean="0"/>
              <a:t>為‘</a:t>
            </a:r>
            <a:r>
              <a:rPr lang="zh-TW" dirty="0" smtClean="0"/>
              <a:t>冰</a:t>
            </a:r>
            <a:r>
              <a:rPr lang="zh-TW" altLang="en-US" dirty="0" smtClean="0"/>
              <a:t>’）</a:t>
            </a:r>
            <a:endParaRPr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21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840" y="1112607"/>
            <a:ext cx="2797260" cy="178124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60" y="2998612"/>
            <a:ext cx="3521574" cy="175813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8162" y="1017725"/>
            <a:ext cx="4845396" cy="2646358"/>
          </a:xfrm>
          <a:prstGeom prst="rect">
            <a:avLst/>
          </a:prstGeom>
        </p:spPr>
      </p:pic>
      <p:grpSp>
        <p:nvGrpSpPr>
          <p:cNvPr id="10" name="群組 9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2" name="Google Shape;69;p13"/>
            <p:cNvPicPr preferRelativeResize="0"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zh-TW" dirty="0"/>
              <a:t>海洛</a:t>
            </a:r>
            <a:r>
              <a:rPr lang="zh-TW" dirty="0" smtClean="0"/>
              <a:t>英</a:t>
            </a:r>
            <a:r>
              <a:rPr lang="zh-TW" altLang="en-US" dirty="0" smtClean="0"/>
              <a:t>（又</a:t>
            </a:r>
            <a:r>
              <a:rPr lang="zh-TW" altLang="en-US" dirty="0"/>
              <a:t>名</a:t>
            </a:r>
            <a:r>
              <a:rPr lang="zh-TW" altLang="en-US" dirty="0" smtClean="0"/>
              <a:t>為‘</a:t>
            </a:r>
            <a:r>
              <a:rPr lang="zh-TW" altLang="en-US" dirty="0" smtClean="0"/>
              <a:t>白粉’）</a:t>
            </a:r>
            <a:endParaRPr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22</a:t>
            </a:fld>
            <a:endParaRPr lang="zh-TW" altLang="en-US"/>
          </a:p>
        </p:txBody>
      </p:sp>
      <p:pic>
        <p:nvPicPr>
          <p:cNvPr id="219" name="Google Shape;219;p3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7078" y="2223708"/>
            <a:ext cx="4192875" cy="208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456" y="1479330"/>
            <a:ext cx="2238700" cy="282442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2327" y="1075650"/>
            <a:ext cx="2369975" cy="109924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255" y="372725"/>
            <a:ext cx="2553709" cy="1693652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6" name="Google Shape;69;p13"/>
            <p:cNvPicPr preferRelativeResize="0"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 txBox="1">
            <a:spLocks noGrp="1"/>
          </p:cNvSpPr>
          <p:nvPr>
            <p:ph type="title"/>
          </p:nvPr>
        </p:nvSpPr>
        <p:spPr>
          <a:xfrm>
            <a:off x="246383" y="372725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zh-TW" altLang="en-US" dirty="0" smtClean="0"/>
              <a:t>依托咪</a:t>
            </a:r>
            <a:r>
              <a:rPr lang="zh-TW" altLang="en-US" dirty="0"/>
              <a:t>酯（又名</a:t>
            </a:r>
            <a:r>
              <a:rPr lang="zh-TW" altLang="en-US" dirty="0" smtClean="0"/>
              <a:t>為‘</a:t>
            </a:r>
            <a:r>
              <a:rPr lang="zh-TW" altLang="en-US" dirty="0" smtClean="0"/>
              <a:t>太空油毒品’）</a:t>
            </a:r>
            <a:endParaRPr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23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386249" y="2987050"/>
            <a:ext cx="1526650" cy="1963972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653659" y="3006481"/>
            <a:ext cx="736541" cy="283568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084" y="1214628"/>
            <a:ext cx="2806810" cy="2003729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87961" y="3085788"/>
            <a:ext cx="567748" cy="11355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732" y="-121049"/>
            <a:ext cx="4101043" cy="4101043"/>
          </a:xfrm>
          <a:prstGeom prst="rect">
            <a:avLst/>
          </a:prstGeom>
        </p:spPr>
      </p:pic>
      <p:grpSp>
        <p:nvGrpSpPr>
          <p:cNvPr id="12" name="群組 11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8" name="Google Shape;69;p13"/>
            <p:cNvPicPr preferRelativeResize="0"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60241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24</a:t>
            </a:fld>
            <a:endParaRPr lang="zh-TW" altLang="en-US"/>
          </a:p>
        </p:txBody>
      </p:sp>
      <p:sp>
        <p:nvSpPr>
          <p:cNvPr id="226" name="Google Shape;226;p34"/>
          <p:cNvSpPr txBox="1">
            <a:spLocks noGrp="1"/>
          </p:cNvSpPr>
          <p:nvPr>
            <p:ph type="body" idx="4294967295"/>
          </p:nvPr>
        </p:nvSpPr>
        <p:spPr>
          <a:xfrm>
            <a:off x="0" y="4600575"/>
            <a:ext cx="7724775" cy="5000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4" name="第七集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0208" y="150018"/>
            <a:ext cx="8356600" cy="470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3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25</a:t>
            </a:fld>
            <a:endParaRPr lang="zh-TW" altLang="en-US"/>
          </a:p>
        </p:txBody>
      </p:sp>
      <p:sp>
        <p:nvSpPr>
          <p:cNvPr id="226" name="Google Shape;226;p34"/>
          <p:cNvSpPr txBox="1">
            <a:spLocks noGrp="1"/>
          </p:cNvSpPr>
          <p:nvPr>
            <p:ph type="body" idx="4294967295"/>
          </p:nvPr>
        </p:nvSpPr>
        <p:spPr>
          <a:xfrm>
            <a:off x="0" y="4600575"/>
            <a:ext cx="7724775" cy="5000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4" name="太空油 Interview Trailer-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900" y="242588"/>
            <a:ext cx="8648700" cy="454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92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26</a:t>
            </a:fld>
            <a:endParaRPr lang="zh-TW" altLang="en-US"/>
          </a:p>
        </p:txBody>
      </p:sp>
      <p:sp>
        <p:nvSpPr>
          <p:cNvPr id="231" name="Google Shape;231;p35"/>
          <p:cNvSpPr txBox="1">
            <a:spLocks noGrp="1"/>
          </p:cNvSpPr>
          <p:nvPr>
            <p:ph type="title" idx="4294967295"/>
          </p:nvPr>
        </p:nvSpPr>
        <p:spPr>
          <a:xfrm>
            <a:off x="0" y="136525"/>
            <a:ext cx="8521700" cy="644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rgbClr val="CC0000"/>
                </a:solidFill>
              </a:rPr>
              <a:t>《危險藥物條例》</a:t>
            </a:r>
            <a:endParaRPr dirty="0">
              <a:solidFill>
                <a:srgbClr val="CC0000"/>
              </a:solidFill>
            </a:endParaRPr>
          </a:p>
        </p:txBody>
      </p:sp>
      <p:sp>
        <p:nvSpPr>
          <p:cNvPr id="232" name="Google Shape;232;p35"/>
          <p:cNvSpPr txBox="1">
            <a:spLocks noGrp="1"/>
          </p:cNvSpPr>
          <p:nvPr>
            <p:ph type="body" idx="4294967295"/>
          </p:nvPr>
        </p:nvSpPr>
        <p:spPr>
          <a:xfrm>
            <a:off x="0" y="919163"/>
            <a:ext cx="6335713" cy="39973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dirty="0"/>
              <a:t>第4條 - 危險藥物的</a:t>
            </a:r>
            <a:r>
              <a:rPr lang="zh-TW" sz="2000" dirty="0">
                <a:solidFill>
                  <a:schemeClr val="accent5"/>
                </a:solidFill>
              </a:rPr>
              <a:t>販運</a:t>
            </a:r>
            <a:endParaRPr sz="2000" dirty="0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2000" dirty="0">
                <a:solidFill>
                  <a:schemeClr val="accent5"/>
                </a:solidFill>
              </a:rPr>
              <a:t> </a:t>
            </a:r>
            <a:endParaRPr sz="2000" dirty="0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2000" dirty="0"/>
              <a:t>第6條 - 危險藥物的</a:t>
            </a:r>
            <a:r>
              <a:rPr lang="zh-TW" sz="2000" dirty="0">
                <a:solidFill>
                  <a:schemeClr val="accent5"/>
                </a:solidFill>
              </a:rPr>
              <a:t>製造</a:t>
            </a:r>
            <a:endParaRPr sz="2000" dirty="0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00" dirty="0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2000" dirty="0"/>
              <a:t>第8條  - 管有危險藥物非作販運用途及危險藥物的</a:t>
            </a:r>
            <a:r>
              <a:rPr lang="zh-TW" sz="2000" dirty="0">
                <a:solidFill>
                  <a:schemeClr val="accent5"/>
                </a:solidFill>
              </a:rPr>
              <a:t>服用</a:t>
            </a:r>
            <a:endParaRPr sz="2000" dirty="0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000" dirty="0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2000" dirty="0"/>
              <a:t>第9條  - 大麻植物及鴉片罌粟的</a:t>
            </a:r>
            <a:r>
              <a:rPr lang="zh-TW" sz="2000" dirty="0">
                <a:solidFill>
                  <a:schemeClr val="accent5"/>
                </a:solidFill>
              </a:rPr>
              <a:t>栽植</a:t>
            </a:r>
            <a:r>
              <a:rPr lang="zh-TW" sz="2000" dirty="0"/>
              <a:t>及</a:t>
            </a:r>
            <a:r>
              <a:rPr lang="zh-TW" sz="2000" dirty="0">
                <a:solidFill>
                  <a:schemeClr val="accent5"/>
                </a:solidFill>
              </a:rPr>
              <a:t>經營</a:t>
            </a:r>
            <a:endParaRPr sz="2000" dirty="0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zh-TW" sz="2000" dirty="0"/>
              <a:t> </a:t>
            </a:r>
            <a:endParaRPr sz="2000" dirty="0"/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sz="2000" dirty="0"/>
              <a:t>第36條 - 管有</a:t>
            </a:r>
            <a:r>
              <a:rPr lang="zh-TW" sz="2000" dirty="0">
                <a:solidFill>
                  <a:schemeClr val="accent5"/>
                </a:solidFill>
              </a:rPr>
              <a:t>管筒</a:t>
            </a:r>
            <a:r>
              <a:rPr lang="zh-TW" sz="2000" dirty="0"/>
              <a:t>、</a:t>
            </a:r>
            <a:r>
              <a:rPr lang="zh-TW" sz="2000" dirty="0">
                <a:solidFill>
                  <a:schemeClr val="accent5"/>
                </a:solidFill>
              </a:rPr>
              <a:t>設備</a:t>
            </a:r>
            <a:r>
              <a:rPr lang="zh-TW" sz="2000" dirty="0"/>
              <a:t>等</a:t>
            </a:r>
            <a:endParaRPr sz="20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438" y="2275546"/>
            <a:ext cx="2335934" cy="1669220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5154" y="3669497"/>
            <a:ext cx="1883428" cy="138510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4720" y="312944"/>
            <a:ext cx="1653628" cy="1653628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672" y="447544"/>
            <a:ext cx="1587341" cy="1646809"/>
          </a:xfrm>
          <a:prstGeom prst="rect">
            <a:avLst/>
          </a:prstGeom>
        </p:spPr>
      </p:pic>
      <p:sp>
        <p:nvSpPr>
          <p:cNvPr id="14" name="Google Shape;629;p25"/>
          <p:cNvSpPr txBox="1"/>
          <p:nvPr/>
        </p:nvSpPr>
        <p:spPr>
          <a:xfrm>
            <a:off x="7021397" y="55163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 dirty="0">
                <a:solidFill>
                  <a:schemeClr val="tx1"/>
                </a:solidFill>
                <a:latin typeface="Lato"/>
                <a:ea typeface="Lato"/>
                <a:cs typeface="Lato"/>
                <a:sym typeface="Lato"/>
              </a:rPr>
              <a:t>資料來源：網上圖片</a:t>
            </a:r>
            <a:endParaRPr sz="939" dirty="0">
              <a:solidFill>
                <a:schemeClr val="tx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7" name="圖片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8" name="Google Shape;69;p13"/>
            <p:cNvPicPr preferRelativeResize="0"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應對方法</a:t>
            </a:r>
            <a:endParaRPr dirty="0"/>
          </a:p>
        </p:txBody>
      </p:sp>
      <p:sp>
        <p:nvSpPr>
          <p:cNvPr id="314" name="Google Shape;314;p4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2000" dirty="0"/>
              <a:t>在不同的環境中，如何拒絕朋輩的誘惑</a:t>
            </a:r>
            <a:endParaRPr sz="20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27</a:t>
            </a:fld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3" name="Google Shape;69;p13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5"/>
          <p:cNvSpPr txBox="1">
            <a:spLocks noGrp="1"/>
          </p:cNvSpPr>
          <p:nvPr>
            <p:ph type="title"/>
          </p:nvPr>
        </p:nvSpPr>
        <p:spPr>
          <a:xfrm>
            <a:off x="240100" y="1802550"/>
            <a:ext cx="8652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lvl="0"/>
            <a:r>
              <a:rPr lang="zh-TW" altLang="zh-HK" dirty="0" smtClean="0"/>
              <a:t>七</a:t>
            </a:r>
            <a:r>
              <a:rPr lang="zh-TW" dirty="0" smtClean="0"/>
              <a:t>招</a:t>
            </a:r>
            <a:r>
              <a:rPr lang="zh-TW" dirty="0"/>
              <a:t>拒絕誘惑</a:t>
            </a:r>
            <a:endParaRPr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28</a:t>
            </a:fld>
            <a:endParaRPr lang="zh-TW" altLang="en-US"/>
          </a:p>
        </p:txBody>
      </p:sp>
      <p:grpSp>
        <p:nvGrpSpPr>
          <p:cNvPr id="7" name="群組 6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2" name="Google Shape;69;p13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accent6"/>
                </a:solidFill>
              </a:rPr>
              <a:t>第一招、直接拒絕法：霸氣拒絕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25" name="Google Shape;325;p4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我唔會食㗎喇</a:t>
            </a:r>
            <a:endParaRPr sz="2400" dirty="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我唔鍾意呀，我唔想</a:t>
            </a:r>
            <a:endParaRPr sz="2400" dirty="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完全冇興趣囉</a:t>
            </a:r>
            <a:endParaRPr sz="2400" dirty="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無論你點講，我都唔會食</a:t>
            </a:r>
            <a:endParaRPr sz="2400" dirty="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食毒品好無謂姐</a:t>
            </a:r>
            <a:endParaRPr sz="24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29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1334" y="1188442"/>
            <a:ext cx="1932870" cy="2710705"/>
          </a:xfrm>
          <a:prstGeom prst="rect">
            <a:avLst/>
          </a:prstGeom>
        </p:spPr>
      </p:pic>
      <p:sp>
        <p:nvSpPr>
          <p:cNvPr id="6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 dirty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資料來源：網上圖片</a:t>
            </a:r>
            <a:endParaRPr sz="939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5" name="Google Shape;69;p13"/>
            <p:cNvPicPr preferRelativeResize="0"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6400" dirty="0" smtClean="0"/>
              <a:t>流程</a:t>
            </a:r>
            <a:endParaRPr sz="6400" dirty="0"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dirty="0"/>
              <a:t>請各位同學在這課堂上完成工作紙</a:t>
            </a:r>
            <a:endParaRPr sz="1800" dirty="0"/>
          </a:p>
        </p:txBody>
      </p:sp>
      <p:sp>
        <p:nvSpPr>
          <p:cNvPr id="77" name="Google Shape;77;p14"/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SzPts val="3100"/>
              <a:buChar char="●"/>
            </a:pPr>
            <a:r>
              <a:rPr lang="zh-TW" sz="3100" dirty="0"/>
              <a:t>常見毒品</a:t>
            </a:r>
            <a:endParaRPr sz="3100" dirty="0"/>
          </a:p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SzPts val="3100"/>
              <a:buChar char="●"/>
            </a:pPr>
            <a:r>
              <a:rPr lang="zh-TW" sz="3100" dirty="0"/>
              <a:t>吸毒的辨識行為</a:t>
            </a:r>
            <a:endParaRPr sz="3100" dirty="0"/>
          </a:p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SzPts val="3100"/>
              <a:buChar char="●"/>
            </a:pPr>
            <a:r>
              <a:rPr lang="zh-TW" sz="3100" dirty="0"/>
              <a:t>應對方法</a:t>
            </a:r>
            <a:endParaRPr sz="3100" dirty="0"/>
          </a:p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SzPts val="3100"/>
              <a:buChar char="●"/>
            </a:pPr>
            <a:r>
              <a:rPr lang="zh-TW" sz="3100" dirty="0"/>
              <a:t>求助資訊</a:t>
            </a:r>
            <a:endParaRPr lang="en-US" altLang="zh-TW" sz="3100" dirty="0"/>
          </a:p>
          <a:p>
            <a:pPr indent="-425450">
              <a:buSzPts val="3100"/>
            </a:pPr>
            <a:r>
              <a:rPr lang="zh-TW" altLang="zh-HK" sz="3100" dirty="0"/>
              <a:t>毒品</a:t>
            </a:r>
            <a:r>
              <a:rPr lang="zh-TW" altLang="en-US" sz="3100" dirty="0"/>
              <a:t>交易的後果</a:t>
            </a:r>
          </a:p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SzPts val="3100"/>
              <a:buChar char="●"/>
            </a:pPr>
            <a:endParaRPr lang="en-US" altLang="zh-TW" sz="3100" dirty="0"/>
          </a:p>
          <a:p>
            <a:pPr marL="457200" lvl="0" indent="-425450" algn="l" rtl="0">
              <a:spcBef>
                <a:spcPts val="0"/>
              </a:spcBef>
              <a:spcAft>
                <a:spcPts val="0"/>
              </a:spcAft>
              <a:buSzPts val="3100"/>
              <a:buChar char="●"/>
            </a:pPr>
            <a:endParaRPr lang="en-US" altLang="zh-TW" sz="31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</a:t>
            </a:fld>
            <a:endParaRPr lang="zh-TW" altLang="en-US"/>
          </a:p>
        </p:txBody>
      </p:sp>
      <p:grpSp>
        <p:nvGrpSpPr>
          <p:cNvPr id="15" name="群組 14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6" name="圖片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7" name="Google Shape;69;p13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191936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accent6"/>
                </a:solidFill>
              </a:rPr>
              <a:t>第二招、轉移話題法：將話題轉到其他地方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33" name="Google Shape;333;p47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64611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-US" altLang="zh-TW" sz="2400" dirty="0" smtClean="0"/>
              <a:t> </a:t>
            </a:r>
            <a:r>
              <a:rPr lang="zh-TW" sz="2400" dirty="0" smtClean="0"/>
              <a:t>唔</a:t>
            </a:r>
            <a:r>
              <a:rPr lang="zh-TW" sz="2400" dirty="0"/>
              <a:t>好講呢個住</a:t>
            </a:r>
            <a:r>
              <a:rPr lang="zh-TW" sz="2400" dirty="0" smtClean="0"/>
              <a:t>先</a:t>
            </a:r>
            <a:r>
              <a:rPr lang="en-US" altLang="zh-TW" sz="2400" dirty="0" smtClean="0"/>
              <a:t>, </a:t>
            </a:r>
            <a:r>
              <a:rPr lang="zh-TW" sz="2400" dirty="0" smtClean="0"/>
              <a:t>今日</a:t>
            </a:r>
            <a:r>
              <a:rPr lang="zh-TW" sz="2400" dirty="0"/>
              <a:t>個Test考成點啊</a:t>
            </a:r>
            <a:r>
              <a:rPr lang="zh-TW" sz="2400" dirty="0" smtClean="0"/>
              <a:t>？</a:t>
            </a:r>
            <a:endParaRPr lang="en-US" altLang="zh-TW" sz="2400" dirty="0"/>
          </a:p>
          <a:p>
            <a:pPr marL="76200" lvl="0" indent="0" algn="just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altLang="zh-TW" sz="2400" dirty="0"/>
              <a:t> </a:t>
            </a:r>
            <a:r>
              <a:rPr lang="en-US" altLang="zh-TW" sz="2400" dirty="0" smtClean="0"/>
              <a:t>     </a:t>
            </a:r>
            <a:r>
              <a:rPr lang="zh-TW" sz="2400" dirty="0" smtClean="0"/>
              <a:t>唔</a:t>
            </a:r>
            <a:r>
              <a:rPr lang="zh-TW" sz="2400" dirty="0"/>
              <a:t>會低分呀</a:t>
            </a:r>
            <a:r>
              <a:rPr lang="zh-TW" sz="2400" dirty="0" smtClean="0"/>
              <a:t>嘛</a:t>
            </a:r>
            <a:r>
              <a:rPr lang="en-US" altLang="zh-TW" sz="2400" dirty="0" smtClean="0"/>
              <a:t>?</a:t>
            </a:r>
            <a:endParaRPr lang="en-US" altLang="zh-TW" sz="2400" dirty="0"/>
          </a:p>
          <a:p>
            <a:pPr marL="533400" lvl="0" indent="-4572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 startAt="2"/>
            </a:pPr>
            <a:r>
              <a:rPr lang="zh-TW" sz="2400" dirty="0" smtClean="0"/>
              <a:t>近</a:t>
            </a:r>
            <a:r>
              <a:rPr lang="zh-TW" sz="2400" dirty="0"/>
              <a:t>排有咩戲睇，一唔一齊去</a:t>
            </a:r>
            <a:r>
              <a:rPr lang="zh-TW" sz="2400" dirty="0" smtClean="0"/>
              <a:t>啊</a:t>
            </a:r>
            <a:r>
              <a:rPr lang="en-US" altLang="zh-TW" sz="2400" dirty="0" smtClean="0"/>
              <a:t>?</a:t>
            </a:r>
            <a:endParaRPr lang="en-US" altLang="zh-TW" sz="2400" dirty="0"/>
          </a:p>
          <a:p>
            <a:pPr marL="533400" lvl="0" indent="-4572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 startAt="2"/>
            </a:pPr>
            <a:r>
              <a:rPr lang="zh-TW" sz="2400" dirty="0" smtClean="0"/>
              <a:t>毒品</a:t>
            </a:r>
            <a:r>
              <a:rPr lang="zh-TW" sz="2400" dirty="0"/>
              <a:t>有咩</a:t>
            </a:r>
            <a:r>
              <a:rPr lang="zh-TW" sz="2400" dirty="0" smtClean="0"/>
              <a:t>好</a:t>
            </a:r>
            <a:r>
              <a:rPr lang="zh-TW" altLang="en-US" sz="2400" dirty="0"/>
              <a:t>食</a:t>
            </a:r>
            <a:r>
              <a:rPr lang="zh-TW" sz="2400" dirty="0" smtClean="0"/>
              <a:t>？</a:t>
            </a:r>
            <a:r>
              <a:rPr lang="zh-TW" sz="2400" dirty="0"/>
              <a:t>食下甜品仲好</a:t>
            </a:r>
            <a:r>
              <a:rPr lang="zh-TW" sz="2400" dirty="0" smtClean="0"/>
              <a:t>啦</a:t>
            </a:r>
            <a:r>
              <a:rPr lang="en-US" altLang="zh-TW" sz="2400" dirty="0" smtClean="0"/>
              <a:t>!</a:t>
            </a:r>
            <a:endParaRPr lang="en-US" altLang="zh-TW" sz="2400" dirty="0"/>
          </a:p>
          <a:p>
            <a:pPr marL="533400" lvl="0" indent="-4572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 startAt="2"/>
            </a:pPr>
            <a:r>
              <a:rPr lang="zh-TW" sz="2400" dirty="0" smtClean="0"/>
              <a:t>啊</a:t>
            </a:r>
            <a:r>
              <a:rPr lang="en-US" altLang="zh-TW" sz="2400" dirty="0" smtClean="0"/>
              <a:t>……</a:t>
            </a:r>
            <a:r>
              <a:rPr lang="zh-TW" sz="2400" dirty="0" smtClean="0"/>
              <a:t>係</a:t>
            </a:r>
            <a:r>
              <a:rPr lang="zh-TW" sz="2400" dirty="0"/>
              <a:t>喎，上次你話好食嗰間餐廳</a:t>
            </a:r>
            <a:r>
              <a:rPr lang="zh-TW" sz="2400" dirty="0" smtClean="0"/>
              <a:t>喺邊</a:t>
            </a:r>
            <a:r>
              <a:rPr lang="en-US" altLang="zh-TW" sz="2400" dirty="0" smtClean="0"/>
              <a:t>?</a:t>
            </a:r>
            <a:endParaRPr lang="en-US" altLang="zh-TW" sz="2400" dirty="0"/>
          </a:p>
          <a:p>
            <a:pPr marL="533400" lvl="0" indent="-4572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 startAt="2"/>
            </a:pPr>
            <a:r>
              <a:rPr lang="zh-TW" sz="2400" dirty="0" smtClean="0"/>
              <a:t>聽講好似有個風球嚟緊，可能可以唔洗考 下個禮拜個Test</a:t>
            </a:r>
            <a:r>
              <a:rPr lang="en-US" altLang="zh-TW" sz="2400" dirty="0" smtClean="0"/>
              <a:t>!</a:t>
            </a:r>
            <a:endParaRPr sz="24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30</a:t>
            </a:fld>
            <a:endParaRPr lang="zh-TW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891" y="1564988"/>
            <a:ext cx="2362268" cy="1719232"/>
          </a:xfrm>
          <a:prstGeom prst="rect">
            <a:avLst/>
          </a:prstGeom>
        </p:spPr>
      </p:pic>
      <p:sp>
        <p:nvSpPr>
          <p:cNvPr id="6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資料來源：網上圖片</a:t>
            </a:r>
            <a:endParaRPr sz="939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2" name="Google Shape;69;p13"/>
            <p:cNvPicPr preferRelativeResize="0"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8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466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accent6"/>
                </a:solidFill>
              </a:rPr>
              <a:t>第三招、遠離現場法：走先啦 係咁先啦 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41" name="Google Shape;341;p4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我阿媽叫我食飯，走先啦拜拜</a:t>
            </a:r>
            <a:endParaRPr sz="2400" dirty="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有啲肚痛，去個廁所先</a:t>
            </a:r>
            <a:endParaRPr sz="2400" dirty="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我趕時間去拍拖</a:t>
            </a:r>
            <a:endParaRPr sz="2400" dirty="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要去圖書館溫書</a:t>
            </a:r>
            <a:endParaRPr sz="2400" dirty="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趕住返去睇波呀</a:t>
            </a:r>
            <a:endParaRPr sz="24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31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8258" y="1612726"/>
            <a:ext cx="3124200" cy="2002155"/>
          </a:xfrm>
          <a:prstGeom prst="rect">
            <a:avLst/>
          </a:prstGeom>
        </p:spPr>
      </p:pic>
      <p:sp>
        <p:nvSpPr>
          <p:cNvPr id="6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資料來源：網上圖片</a:t>
            </a:r>
            <a:endParaRPr sz="939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5" name="Google Shape;69;p13"/>
            <p:cNvPicPr preferRelativeResize="0"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accent6"/>
                </a:solidFill>
              </a:rPr>
              <a:t>第四招、涅槃境界法：用正氣打擊對方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49" name="Google Shape;349;p49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57627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你阿媽咁辛苦養大你，點解可以咁對佢？</a:t>
            </a:r>
            <a:endParaRPr sz="2400" dirty="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人生仲有好多美好嘅事等緊你，何必因為毒品攪禍咗你一生呢？</a:t>
            </a:r>
            <a:endParaRPr sz="2400" dirty="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讀咗咁多年書，想一鋪清袋？</a:t>
            </a:r>
            <a:endParaRPr sz="24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32</a:t>
            </a:fld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7233" y="1569720"/>
            <a:ext cx="2785787" cy="1943100"/>
          </a:xfrm>
          <a:prstGeom prst="rect">
            <a:avLst/>
          </a:prstGeom>
        </p:spPr>
      </p:pic>
      <p:sp>
        <p:nvSpPr>
          <p:cNvPr id="6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資料來源：網上圖片</a:t>
            </a:r>
            <a:endParaRPr sz="939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5" name="Google Shape;69;p13"/>
            <p:cNvPicPr preferRelativeResize="0"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accent6"/>
                </a:solidFill>
              </a:rPr>
              <a:t>第五招、吸引法：問現場觀眾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57" name="Google Shape;357;p50"/>
          <p:cNvSpPr txBox="1">
            <a:spLocks noGrp="1"/>
          </p:cNvSpPr>
          <p:nvPr>
            <p:ph type="body" idx="1"/>
          </p:nvPr>
        </p:nvSpPr>
        <p:spPr>
          <a:xfrm>
            <a:off x="159300" y="1417236"/>
            <a:ext cx="85206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大家過嚟睇吓，佢身上有好野啊</a:t>
            </a:r>
            <a:endParaRPr sz="2400" dirty="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埋嚟睇埋嚟揀，有免費嘢派</a:t>
            </a:r>
            <a:endParaRPr sz="2400" dirty="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唔知大家有冇試過呢樣嘢？</a:t>
            </a:r>
            <a:endParaRPr sz="2400" dirty="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大家呢度有嘢益街坊，快啲過嚟</a:t>
            </a:r>
            <a:endParaRPr sz="2400" dirty="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大家有冇人試過呢啲嘢，究竟好唔好食㗎？</a:t>
            </a:r>
            <a:endParaRPr sz="24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33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9820" y="472441"/>
            <a:ext cx="2841338" cy="169675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860" y="2270760"/>
            <a:ext cx="2521298" cy="1555538"/>
          </a:xfrm>
          <a:prstGeom prst="rect">
            <a:avLst/>
          </a:prstGeom>
        </p:spPr>
      </p:pic>
      <p:sp>
        <p:nvSpPr>
          <p:cNvPr id="8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資料來源：網上圖片</a:t>
            </a:r>
            <a:endParaRPr sz="939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1" name="群組 10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3" name="Google Shape;69;p13"/>
            <p:cNvPicPr preferRelativeResize="0"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34</a:t>
            </a:fld>
            <a:endParaRPr lang="zh-TW" altLang="en-US"/>
          </a:p>
        </p:txBody>
      </p:sp>
      <p:sp>
        <p:nvSpPr>
          <p:cNvPr id="226" name="Google Shape;226;p34"/>
          <p:cNvSpPr txBox="1">
            <a:spLocks noGrp="1"/>
          </p:cNvSpPr>
          <p:nvPr>
            <p:ph type="body" idx="4294967295"/>
          </p:nvPr>
        </p:nvSpPr>
        <p:spPr>
          <a:xfrm>
            <a:off x="0" y="4600575"/>
            <a:ext cx="7724775" cy="5000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" name="媒體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894" y="204690"/>
            <a:ext cx="8388220" cy="471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1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accent6"/>
                </a:solidFill>
              </a:rPr>
              <a:t>第六招、自我解嘲法：藉由嘲笑自己拒絕使用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71" name="Google Shape;371;p5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冇錢啊，唔食啊，上咗癮就破產架呀</a:t>
            </a:r>
            <a:endParaRPr sz="2400" dirty="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毒品敏感啊，食咗會死啊</a:t>
            </a:r>
            <a:endParaRPr sz="2400" dirty="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我唔想再爆瘡啊，已經夠樣衰啦</a:t>
            </a:r>
            <a:endParaRPr sz="2400" dirty="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唉我有哮喘，唔吸得野</a:t>
            </a:r>
            <a:endParaRPr sz="2400" dirty="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鼻敏感啊，唞唔到氣呀</a:t>
            </a:r>
            <a:endParaRPr sz="24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35</a:t>
            </a:fld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002" y="1591314"/>
            <a:ext cx="2755978" cy="1946410"/>
          </a:xfrm>
          <a:prstGeom prst="rect">
            <a:avLst/>
          </a:prstGeom>
        </p:spPr>
      </p:pic>
      <p:sp>
        <p:nvSpPr>
          <p:cNvPr id="7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資料來源：網上圖片</a:t>
            </a:r>
            <a:endParaRPr sz="939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2" name="Google Shape;69;p13"/>
            <p:cNvPicPr preferRelativeResize="0"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3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907614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accent6"/>
                </a:solidFill>
              </a:rPr>
              <a:t>第七招、友誼勸服法：委婉勸導朋友也不要使用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379" name="Google Shape;379;p5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食完會變傻仔呀，唔好食啦</a:t>
            </a:r>
            <a:endParaRPr sz="2400" dirty="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俾人拉咗點算，冇前途㗎喎</a:t>
            </a:r>
            <a:endParaRPr sz="2400" dirty="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聽講食完會生cancer </a:t>
            </a:r>
            <a:endParaRPr sz="2400" dirty="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毒品咁貴，你咁多錢，不如俾我洗下</a:t>
            </a:r>
            <a:endParaRPr sz="2400" dirty="0"/>
          </a:p>
          <a:p>
            <a:pPr marL="457200" lvl="0" indent="-381000" algn="just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zh-TW" sz="2400" dirty="0"/>
              <a:t>乜你係啲咁嘅人？好食唔食食呢啲？</a:t>
            </a:r>
            <a:endParaRPr sz="24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36</a:t>
            </a:fld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553"/>
          <a:stretch/>
        </p:blipFill>
        <p:spPr>
          <a:xfrm>
            <a:off x="6111115" y="1323283"/>
            <a:ext cx="2278338" cy="2106936"/>
          </a:xfrm>
          <a:prstGeom prst="rect">
            <a:avLst/>
          </a:prstGeom>
        </p:spPr>
      </p:pic>
      <p:sp>
        <p:nvSpPr>
          <p:cNvPr id="7" name="Google Shape;629;p25"/>
          <p:cNvSpPr txBox="1"/>
          <p:nvPr/>
        </p:nvSpPr>
        <p:spPr>
          <a:xfrm>
            <a:off x="7754203" y="46830"/>
            <a:ext cx="1270500" cy="2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zh-TW" sz="939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資料來源：網上圖片</a:t>
            </a:r>
            <a:endParaRPr sz="939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2" name="Google Shape;69;p13"/>
            <p:cNvPicPr preferRelativeResize="0"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案件分享</a:t>
            </a:r>
            <a:endParaRPr dirty="0"/>
          </a:p>
        </p:txBody>
      </p:sp>
      <p:sp>
        <p:nvSpPr>
          <p:cNvPr id="387" name="Google Shape;387;p5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buNone/>
            </a:pPr>
            <a:r>
              <a:rPr lang="zh-TW" sz="2800" dirty="0" smtClean="0">
                <a:solidFill>
                  <a:schemeClr val="accent4"/>
                </a:solidFill>
              </a:rPr>
              <a:t>1</a:t>
            </a:r>
            <a:r>
              <a:rPr lang="en-US" altLang="zh-TW" sz="2800" dirty="0" smtClean="0">
                <a:solidFill>
                  <a:schemeClr val="accent4"/>
                </a:solidFill>
              </a:rPr>
              <a:t>8</a:t>
            </a:r>
            <a:r>
              <a:rPr lang="zh-TW" sz="2800" dirty="0" smtClean="0">
                <a:solidFill>
                  <a:schemeClr val="accent4"/>
                </a:solidFill>
              </a:rPr>
              <a:t>歲少女</a:t>
            </a:r>
            <a:r>
              <a:rPr lang="zh-TW" altLang="en-US" sz="2800" dirty="0"/>
              <a:t>真實</a:t>
            </a:r>
            <a:r>
              <a:rPr lang="zh-TW" altLang="en-US" sz="2800" dirty="0" smtClean="0"/>
              <a:t>經歷</a:t>
            </a:r>
            <a:endParaRPr sz="2800" dirty="0">
              <a:solidFill>
                <a:schemeClr val="accent4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37</a:t>
            </a:fld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7" name="Google Shape;69;p13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38</a:t>
            </a:fld>
            <a:endParaRPr lang="zh-TW" altLang="en-US"/>
          </a:p>
        </p:txBody>
      </p:sp>
      <p:pic>
        <p:nvPicPr>
          <p:cNvPr id="5" name="Antidrug 過來人琪琪 20240419 3Mins (compress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97996"/>
            <a:ext cx="9144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3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5"/>
          <p:cNvSpPr txBox="1">
            <a:spLocks noGrp="1"/>
          </p:cNvSpPr>
          <p:nvPr>
            <p:ph type="title"/>
          </p:nvPr>
        </p:nvSpPr>
        <p:spPr>
          <a:xfrm>
            <a:off x="325829" y="219169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550" dirty="0" smtClean="0"/>
              <a:t>18</a:t>
            </a:r>
            <a:r>
              <a:rPr lang="zh-TW" sz="3550" dirty="0" smtClean="0"/>
              <a:t>歲</a:t>
            </a:r>
            <a:r>
              <a:rPr lang="zh-TW" sz="3550" dirty="0"/>
              <a:t>少女</a:t>
            </a:r>
            <a:endParaRPr sz="355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93" name="Google Shape;393;p55"/>
          <p:cNvSpPr txBox="1">
            <a:spLocks noGrp="1"/>
          </p:cNvSpPr>
          <p:nvPr>
            <p:ph type="body" idx="1"/>
          </p:nvPr>
        </p:nvSpPr>
        <p:spPr>
          <a:xfrm>
            <a:off x="325829" y="1121249"/>
            <a:ext cx="8035763" cy="33761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lvl="0" indent="-368300">
              <a:lnSpc>
                <a:spcPct val="150000"/>
              </a:lnSpc>
              <a:buSzPts val="2200"/>
            </a:pPr>
            <a:r>
              <a:rPr lang="zh-TW" altLang="en-US" sz="2400" dirty="0" smtClean="0"/>
              <a:t>受</a:t>
            </a:r>
            <a:r>
              <a:rPr lang="en-US" altLang="zh-TW" sz="2400" dirty="0" smtClean="0"/>
              <a:t>18</a:t>
            </a:r>
            <a:r>
              <a:rPr lang="zh-TW" altLang="en-US" sz="2400" dirty="0" smtClean="0"/>
              <a:t>歲男友</a:t>
            </a:r>
            <a:r>
              <a:rPr lang="zh-TW" altLang="en-US" sz="2400" dirty="0" smtClean="0">
                <a:solidFill>
                  <a:schemeClr val="accent5"/>
                </a:solidFill>
              </a:rPr>
              <a:t>甜言蜜語誘惑</a:t>
            </a:r>
            <a:r>
              <a:rPr lang="zh-TW" altLang="en-US" sz="2400" dirty="0" smtClean="0"/>
              <a:t>，答應一同製</a:t>
            </a:r>
            <a:r>
              <a:rPr lang="zh-TW" altLang="en-US" sz="2400" dirty="0"/>
              <a:t>毒及</a:t>
            </a:r>
            <a:r>
              <a:rPr lang="zh-TW" altLang="en-US" sz="2400" dirty="0" smtClean="0"/>
              <a:t>販毒</a:t>
            </a:r>
            <a:endParaRPr lang="en-US" altLang="zh-TW" sz="2400" dirty="0" smtClean="0"/>
          </a:p>
          <a:p>
            <a:pPr lvl="0" indent="-368300">
              <a:lnSpc>
                <a:spcPct val="150000"/>
              </a:lnSpc>
              <a:buSzPts val="2200"/>
            </a:pPr>
            <a:r>
              <a:rPr lang="zh-TW" altLang="en-US" sz="2400" dirty="0" smtClean="0"/>
              <a:t>於犯案兩個月後</a:t>
            </a:r>
            <a:r>
              <a:rPr lang="zh-TW" altLang="en-US" sz="2400" dirty="0"/>
              <a:t>，</a:t>
            </a:r>
            <a:r>
              <a:rPr lang="zh-TW" altLang="en-US" sz="2400" dirty="0" smtClean="0"/>
              <a:t>與男友離開</a:t>
            </a:r>
            <a:r>
              <a:rPr lang="zh-TW" altLang="en-US" sz="2400" dirty="0"/>
              <a:t>製</a:t>
            </a:r>
            <a:r>
              <a:rPr lang="zh-TW" altLang="en-US" sz="2400" dirty="0" smtClean="0"/>
              <a:t>毒地點時，被警方人員拘捕，並當場在二人所攜帶的行李箱及住處內檢</a:t>
            </a:r>
            <a:r>
              <a:rPr lang="zh-TW" altLang="en-US" sz="2400" dirty="0"/>
              <a:t>獲</a:t>
            </a:r>
            <a:r>
              <a:rPr lang="zh-TW" altLang="en-US" sz="2400" dirty="0" smtClean="0"/>
              <a:t>約</a:t>
            </a:r>
            <a:r>
              <a:rPr lang="en-US" altLang="zh-TW" sz="2400" dirty="0" smtClean="0">
                <a:solidFill>
                  <a:schemeClr val="accent5"/>
                </a:solidFill>
              </a:rPr>
              <a:t>1.2</a:t>
            </a:r>
            <a:r>
              <a:rPr lang="zh-TW" altLang="en-US" sz="2400" dirty="0" smtClean="0">
                <a:solidFill>
                  <a:schemeClr val="accent5"/>
                </a:solidFill>
              </a:rPr>
              <a:t>公斤霹靂</a:t>
            </a:r>
            <a:r>
              <a:rPr lang="zh-TW" altLang="en-US" sz="2400" dirty="0">
                <a:solidFill>
                  <a:schemeClr val="accent5"/>
                </a:solidFill>
              </a:rPr>
              <a:t>可卡</a:t>
            </a:r>
            <a:r>
              <a:rPr lang="zh-TW" altLang="en-US" sz="2400" dirty="0" smtClean="0">
                <a:solidFill>
                  <a:schemeClr val="accent5"/>
                </a:solidFill>
              </a:rPr>
              <a:t>因</a:t>
            </a:r>
            <a:r>
              <a:rPr lang="zh-TW" altLang="en-US" sz="2400" dirty="0" smtClean="0"/>
              <a:t>及一些製毒工具</a:t>
            </a:r>
            <a:endParaRPr sz="2200" dirty="0"/>
          </a:p>
          <a:p>
            <a:pPr indent="-368300">
              <a:lnSpc>
                <a:spcPct val="150000"/>
              </a:lnSpc>
              <a:buSzPts val="2200"/>
            </a:pPr>
            <a:r>
              <a:rPr lang="zh-TW" sz="2200" dirty="0" smtClean="0"/>
              <a:t>被捕</a:t>
            </a:r>
            <a:r>
              <a:rPr lang="zh-TW" altLang="en-US" sz="2200" dirty="0" smtClean="0"/>
              <a:t>後</a:t>
            </a:r>
            <a:r>
              <a:rPr lang="zh-TW" altLang="en-US" sz="2200" dirty="0"/>
              <a:t>，</a:t>
            </a:r>
            <a:r>
              <a:rPr lang="zh-TW" sz="2200" dirty="0"/>
              <a:t>她</a:t>
            </a:r>
            <a:r>
              <a:rPr lang="zh-TW" altLang="en-US" sz="2200" dirty="0"/>
              <a:t>承認與男友</a:t>
            </a:r>
            <a:r>
              <a:rPr lang="zh-TW" sz="2200" dirty="0"/>
              <a:t>收取報酬</a:t>
            </a:r>
            <a:r>
              <a:rPr lang="zh-TW" altLang="en-US" sz="2200" dirty="0"/>
              <a:t>製毒及販毒</a:t>
            </a:r>
            <a:endParaRPr lang="en-US" altLang="zh-TW" sz="2200" dirty="0"/>
          </a:p>
          <a:p>
            <a:pPr indent="-368300">
              <a:lnSpc>
                <a:spcPct val="150000"/>
              </a:lnSpc>
              <a:buSzPts val="2200"/>
            </a:pPr>
            <a:r>
              <a:rPr lang="zh-TW" altLang="en-US" sz="2000" dirty="0" smtClean="0"/>
              <a:t>結果</a:t>
            </a:r>
            <a:r>
              <a:rPr lang="zh-TW" altLang="en-US" sz="2000" dirty="0"/>
              <a:t>被判</a:t>
            </a:r>
            <a:r>
              <a:rPr lang="zh-TW" altLang="en-US" sz="2000" dirty="0" smtClean="0"/>
              <a:t>串</a:t>
            </a:r>
            <a:r>
              <a:rPr lang="zh-TW" altLang="en-US" sz="2000" dirty="0"/>
              <a:t>謀製毒及</a:t>
            </a:r>
            <a:r>
              <a:rPr lang="zh-TW" altLang="en-US" sz="2000" dirty="0" smtClean="0"/>
              <a:t>販毒罪名成立，</a:t>
            </a:r>
            <a:r>
              <a:rPr lang="zh-TW" altLang="en-US" sz="2200" dirty="0" smtClean="0"/>
              <a:t>監禁</a:t>
            </a:r>
            <a:r>
              <a:rPr lang="en-US" altLang="zh-TW" sz="2200" dirty="0" smtClean="0">
                <a:solidFill>
                  <a:schemeClr val="accent6"/>
                </a:solidFill>
              </a:rPr>
              <a:t>12</a:t>
            </a:r>
            <a:r>
              <a:rPr lang="zh-TW" sz="2200" dirty="0" smtClean="0">
                <a:solidFill>
                  <a:schemeClr val="accent6"/>
                </a:solidFill>
              </a:rPr>
              <a:t>年</a:t>
            </a:r>
            <a:r>
              <a:rPr lang="en-US" altLang="zh-TW" sz="2200" dirty="0" smtClean="0">
                <a:solidFill>
                  <a:schemeClr val="accent6"/>
                </a:solidFill>
              </a:rPr>
              <a:t>6</a:t>
            </a:r>
            <a:r>
              <a:rPr lang="zh-TW" altLang="en-US" sz="2200" dirty="0" smtClean="0">
                <a:solidFill>
                  <a:schemeClr val="accent6"/>
                </a:solidFill>
              </a:rPr>
              <a:t>個</a:t>
            </a:r>
            <a:r>
              <a:rPr lang="zh-TW" altLang="en-US" sz="2200" dirty="0">
                <a:solidFill>
                  <a:schemeClr val="accent6"/>
                </a:solidFill>
              </a:rPr>
              <a:t>月</a:t>
            </a:r>
            <a:r>
              <a:rPr lang="zh-TW" altLang="en-US" sz="2200" dirty="0">
                <a:solidFill>
                  <a:schemeClr val="tx1"/>
                </a:solidFill>
              </a:rPr>
              <a:t>，</a:t>
            </a:r>
            <a:r>
              <a:rPr lang="zh-TW" altLang="en-US" sz="2200" dirty="0" smtClean="0">
                <a:solidFill>
                  <a:schemeClr val="tx1"/>
                </a:solidFill>
              </a:rPr>
              <a:t>男友及案中另一名主腦</a:t>
            </a:r>
            <a:r>
              <a:rPr lang="zh-TW" altLang="en-US" sz="2200" dirty="0">
                <a:solidFill>
                  <a:schemeClr val="tx1"/>
                </a:solidFill>
              </a:rPr>
              <a:t>男</a:t>
            </a:r>
            <a:r>
              <a:rPr lang="zh-TW" altLang="en-US" sz="2200" dirty="0" smtClean="0">
                <a:solidFill>
                  <a:schemeClr val="tx1"/>
                </a:solidFill>
              </a:rPr>
              <a:t>子各被</a:t>
            </a:r>
            <a:r>
              <a:rPr lang="zh-TW" altLang="en-US" sz="2200" dirty="0">
                <a:solidFill>
                  <a:schemeClr val="tx1"/>
                </a:solidFill>
              </a:rPr>
              <a:t>判</a:t>
            </a:r>
            <a:r>
              <a:rPr lang="zh-TW" altLang="en-US" sz="2200" dirty="0" smtClean="0">
                <a:solidFill>
                  <a:schemeClr val="tx1"/>
                </a:solidFill>
              </a:rPr>
              <a:t>監禁</a:t>
            </a:r>
            <a:r>
              <a:rPr lang="en-US" altLang="zh-TW" sz="2200" dirty="0" smtClean="0">
                <a:solidFill>
                  <a:schemeClr val="tx1"/>
                </a:solidFill>
              </a:rPr>
              <a:t>16</a:t>
            </a:r>
            <a:r>
              <a:rPr lang="zh-TW" altLang="en-US" sz="2200" dirty="0" smtClean="0">
                <a:solidFill>
                  <a:schemeClr val="tx1"/>
                </a:solidFill>
              </a:rPr>
              <a:t>年</a:t>
            </a:r>
            <a:r>
              <a:rPr lang="en-US" altLang="zh-TW" sz="2200" dirty="0" smtClean="0">
                <a:solidFill>
                  <a:schemeClr val="tx1"/>
                </a:solidFill>
              </a:rPr>
              <a:t>8</a:t>
            </a:r>
            <a:r>
              <a:rPr lang="zh-TW" altLang="en-US" sz="2200" dirty="0" smtClean="0">
                <a:solidFill>
                  <a:schemeClr val="tx1"/>
                </a:solidFill>
              </a:rPr>
              <a:t>個月及</a:t>
            </a:r>
            <a:r>
              <a:rPr lang="en-US" altLang="zh-TW" sz="2200" dirty="0" smtClean="0">
                <a:solidFill>
                  <a:schemeClr val="tx1"/>
                </a:solidFill>
              </a:rPr>
              <a:t>25</a:t>
            </a:r>
            <a:r>
              <a:rPr lang="zh-TW" altLang="en-US" sz="2200" dirty="0" smtClean="0">
                <a:solidFill>
                  <a:schemeClr val="tx1"/>
                </a:solidFill>
              </a:rPr>
              <a:t>年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39</a:t>
            </a:fld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7" name="Google Shape;69;p13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xfrm>
            <a:off x="558350" y="1062000"/>
            <a:ext cx="4045200" cy="17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400" dirty="0"/>
              <a:t>問題時間</a:t>
            </a:r>
            <a:endParaRPr sz="6400" dirty="0"/>
          </a:p>
        </p:txBody>
      </p:sp>
      <p:sp>
        <p:nvSpPr>
          <p:cNvPr id="84" name="Google Shape;84;p15"/>
          <p:cNvSpPr txBox="1">
            <a:spLocks noGrp="1"/>
          </p:cNvSpPr>
          <p:nvPr>
            <p:ph type="body" idx="2"/>
          </p:nvPr>
        </p:nvSpPr>
        <p:spPr>
          <a:xfrm>
            <a:off x="4603550" y="724200"/>
            <a:ext cx="454045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 dirty="0"/>
              <a:t>以下將會有6條有關毒品的問題，</a:t>
            </a:r>
            <a:endParaRPr sz="24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sz="2400" dirty="0"/>
              <a:t>請大家回答。</a:t>
            </a:r>
            <a:endParaRPr sz="240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</a:t>
            </a:fld>
            <a:endParaRPr lang="zh-TW" altLang="en-US"/>
          </a:p>
        </p:txBody>
      </p:sp>
      <p:grpSp>
        <p:nvGrpSpPr>
          <p:cNvPr id="11" name="群組 10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3" name="Google Shape;69;p13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/>
              <a:t>後果？？</a:t>
            </a:r>
            <a:endParaRPr dirty="0"/>
          </a:p>
        </p:txBody>
      </p:sp>
      <p:sp>
        <p:nvSpPr>
          <p:cNvPr id="401" name="Google Shape;401;p5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624" dirty="0" smtClean="0">
                <a:solidFill>
                  <a:schemeClr val="accent4"/>
                </a:solidFill>
              </a:rPr>
              <a:t>12</a:t>
            </a:r>
            <a:r>
              <a:rPr lang="zh-TW" sz="3624" dirty="0" smtClean="0">
                <a:solidFill>
                  <a:schemeClr val="accent4"/>
                </a:solidFill>
              </a:rPr>
              <a:t>年</a:t>
            </a:r>
            <a:r>
              <a:rPr lang="zh-TW" sz="3624" dirty="0">
                <a:solidFill>
                  <a:schemeClr val="accent4"/>
                </a:solidFill>
              </a:rPr>
              <a:t>半的監禁後...</a:t>
            </a:r>
            <a:endParaRPr sz="3624" dirty="0">
              <a:solidFill>
                <a:schemeClr val="accent4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40</a:t>
            </a:fld>
            <a:endParaRPr lang="zh-TW" altLang="en-US"/>
          </a:p>
        </p:txBody>
      </p:sp>
      <p:grpSp>
        <p:nvGrpSpPr>
          <p:cNvPr id="5" name="群組 4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7" name="Google Shape;69;p13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540" y="1260504"/>
            <a:ext cx="6102626" cy="253839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>
                <a:lumMod val="75000"/>
              </a:schemeClr>
            </a:bgClr>
          </a:pattFill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859" y="1220152"/>
            <a:ext cx="2619099" cy="2619099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6" name="Google Shape;69;p13"/>
            <p:cNvPicPr preferRelativeResize="0"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028BE-C9FC-43A0-B27F-ADC1D4EF01FA}" type="slidenum">
              <a:rPr lang="en-US" altLang="zh-CN" smtClean="0"/>
              <a:pPr/>
              <a:t>41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2091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peed"/>
          <p:cNvSpPr txBox="1">
            <a:spLocks noChangeAspect="1" noChangeArrowheads="1"/>
          </p:cNvSpPr>
          <p:nvPr/>
        </p:nvSpPr>
        <p:spPr bwMode="auto">
          <a:xfrm>
            <a:off x="5457726" y="397295"/>
            <a:ext cx="1839740" cy="553998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zh-TW" altLang="en-US" sz="1800" b="1" dirty="0">
                <a:solidFill>
                  <a:srgbClr val="00206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執行委員會</a:t>
            </a:r>
          </a:p>
          <a:p>
            <a:pPr latinLnBrk="0">
              <a:buClr>
                <a:prstClr val="white"/>
              </a:buClr>
              <a:defRPr/>
            </a:pPr>
            <a:r>
              <a:rPr lang="zh-TW" altLang="en-US" sz="1800" dirty="0">
                <a:solidFill>
                  <a:srgbClr val="00206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回饋社會</a:t>
            </a:r>
            <a:endParaRPr lang="en-US" altLang="zh-HK" sz="1800" dirty="0">
              <a:solidFill>
                <a:srgbClr val="002060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2" name="speed"/>
          <p:cNvSpPr txBox="1">
            <a:spLocks noChangeAspect="1" noChangeArrowheads="1"/>
          </p:cNvSpPr>
          <p:nvPr/>
        </p:nvSpPr>
        <p:spPr bwMode="auto">
          <a:xfrm>
            <a:off x="7412576" y="1893135"/>
            <a:ext cx="1839740" cy="83099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en-US" altLang="zh-TW" sz="1800" b="1" dirty="0">
                <a:solidFill>
                  <a:srgbClr val="00206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100</a:t>
            </a:r>
            <a:r>
              <a:rPr lang="zh-TW" altLang="en-US" sz="1800" b="1" dirty="0">
                <a:solidFill>
                  <a:srgbClr val="00206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名禁毒領袖</a:t>
            </a:r>
            <a:endParaRPr lang="en-US" altLang="zh-TW" sz="1800" b="1" dirty="0">
              <a:solidFill>
                <a:srgbClr val="002060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  <a:p>
            <a:pPr latinLnBrk="0">
              <a:buClr>
                <a:prstClr val="white"/>
              </a:buClr>
              <a:defRPr/>
            </a:pPr>
            <a:r>
              <a:rPr lang="en-US" altLang="zh-TW" sz="1800" dirty="0">
                <a:solidFill>
                  <a:srgbClr val="00206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zh-TW" altLang="en-US" sz="1800" dirty="0">
                <a:solidFill>
                  <a:srgbClr val="00206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名大學學員</a:t>
            </a:r>
            <a:endParaRPr lang="en-US" altLang="zh-TW" sz="1800" dirty="0">
              <a:solidFill>
                <a:srgbClr val="002060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  <a:p>
            <a:pPr latinLnBrk="0">
              <a:buClr>
                <a:prstClr val="white"/>
              </a:buClr>
              <a:defRPr/>
            </a:pPr>
            <a:r>
              <a:rPr lang="en-US" altLang="zh-TW" sz="1800" dirty="0">
                <a:solidFill>
                  <a:srgbClr val="00206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80</a:t>
            </a:r>
            <a:r>
              <a:rPr lang="zh-TW" altLang="en-US" sz="1800" dirty="0">
                <a:solidFill>
                  <a:srgbClr val="00206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名中學學員</a:t>
            </a:r>
            <a:endParaRPr lang="en-US" altLang="zh-TW" sz="1800" dirty="0">
              <a:solidFill>
                <a:srgbClr val="002060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3" name="speed"/>
          <p:cNvSpPr txBox="1">
            <a:spLocks noChangeAspect="1" noChangeArrowheads="1"/>
          </p:cNvSpPr>
          <p:nvPr/>
        </p:nvSpPr>
        <p:spPr bwMode="auto">
          <a:xfrm>
            <a:off x="74528" y="1989123"/>
            <a:ext cx="1839740" cy="83099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 latinLnBrk="0">
              <a:buClr>
                <a:prstClr val="white"/>
              </a:buClr>
              <a:defRPr/>
            </a:pPr>
            <a:r>
              <a:rPr lang="zh-TW" altLang="en-US" sz="1800" b="1" dirty="0">
                <a:solidFill>
                  <a:srgbClr val="00206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顧問團</a:t>
            </a:r>
            <a:endParaRPr lang="en-US" altLang="zh-TW" sz="1800" b="1" dirty="0">
              <a:solidFill>
                <a:srgbClr val="002060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  <a:p>
            <a:pPr algn="r" latinLnBrk="0">
              <a:buClr>
                <a:prstClr val="white"/>
              </a:buClr>
              <a:defRPr/>
            </a:pPr>
            <a:r>
              <a:rPr lang="en-US" altLang="zh-TW" sz="1800" dirty="0">
                <a:solidFill>
                  <a:srgbClr val="00206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12</a:t>
            </a:r>
            <a:r>
              <a:rPr lang="zh-TW" altLang="en-US" sz="1800" dirty="0">
                <a:solidFill>
                  <a:srgbClr val="00206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名顧問</a:t>
            </a:r>
            <a:endParaRPr lang="en-US" altLang="zh-TW" sz="1800" dirty="0">
              <a:solidFill>
                <a:srgbClr val="002060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  <a:p>
            <a:pPr algn="r" latinLnBrk="0">
              <a:buClr>
                <a:prstClr val="white"/>
              </a:buClr>
              <a:defRPr/>
            </a:pPr>
            <a:r>
              <a:rPr lang="en-US" altLang="zh-TW" sz="1800" dirty="0">
                <a:solidFill>
                  <a:srgbClr val="00206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zh-TW" altLang="en-US" sz="1800" dirty="0">
                <a:solidFill>
                  <a:srgbClr val="00206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名導師</a:t>
            </a:r>
            <a:endParaRPr lang="en-US" altLang="zh-HK" sz="1800" dirty="0">
              <a:solidFill>
                <a:srgbClr val="002060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speed"/>
          <p:cNvSpPr txBox="1">
            <a:spLocks noChangeAspect="1" noChangeArrowheads="1"/>
          </p:cNvSpPr>
          <p:nvPr/>
        </p:nvSpPr>
        <p:spPr bwMode="auto">
          <a:xfrm>
            <a:off x="6998245" y="3916869"/>
            <a:ext cx="1839740" cy="83099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latinLnBrk="0">
              <a:buClr>
                <a:prstClr val="white"/>
              </a:buClr>
              <a:defRPr/>
            </a:pPr>
            <a:r>
              <a:rPr lang="zh-TW" altLang="en-US" sz="1800" b="1" dirty="0">
                <a:solidFill>
                  <a:srgbClr val="00206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創造抗毒文化</a:t>
            </a:r>
          </a:p>
          <a:p>
            <a:pPr latinLnBrk="0">
              <a:buClr>
                <a:prstClr val="white"/>
              </a:buClr>
              <a:defRPr/>
            </a:pPr>
            <a:r>
              <a:rPr lang="en-US" altLang="zh-TW" sz="1800" dirty="0">
                <a:solidFill>
                  <a:srgbClr val="00206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20</a:t>
            </a:r>
            <a:r>
              <a:rPr lang="zh-TW" altLang="en-US" sz="1800" dirty="0">
                <a:solidFill>
                  <a:srgbClr val="00206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間中學</a:t>
            </a:r>
            <a:endParaRPr lang="en-US" altLang="zh-TW" sz="1800" dirty="0">
              <a:solidFill>
                <a:srgbClr val="002060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  <a:p>
            <a:pPr latinLnBrk="0">
              <a:buClr>
                <a:prstClr val="white"/>
              </a:buClr>
              <a:defRPr/>
            </a:pPr>
            <a:r>
              <a:rPr lang="zh-TW" altLang="en-US" sz="1800" dirty="0">
                <a:solidFill>
                  <a:srgbClr val="00206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社區展覽</a:t>
            </a:r>
            <a:endParaRPr lang="en-US" altLang="zh-HK" sz="1800" dirty="0">
              <a:solidFill>
                <a:srgbClr val="002060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6" name="speed"/>
          <p:cNvSpPr txBox="1">
            <a:spLocks noChangeAspect="1" noChangeArrowheads="1"/>
          </p:cNvSpPr>
          <p:nvPr/>
        </p:nvSpPr>
        <p:spPr bwMode="auto">
          <a:xfrm>
            <a:off x="3337118" y="2265235"/>
            <a:ext cx="2750617" cy="174690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spcFirstLastPara="1" wrap="square" lIns="0" tIns="0" rIns="0" bIns="0" numCol="1" anchor="t" anchorCtr="0">
            <a:prstTxWarp prst="textArchDown">
              <a:avLst/>
            </a:prstTxWarp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zh-TW" altLang="en-US" sz="2100" b="1" dirty="0">
                <a:solidFill>
                  <a:srgbClr val="313C4B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長遠合作伙伴關係</a:t>
            </a:r>
            <a:endParaRPr lang="en-US" altLang="ko-KR" sz="2100" b="1" dirty="0">
              <a:solidFill>
                <a:srgbClr val="313C4B"/>
              </a:solidFill>
              <a:latin typeface="Calibri" panose="020F050202020403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28" name="speed"/>
          <p:cNvSpPr txBox="1">
            <a:spLocks noChangeAspect="1" noChangeArrowheads="1"/>
          </p:cNvSpPr>
          <p:nvPr/>
        </p:nvSpPr>
        <p:spPr bwMode="auto">
          <a:xfrm>
            <a:off x="3360472" y="1725016"/>
            <a:ext cx="2750617" cy="174690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spcFirstLastPara="1" wrap="square" lIns="0" tIns="0" rIns="0" bIns="0" numCol="1" anchor="t" anchorCtr="0">
            <a:prstTxWarp prst="textArchUp">
              <a:avLst/>
            </a:prstTxWarp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 latinLnBrk="0">
              <a:lnSpc>
                <a:spcPct val="90000"/>
              </a:lnSpc>
              <a:buClr>
                <a:prstClr val="white"/>
              </a:buClr>
              <a:defRPr/>
            </a:pPr>
            <a:r>
              <a:rPr lang="zh-TW" altLang="en-US" sz="2100" b="1" dirty="0">
                <a:solidFill>
                  <a:srgbClr val="FD5A27"/>
                </a:solidFill>
                <a:latin typeface="Calibri" panose="020F0502020204030204" pitchFamily="34" charset="0"/>
                <a:ea typeface="Tahoma" pitchFamily="34" charset="0"/>
                <a:cs typeface="Arial" panose="020B0604020202020204" pitchFamily="34" charset="0"/>
              </a:rPr>
              <a:t>跨專業跨機構合作</a:t>
            </a:r>
            <a:endParaRPr lang="en-US" altLang="ko-KR" sz="2100" b="1" dirty="0">
              <a:solidFill>
                <a:srgbClr val="FD5A27"/>
              </a:solidFill>
              <a:latin typeface="Calibri" panose="020F050202020403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29" name="speed"/>
          <p:cNvSpPr txBox="1">
            <a:spLocks noChangeAspect="1" noChangeArrowheads="1"/>
          </p:cNvSpPr>
          <p:nvPr/>
        </p:nvSpPr>
        <p:spPr bwMode="auto">
          <a:xfrm>
            <a:off x="149022" y="4044858"/>
            <a:ext cx="2309551" cy="830997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270" h="1270"/>
          </a:sp3d>
        </p:spPr>
        <p:txBody>
          <a:bodyPr wrap="square" lIns="0" tIns="0" rIns="0" bIns="0" anchor="t" anchorCtr="0">
            <a:spAutoFit/>
            <a:sp3d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 latinLnBrk="0">
              <a:buClr>
                <a:prstClr val="white"/>
              </a:buClr>
              <a:defRPr/>
            </a:pPr>
            <a:r>
              <a:rPr lang="zh-TW" altLang="en-US" sz="1800" b="1" dirty="0">
                <a:solidFill>
                  <a:srgbClr val="00206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毒品調查科</a:t>
            </a:r>
            <a:endParaRPr lang="en-US" altLang="zh-TW" sz="1800" b="1" dirty="0">
              <a:solidFill>
                <a:srgbClr val="002060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  <a:p>
            <a:pPr algn="r" latinLnBrk="0">
              <a:buClr>
                <a:prstClr val="white"/>
              </a:buClr>
              <a:defRPr/>
            </a:pPr>
            <a:r>
              <a:rPr lang="zh-TW" altLang="en-US" sz="1800" dirty="0">
                <a:solidFill>
                  <a:srgbClr val="00206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加強禁毒教育及宣傳</a:t>
            </a:r>
            <a:endParaRPr lang="en-US" altLang="zh-TW" sz="1800" dirty="0">
              <a:solidFill>
                <a:srgbClr val="002060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  <a:p>
            <a:pPr algn="r" latinLnBrk="0">
              <a:buClr>
                <a:prstClr val="white"/>
              </a:buClr>
              <a:defRPr/>
            </a:pPr>
            <a:r>
              <a:rPr lang="zh-TW" altLang="en-US" sz="1800" dirty="0">
                <a:solidFill>
                  <a:srgbClr val="002060"/>
                </a:solidFill>
                <a:latin typeface="Calibri" panose="020F0502020204030204" pitchFamily="34" charset="0"/>
                <a:ea typeface="Tahoma" pitchFamily="34" charset="0"/>
                <a:cs typeface="Tahoma" pitchFamily="34" charset="0"/>
              </a:rPr>
              <a:t>凝聚社會人士一同抗毒</a:t>
            </a:r>
            <a:endParaRPr lang="en-US" altLang="zh-HK" sz="1800" dirty="0">
              <a:solidFill>
                <a:srgbClr val="002060"/>
              </a:solidFill>
              <a:latin typeface="Calibri" panose="020F0502020204030204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598455" y="186477"/>
            <a:ext cx="6725464" cy="4777845"/>
            <a:chOff x="797939" y="248636"/>
            <a:chExt cx="8967286" cy="6370460"/>
          </a:xfrm>
        </p:grpSpPr>
        <p:grpSp>
          <p:nvGrpSpPr>
            <p:cNvPr id="10" name="群組 9"/>
            <p:cNvGrpSpPr/>
            <p:nvPr/>
          </p:nvGrpSpPr>
          <p:grpSpPr>
            <a:xfrm>
              <a:off x="2612967" y="248636"/>
              <a:ext cx="7152258" cy="6370460"/>
              <a:chOff x="2612967" y="248636"/>
              <a:chExt cx="7152258" cy="6370460"/>
            </a:xfrm>
          </p:grpSpPr>
          <p:grpSp>
            <p:nvGrpSpPr>
              <p:cNvPr id="2" name="群組 1"/>
              <p:cNvGrpSpPr>
                <a:grpSpLocks noChangeAspect="1"/>
              </p:cNvGrpSpPr>
              <p:nvPr/>
            </p:nvGrpSpPr>
            <p:grpSpPr>
              <a:xfrm>
                <a:off x="2612967" y="248636"/>
                <a:ext cx="7152258" cy="6370460"/>
                <a:chOff x="4237182" y="2618728"/>
                <a:chExt cx="3657192" cy="3334792"/>
              </a:xfrm>
            </p:grpSpPr>
            <p:grpSp>
              <p:nvGrpSpPr>
                <p:cNvPr id="3" name="Group 3"/>
                <p:cNvGrpSpPr/>
                <p:nvPr/>
              </p:nvGrpSpPr>
              <p:grpSpPr>
                <a:xfrm>
                  <a:off x="4633592" y="2989828"/>
                  <a:ext cx="2924816" cy="2785540"/>
                  <a:chOff x="4633592" y="2555107"/>
                  <a:chExt cx="2924816" cy="2785540"/>
                </a:xfrm>
              </p:grpSpPr>
              <p:sp>
                <p:nvSpPr>
                  <p:cNvPr id="14" name="정오각형 1"/>
                  <p:cNvSpPr/>
                  <p:nvPr/>
                </p:nvSpPr>
                <p:spPr>
                  <a:xfrm>
                    <a:off x="4633592" y="2555107"/>
                    <a:ext cx="2924816" cy="2785540"/>
                  </a:xfrm>
                  <a:prstGeom prst="pentagon">
                    <a:avLst/>
                  </a:prstGeom>
                  <a:noFill/>
                  <a:ln w="28575">
                    <a:solidFill>
                      <a:srgbClr val="313C4B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1050">
                      <a:latin typeface="Calibri" panose="020F0502020204030204" pitchFamily="34" charset="0"/>
                    </a:endParaRPr>
                  </a:p>
                </p:txBody>
              </p:sp>
              <p:cxnSp>
                <p:nvCxnSpPr>
                  <p:cNvPr id="15" name="직선 연결선 3"/>
                  <p:cNvCxnSpPr>
                    <a:stCxn id="14" idx="1"/>
                    <a:endCxn id="14" idx="5"/>
                  </p:cNvCxnSpPr>
                  <p:nvPr/>
                </p:nvCxnSpPr>
                <p:spPr>
                  <a:xfrm>
                    <a:off x="4633595" y="3619086"/>
                    <a:ext cx="2924810" cy="0"/>
                  </a:xfrm>
                  <a:prstGeom prst="line">
                    <a:avLst/>
                  </a:prstGeom>
                  <a:ln w="3175">
                    <a:solidFill>
                      <a:srgbClr val="313C4B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직선 연결선 11"/>
                  <p:cNvCxnSpPr>
                    <a:stCxn id="14" idx="0"/>
                    <a:endCxn id="14" idx="4"/>
                  </p:cNvCxnSpPr>
                  <p:nvPr/>
                </p:nvCxnSpPr>
                <p:spPr>
                  <a:xfrm>
                    <a:off x="6096000" y="2555107"/>
                    <a:ext cx="903816" cy="2785533"/>
                  </a:xfrm>
                  <a:prstGeom prst="line">
                    <a:avLst/>
                  </a:prstGeom>
                  <a:ln w="3175">
                    <a:solidFill>
                      <a:srgbClr val="313C4B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직선 연결선 13"/>
                  <p:cNvCxnSpPr>
                    <a:stCxn id="14" idx="1"/>
                    <a:endCxn id="14" idx="4"/>
                  </p:cNvCxnSpPr>
                  <p:nvPr/>
                </p:nvCxnSpPr>
                <p:spPr>
                  <a:xfrm>
                    <a:off x="4633595" y="3619086"/>
                    <a:ext cx="2366221" cy="1721554"/>
                  </a:xfrm>
                  <a:prstGeom prst="line">
                    <a:avLst/>
                  </a:prstGeom>
                  <a:ln w="3175">
                    <a:solidFill>
                      <a:srgbClr val="313C4B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직선 연결선 15"/>
                  <p:cNvCxnSpPr>
                    <a:stCxn id="14" idx="5"/>
                    <a:endCxn id="14" idx="2"/>
                  </p:cNvCxnSpPr>
                  <p:nvPr/>
                </p:nvCxnSpPr>
                <p:spPr>
                  <a:xfrm flipH="1">
                    <a:off x="5192184" y="3619086"/>
                    <a:ext cx="2366221" cy="1721554"/>
                  </a:xfrm>
                  <a:prstGeom prst="line">
                    <a:avLst/>
                  </a:prstGeom>
                  <a:ln w="3175">
                    <a:solidFill>
                      <a:srgbClr val="313C4B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직선 연결선 6"/>
                  <p:cNvCxnSpPr/>
                  <p:nvPr/>
                </p:nvCxnSpPr>
                <p:spPr>
                  <a:xfrm flipH="1">
                    <a:off x="5192184" y="2555107"/>
                    <a:ext cx="903816" cy="2785533"/>
                  </a:xfrm>
                  <a:prstGeom prst="line">
                    <a:avLst/>
                  </a:prstGeom>
                  <a:ln w="3175">
                    <a:solidFill>
                      <a:srgbClr val="313C4B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" name="타원 72"/>
                <p:cNvSpPr/>
                <p:nvPr/>
              </p:nvSpPr>
              <p:spPr>
                <a:xfrm>
                  <a:off x="4674268" y="5039528"/>
                  <a:ext cx="892731" cy="913992"/>
                </a:xfrm>
                <a:prstGeom prst="ellipse">
                  <a:avLst/>
                </a:prstGeom>
                <a:solidFill>
                  <a:schemeClr val="bg1"/>
                </a:solidFill>
                <a:ln w="19050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" name="타원 75"/>
                <p:cNvSpPr/>
                <p:nvPr/>
              </p:nvSpPr>
              <p:spPr>
                <a:xfrm>
                  <a:off x="6651485" y="5039528"/>
                  <a:ext cx="887891" cy="905511"/>
                </a:xfrm>
                <a:prstGeom prst="ellipse">
                  <a:avLst/>
                </a:prstGeom>
                <a:solidFill>
                  <a:srgbClr val="45C1A4"/>
                </a:solidFill>
                <a:ln w="19050">
                  <a:noFill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6" name="타원 69"/>
                <p:cNvSpPr/>
                <p:nvPr/>
              </p:nvSpPr>
              <p:spPr>
                <a:xfrm>
                  <a:off x="4237182" y="3649536"/>
                  <a:ext cx="892789" cy="913992"/>
                </a:xfrm>
                <a:prstGeom prst="ellipse">
                  <a:avLst/>
                </a:prstGeom>
                <a:solidFill>
                  <a:srgbClr val="B9D51F"/>
                </a:solidFill>
                <a:ln w="19050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7" name="타원 81"/>
                <p:cNvSpPr/>
                <p:nvPr/>
              </p:nvSpPr>
              <p:spPr>
                <a:xfrm>
                  <a:off x="7001585" y="3632676"/>
                  <a:ext cx="892789" cy="913992"/>
                </a:xfrm>
                <a:prstGeom prst="ellipse">
                  <a:avLst/>
                </a:prstGeom>
                <a:solidFill>
                  <a:srgbClr val="FF7C80"/>
                </a:solidFill>
                <a:ln w="19050">
                  <a:solidFill>
                    <a:schemeClr val="accent3">
                      <a:lumMod val="40000"/>
                      <a:lumOff val="60000"/>
                    </a:schemeClr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8" name="타원 84"/>
                <p:cNvSpPr>
                  <a:spLocks/>
                </p:cNvSpPr>
                <p:nvPr/>
              </p:nvSpPr>
              <p:spPr>
                <a:xfrm>
                  <a:off x="5622178" y="2618728"/>
                  <a:ext cx="892789" cy="913992"/>
                </a:xfrm>
                <a:prstGeom prst="ellipse">
                  <a:avLst/>
                </a:prstGeom>
                <a:solidFill>
                  <a:srgbClr val="0E7FB7"/>
                </a:solidFill>
                <a:ln w="19050">
                  <a:solidFill>
                    <a:schemeClr val="tx2"/>
                  </a:solidFill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05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9" name="Freeform 82"/>
                <p:cNvSpPr>
                  <a:spLocks noEditPoints="1"/>
                </p:cNvSpPr>
                <p:nvPr/>
              </p:nvSpPr>
              <p:spPr bwMode="auto">
                <a:xfrm>
                  <a:off x="4476173" y="3926514"/>
                  <a:ext cx="425218" cy="390256"/>
                </a:xfrm>
                <a:custGeom>
                  <a:avLst/>
                  <a:gdLst>
                    <a:gd name="T0" fmla="*/ 258 w 664"/>
                    <a:gd name="T1" fmla="*/ 142 h 609"/>
                    <a:gd name="T2" fmla="*/ 129 w 664"/>
                    <a:gd name="T3" fmla="*/ 168 h 609"/>
                    <a:gd name="T4" fmla="*/ 107 w 664"/>
                    <a:gd name="T5" fmla="*/ 252 h 609"/>
                    <a:gd name="T6" fmla="*/ 109 w 664"/>
                    <a:gd name="T7" fmla="*/ 271 h 609"/>
                    <a:gd name="T8" fmla="*/ 101 w 664"/>
                    <a:gd name="T9" fmla="*/ 346 h 609"/>
                    <a:gd name="T10" fmla="*/ 122 w 664"/>
                    <a:gd name="T11" fmla="*/ 386 h 609"/>
                    <a:gd name="T12" fmla="*/ 145 w 664"/>
                    <a:gd name="T13" fmla="*/ 431 h 609"/>
                    <a:gd name="T14" fmla="*/ 17 w 664"/>
                    <a:gd name="T15" fmla="*/ 478 h 609"/>
                    <a:gd name="T16" fmla="*/ 0 w 664"/>
                    <a:gd name="T17" fmla="*/ 606 h 609"/>
                    <a:gd name="T18" fmla="*/ 28 w 664"/>
                    <a:gd name="T19" fmla="*/ 544 h 609"/>
                    <a:gd name="T20" fmla="*/ 36 w 664"/>
                    <a:gd name="T21" fmla="*/ 479 h 609"/>
                    <a:gd name="T22" fmla="*/ 146 w 664"/>
                    <a:gd name="T23" fmla="*/ 450 h 609"/>
                    <a:gd name="T24" fmla="*/ 149 w 664"/>
                    <a:gd name="T25" fmla="*/ 481 h 609"/>
                    <a:gd name="T26" fmla="*/ 285 w 664"/>
                    <a:gd name="T27" fmla="*/ 481 h 609"/>
                    <a:gd name="T28" fmla="*/ 288 w 664"/>
                    <a:gd name="T29" fmla="*/ 450 h 609"/>
                    <a:gd name="T30" fmla="*/ 403 w 664"/>
                    <a:gd name="T31" fmla="*/ 479 h 609"/>
                    <a:gd name="T32" fmla="*/ 412 w 664"/>
                    <a:gd name="T33" fmla="*/ 544 h 609"/>
                    <a:gd name="T34" fmla="*/ 440 w 664"/>
                    <a:gd name="T35" fmla="*/ 606 h 609"/>
                    <a:gd name="T36" fmla="*/ 423 w 664"/>
                    <a:gd name="T37" fmla="*/ 478 h 609"/>
                    <a:gd name="T38" fmla="*/ 290 w 664"/>
                    <a:gd name="T39" fmla="*/ 430 h 609"/>
                    <a:gd name="T40" fmla="*/ 312 w 664"/>
                    <a:gd name="T41" fmla="*/ 387 h 609"/>
                    <a:gd name="T42" fmla="*/ 333 w 664"/>
                    <a:gd name="T43" fmla="*/ 346 h 609"/>
                    <a:gd name="T44" fmla="*/ 335 w 664"/>
                    <a:gd name="T45" fmla="*/ 278 h 609"/>
                    <a:gd name="T46" fmla="*/ 328 w 664"/>
                    <a:gd name="T47" fmla="*/ 251 h 609"/>
                    <a:gd name="T48" fmla="*/ 306 w 664"/>
                    <a:gd name="T49" fmla="*/ 168 h 609"/>
                    <a:gd name="T50" fmla="*/ 277 w 664"/>
                    <a:gd name="T51" fmla="*/ 20 h 609"/>
                    <a:gd name="T52" fmla="*/ 645 w 664"/>
                    <a:gd name="T53" fmla="*/ 293 h 609"/>
                    <a:gd name="T54" fmla="*/ 373 w 664"/>
                    <a:gd name="T55" fmla="*/ 360 h 609"/>
                    <a:gd name="T56" fmla="*/ 353 w 664"/>
                    <a:gd name="T57" fmla="*/ 297 h 609"/>
                    <a:gd name="T58" fmla="*/ 457 w 664"/>
                    <a:gd name="T59" fmla="*/ 313 h 609"/>
                    <a:gd name="T60" fmla="*/ 664 w 664"/>
                    <a:gd name="T61" fmla="*/ 0 h 609"/>
                    <a:gd name="T62" fmla="*/ 320 w 664"/>
                    <a:gd name="T63" fmla="*/ 290 h 609"/>
                    <a:gd name="T64" fmla="*/ 313 w 664"/>
                    <a:gd name="T65" fmla="*/ 344 h 609"/>
                    <a:gd name="T66" fmla="*/ 299 w 664"/>
                    <a:gd name="T67" fmla="*/ 329 h 609"/>
                    <a:gd name="T68" fmla="*/ 293 w 664"/>
                    <a:gd name="T69" fmla="*/ 385 h 609"/>
                    <a:gd name="T70" fmla="*/ 273 w 664"/>
                    <a:gd name="T71" fmla="*/ 407 h 609"/>
                    <a:gd name="T72" fmla="*/ 269 w 664"/>
                    <a:gd name="T73" fmla="*/ 444 h 609"/>
                    <a:gd name="T74" fmla="*/ 213 w 664"/>
                    <a:gd name="T75" fmla="*/ 511 h 609"/>
                    <a:gd name="T76" fmla="*/ 165 w 664"/>
                    <a:gd name="T77" fmla="*/ 444 h 609"/>
                    <a:gd name="T78" fmla="*/ 192 w 664"/>
                    <a:gd name="T79" fmla="*/ 443 h 609"/>
                    <a:gd name="T80" fmla="*/ 243 w 664"/>
                    <a:gd name="T81" fmla="*/ 424 h 609"/>
                    <a:gd name="T82" fmla="*/ 156 w 664"/>
                    <a:gd name="T83" fmla="*/ 403 h 609"/>
                    <a:gd name="T84" fmla="*/ 142 w 664"/>
                    <a:gd name="T85" fmla="*/ 384 h 609"/>
                    <a:gd name="T86" fmla="*/ 135 w 664"/>
                    <a:gd name="T87" fmla="*/ 329 h 609"/>
                    <a:gd name="T88" fmla="*/ 115 w 664"/>
                    <a:gd name="T89" fmla="*/ 290 h 609"/>
                    <a:gd name="T90" fmla="*/ 130 w 664"/>
                    <a:gd name="T91" fmla="*/ 281 h 609"/>
                    <a:gd name="T92" fmla="*/ 141 w 664"/>
                    <a:gd name="T93" fmla="*/ 221 h 609"/>
                    <a:gd name="T94" fmla="*/ 283 w 664"/>
                    <a:gd name="T95" fmla="*/ 212 h 609"/>
                    <a:gd name="T96" fmla="*/ 293 w 664"/>
                    <a:gd name="T97" fmla="*/ 281 h 609"/>
                    <a:gd name="T98" fmla="*/ 303 w 664"/>
                    <a:gd name="T99" fmla="*/ 299 h 609"/>
                    <a:gd name="T100" fmla="*/ 306 w 664"/>
                    <a:gd name="T101" fmla="*/ 203 h 609"/>
                    <a:gd name="T102" fmla="*/ 151 w 664"/>
                    <a:gd name="T103" fmla="*/ 192 h 609"/>
                    <a:gd name="T104" fmla="*/ 142 w 664"/>
                    <a:gd name="T105" fmla="*/ 182 h 609"/>
                    <a:gd name="T106" fmla="*/ 292 w 664"/>
                    <a:gd name="T107" fmla="*/ 183 h 609"/>
                    <a:gd name="T108" fmla="*/ 580 w 664"/>
                    <a:gd name="T109" fmla="*/ 94 h 609"/>
                    <a:gd name="T110" fmla="*/ 342 w 664"/>
                    <a:gd name="T111" fmla="*/ 113 h 609"/>
                    <a:gd name="T112" fmla="*/ 580 w 664"/>
                    <a:gd name="T113" fmla="*/ 94 h 609"/>
                    <a:gd name="T114" fmla="*/ 580 w 664"/>
                    <a:gd name="T115" fmla="*/ 171 h 609"/>
                    <a:gd name="T116" fmla="*/ 342 w 664"/>
                    <a:gd name="T117" fmla="*/ 151 h 609"/>
                    <a:gd name="T118" fmla="*/ 342 w 664"/>
                    <a:gd name="T119" fmla="*/ 228 h 609"/>
                    <a:gd name="T120" fmla="*/ 580 w 664"/>
                    <a:gd name="T121" fmla="*/ 209 h 609"/>
                    <a:gd name="T122" fmla="*/ 342 w 664"/>
                    <a:gd name="T123" fmla="*/ 228 h 6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664" h="609">
                      <a:moveTo>
                        <a:pt x="258" y="0"/>
                      </a:moveTo>
                      <a:cubicBezTo>
                        <a:pt x="258" y="142"/>
                        <a:pt x="258" y="142"/>
                        <a:pt x="258" y="142"/>
                      </a:cubicBezTo>
                      <a:cubicBezTo>
                        <a:pt x="245" y="139"/>
                        <a:pt x="231" y="137"/>
                        <a:pt x="217" y="137"/>
                      </a:cubicBezTo>
                      <a:cubicBezTo>
                        <a:pt x="181" y="137"/>
                        <a:pt x="149" y="149"/>
                        <a:pt x="129" y="168"/>
                      </a:cubicBezTo>
                      <a:cubicBezTo>
                        <a:pt x="101" y="193"/>
                        <a:pt x="105" y="229"/>
                        <a:pt x="106" y="247"/>
                      </a:cubicBezTo>
                      <a:cubicBezTo>
                        <a:pt x="106" y="248"/>
                        <a:pt x="107" y="250"/>
                        <a:pt x="107" y="252"/>
                      </a:cubicBezTo>
                      <a:cubicBezTo>
                        <a:pt x="107" y="253"/>
                        <a:pt x="107" y="253"/>
                        <a:pt x="107" y="253"/>
                      </a:cubicBezTo>
                      <a:cubicBezTo>
                        <a:pt x="108" y="259"/>
                        <a:pt x="108" y="265"/>
                        <a:pt x="109" y="271"/>
                      </a:cubicBezTo>
                      <a:cubicBezTo>
                        <a:pt x="100" y="274"/>
                        <a:pt x="94" y="283"/>
                        <a:pt x="95" y="292"/>
                      </a:cubicBezTo>
                      <a:cubicBezTo>
                        <a:pt x="101" y="346"/>
                        <a:pt x="101" y="346"/>
                        <a:pt x="101" y="346"/>
                      </a:cubicBezTo>
                      <a:cubicBezTo>
                        <a:pt x="102" y="356"/>
                        <a:pt x="110" y="363"/>
                        <a:pt x="120" y="364"/>
                      </a:cubicBezTo>
                      <a:cubicBezTo>
                        <a:pt x="121" y="371"/>
                        <a:pt x="121" y="379"/>
                        <a:pt x="122" y="386"/>
                      </a:cubicBezTo>
                      <a:cubicBezTo>
                        <a:pt x="123" y="397"/>
                        <a:pt x="131" y="410"/>
                        <a:pt x="144" y="419"/>
                      </a:cubicBezTo>
                      <a:cubicBezTo>
                        <a:pt x="144" y="422"/>
                        <a:pt x="145" y="426"/>
                        <a:pt x="145" y="431"/>
                      </a:cubicBezTo>
                      <a:cubicBezTo>
                        <a:pt x="116" y="434"/>
                        <a:pt x="87" y="438"/>
                        <a:pt x="55" y="444"/>
                      </a:cubicBezTo>
                      <a:cubicBezTo>
                        <a:pt x="34" y="448"/>
                        <a:pt x="17" y="463"/>
                        <a:pt x="17" y="478"/>
                      </a:cubicBezTo>
                      <a:cubicBezTo>
                        <a:pt x="12" y="507"/>
                        <a:pt x="10" y="525"/>
                        <a:pt x="8" y="542"/>
                      </a:cubicBezTo>
                      <a:cubicBezTo>
                        <a:pt x="7" y="560"/>
                        <a:pt x="5" y="577"/>
                        <a:pt x="0" y="606"/>
                      </a:cubicBezTo>
                      <a:cubicBezTo>
                        <a:pt x="19" y="609"/>
                        <a:pt x="19" y="609"/>
                        <a:pt x="19" y="609"/>
                      </a:cubicBezTo>
                      <a:cubicBezTo>
                        <a:pt x="24" y="580"/>
                        <a:pt x="26" y="562"/>
                        <a:pt x="28" y="544"/>
                      </a:cubicBezTo>
                      <a:cubicBezTo>
                        <a:pt x="29" y="527"/>
                        <a:pt x="31" y="509"/>
                        <a:pt x="36" y="481"/>
                      </a:cubicBezTo>
                      <a:cubicBezTo>
                        <a:pt x="36" y="479"/>
                        <a:pt x="36" y="479"/>
                        <a:pt x="36" y="479"/>
                      </a:cubicBezTo>
                      <a:cubicBezTo>
                        <a:pt x="36" y="474"/>
                        <a:pt x="45" y="465"/>
                        <a:pt x="58" y="463"/>
                      </a:cubicBezTo>
                      <a:cubicBezTo>
                        <a:pt x="89" y="457"/>
                        <a:pt x="118" y="453"/>
                        <a:pt x="146" y="450"/>
                      </a:cubicBezTo>
                      <a:cubicBezTo>
                        <a:pt x="147" y="461"/>
                        <a:pt x="148" y="472"/>
                        <a:pt x="149" y="477"/>
                      </a:cubicBezTo>
                      <a:cubicBezTo>
                        <a:pt x="149" y="481"/>
                        <a:pt x="149" y="481"/>
                        <a:pt x="149" y="481"/>
                      </a:cubicBezTo>
                      <a:cubicBezTo>
                        <a:pt x="212" y="536"/>
                        <a:pt x="212" y="536"/>
                        <a:pt x="212" y="536"/>
                      </a:cubicBezTo>
                      <a:cubicBezTo>
                        <a:pt x="285" y="481"/>
                        <a:pt x="285" y="481"/>
                        <a:pt x="285" y="481"/>
                      </a:cubicBezTo>
                      <a:cubicBezTo>
                        <a:pt x="286" y="477"/>
                        <a:pt x="286" y="477"/>
                        <a:pt x="286" y="477"/>
                      </a:cubicBezTo>
                      <a:cubicBezTo>
                        <a:pt x="287" y="472"/>
                        <a:pt x="287" y="461"/>
                        <a:pt x="288" y="450"/>
                      </a:cubicBezTo>
                      <a:cubicBezTo>
                        <a:pt x="318" y="452"/>
                        <a:pt x="348" y="457"/>
                        <a:pt x="381" y="463"/>
                      </a:cubicBezTo>
                      <a:cubicBezTo>
                        <a:pt x="394" y="465"/>
                        <a:pt x="403" y="474"/>
                        <a:pt x="403" y="479"/>
                      </a:cubicBezTo>
                      <a:cubicBezTo>
                        <a:pt x="403" y="481"/>
                        <a:pt x="403" y="481"/>
                        <a:pt x="403" y="481"/>
                      </a:cubicBezTo>
                      <a:cubicBezTo>
                        <a:pt x="408" y="509"/>
                        <a:pt x="410" y="527"/>
                        <a:pt x="412" y="544"/>
                      </a:cubicBezTo>
                      <a:cubicBezTo>
                        <a:pt x="413" y="562"/>
                        <a:pt x="415" y="580"/>
                        <a:pt x="420" y="609"/>
                      </a:cubicBezTo>
                      <a:cubicBezTo>
                        <a:pt x="440" y="606"/>
                        <a:pt x="440" y="606"/>
                        <a:pt x="440" y="606"/>
                      </a:cubicBezTo>
                      <a:cubicBezTo>
                        <a:pt x="434" y="577"/>
                        <a:pt x="433" y="560"/>
                        <a:pt x="431" y="542"/>
                      </a:cubicBezTo>
                      <a:cubicBezTo>
                        <a:pt x="429" y="525"/>
                        <a:pt x="427" y="507"/>
                        <a:pt x="423" y="478"/>
                      </a:cubicBezTo>
                      <a:cubicBezTo>
                        <a:pt x="422" y="463"/>
                        <a:pt x="406" y="448"/>
                        <a:pt x="385" y="444"/>
                      </a:cubicBezTo>
                      <a:cubicBezTo>
                        <a:pt x="351" y="437"/>
                        <a:pt x="320" y="433"/>
                        <a:pt x="290" y="430"/>
                      </a:cubicBezTo>
                      <a:cubicBezTo>
                        <a:pt x="290" y="426"/>
                        <a:pt x="290" y="422"/>
                        <a:pt x="291" y="419"/>
                      </a:cubicBezTo>
                      <a:cubicBezTo>
                        <a:pt x="303" y="409"/>
                        <a:pt x="311" y="397"/>
                        <a:pt x="312" y="387"/>
                      </a:cubicBezTo>
                      <a:cubicBezTo>
                        <a:pt x="313" y="379"/>
                        <a:pt x="314" y="371"/>
                        <a:pt x="315" y="364"/>
                      </a:cubicBezTo>
                      <a:cubicBezTo>
                        <a:pt x="324" y="363"/>
                        <a:pt x="332" y="356"/>
                        <a:pt x="333" y="346"/>
                      </a:cubicBezTo>
                      <a:cubicBezTo>
                        <a:pt x="339" y="292"/>
                        <a:pt x="339" y="292"/>
                        <a:pt x="339" y="292"/>
                      </a:cubicBezTo>
                      <a:cubicBezTo>
                        <a:pt x="340" y="287"/>
                        <a:pt x="338" y="282"/>
                        <a:pt x="335" y="278"/>
                      </a:cubicBezTo>
                      <a:cubicBezTo>
                        <a:pt x="332" y="275"/>
                        <a:pt x="329" y="272"/>
                        <a:pt x="325" y="271"/>
                      </a:cubicBezTo>
                      <a:cubicBezTo>
                        <a:pt x="326" y="265"/>
                        <a:pt x="327" y="258"/>
                        <a:pt x="328" y="251"/>
                      </a:cubicBezTo>
                      <a:cubicBezTo>
                        <a:pt x="328" y="250"/>
                        <a:pt x="328" y="248"/>
                        <a:pt x="328" y="247"/>
                      </a:cubicBezTo>
                      <a:cubicBezTo>
                        <a:pt x="330" y="229"/>
                        <a:pt x="333" y="193"/>
                        <a:pt x="306" y="168"/>
                      </a:cubicBezTo>
                      <a:cubicBezTo>
                        <a:pt x="298" y="161"/>
                        <a:pt x="288" y="154"/>
                        <a:pt x="277" y="149"/>
                      </a:cubicBezTo>
                      <a:cubicBezTo>
                        <a:pt x="277" y="20"/>
                        <a:pt x="277" y="20"/>
                        <a:pt x="277" y="20"/>
                      </a:cubicBezTo>
                      <a:cubicBezTo>
                        <a:pt x="645" y="20"/>
                        <a:pt x="645" y="20"/>
                        <a:pt x="645" y="20"/>
                      </a:cubicBezTo>
                      <a:cubicBezTo>
                        <a:pt x="645" y="293"/>
                        <a:pt x="645" y="293"/>
                        <a:pt x="645" y="293"/>
                      </a:cubicBezTo>
                      <a:cubicBezTo>
                        <a:pt x="450" y="293"/>
                        <a:pt x="450" y="293"/>
                        <a:pt x="450" y="293"/>
                      </a:cubicBezTo>
                      <a:cubicBezTo>
                        <a:pt x="373" y="360"/>
                        <a:pt x="373" y="360"/>
                        <a:pt x="373" y="360"/>
                      </a:cubicBezTo>
                      <a:cubicBezTo>
                        <a:pt x="373" y="297"/>
                        <a:pt x="373" y="297"/>
                        <a:pt x="373" y="297"/>
                      </a:cubicBezTo>
                      <a:cubicBezTo>
                        <a:pt x="353" y="297"/>
                        <a:pt x="353" y="297"/>
                        <a:pt x="353" y="297"/>
                      </a:cubicBezTo>
                      <a:cubicBezTo>
                        <a:pt x="353" y="402"/>
                        <a:pt x="353" y="402"/>
                        <a:pt x="353" y="402"/>
                      </a:cubicBezTo>
                      <a:cubicBezTo>
                        <a:pt x="457" y="313"/>
                        <a:pt x="457" y="313"/>
                        <a:pt x="457" y="313"/>
                      </a:cubicBezTo>
                      <a:cubicBezTo>
                        <a:pt x="664" y="313"/>
                        <a:pt x="664" y="313"/>
                        <a:pt x="664" y="313"/>
                      </a:cubicBezTo>
                      <a:cubicBezTo>
                        <a:pt x="664" y="0"/>
                        <a:pt x="664" y="0"/>
                        <a:pt x="664" y="0"/>
                      </a:cubicBezTo>
                      <a:lnTo>
                        <a:pt x="258" y="0"/>
                      </a:lnTo>
                      <a:close/>
                      <a:moveTo>
                        <a:pt x="320" y="290"/>
                      </a:moveTo>
                      <a:cubicBezTo>
                        <a:pt x="314" y="344"/>
                        <a:pt x="314" y="344"/>
                        <a:pt x="314" y="344"/>
                      </a:cubicBezTo>
                      <a:cubicBezTo>
                        <a:pt x="313" y="344"/>
                        <a:pt x="313" y="344"/>
                        <a:pt x="313" y="344"/>
                      </a:cubicBezTo>
                      <a:cubicBezTo>
                        <a:pt x="313" y="344"/>
                        <a:pt x="313" y="344"/>
                        <a:pt x="313" y="344"/>
                      </a:cubicBezTo>
                      <a:cubicBezTo>
                        <a:pt x="299" y="329"/>
                        <a:pt x="299" y="329"/>
                        <a:pt x="299" y="329"/>
                      </a:cubicBezTo>
                      <a:cubicBezTo>
                        <a:pt x="297" y="349"/>
                        <a:pt x="297" y="349"/>
                        <a:pt x="297" y="349"/>
                      </a:cubicBezTo>
                      <a:cubicBezTo>
                        <a:pt x="295" y="361"/>
                        <a:pt x="294" y="373"/>
                        <a:pt x="293" y="385"/>
                      </a:cubicBezTo>
                      <a:cubicBezTo>
                        <a:pt x="292" y="390"/>
                        <a:pt x="286" y="398"/>
                        <a:pt x="276" y="405"/>
                      </a:cubicBezTo>
                      <a:cubicBezTo>
                        <a:pt x="273" y="407"/>
                        <a:pt x="273" y="407"/>
                        <a:pt x="273" y="407"/>
                      </a:cubicBezTo>
                      <a:cubicBezTo>
                        <a:pt x="272" y="412"/>
                        <a:pt x="272" y="412"/>
                        <a:pt x="272" y="412"/>
                      </a:cubicBezTo>
                      <a:cubicBezTo>
                        <a:pt x="271" y="418"/>
                        <a:pt x="270" y="431"/>
                        <a:pt x="269" y="444"/>
                      </a:cubicBezTo>
                      <a:cubicBezTo>
                        <a:pt x="268" y="454"/>
                        <a:pt x="268" y="464"/>
                        <a:pt x="267" y="471"/>
                      </a:cubicBezTo>
                      <a:cubicBezTo>
                        <a:pt x="213" y="511"/>
                        <a:pt x="213" y="511"/>
                        <a:pt x="213" y="511"/>
                      </a:cubicBezTo>
                      <a:cubicBezTo>
                        <a:pt x="167" y="471"/>
                        <a:pt x="167" y="471"/>
                        <a:pt x="167" y="471"/>
                      </a:cubicBezTo>
                      <a:cubicBezTo>
                        <a:pt x="167" y="465"/>
                        <a:pt x="166" y="454"/>
                        <a:pt x="165" y="444"/>
                      </a:cubicBezTo>
                      <a:cubicBezTo>
                        <a:pt x="165" y="439"/>
                        <a:pt x="165" y="434"/>
                        <a:pt x="164" y="429"/>
                      </a:cubicBezTo>
                      <a:cubicBezTo>
                        <a:pt x="192" y="443"/>
                        <a:pt x="192" y="443"/>
                        <a:pt x="192" y="443"/>
                      </a:cubicBezTo>
                      <a:cubicBezTo>
                        <a:pt x="243" y="443"/>
                        <a:pt x="243" y="443"/>
                        <a:pt x="243" y="443"/>
                      </a:cubicBezTo>
                      <a:cubicBezTo>
                        <a:pt x="243" y="424"/>
                        <a:pt x="243" y="424"/>
                        <a:pt x="243" y="424"/>
                      </a:cubicBezTo>
                      <a:cubicBezTo>
                        <a:pt x="196" y="424"/>
                        <a:pt x="196" y="424"/>
                        <a:pt x="196" y="424"/>
                      </a:cubicBezTo>
                      <a:cubicBezTo>
                        <a:pt x="156" y="403"/>
                        <a:pt x="156" y="403"/>
                        <a:pt x="156" y="403"/>
                      </a:cubicBezTo>
                      <a:cubicBezTo>
                        <a:pt x="156" y="403"/>
                        <a:pt x="156" y="403"/>
                        <a:pt x="156" y="403"/>
                      </a:cubicBezTo>
                      <a:cubicBezTo>
                        <a:pt x="147" y="397"/>
                        <a:pt x="142" y="389"/>
                        <a:pt x="142" y="384"/>
                      </a:cubicBezTo>
                      <a:cubicBezTo>
                        <a:pt x="140" y="373"/>
                        <a:pt x="139" y="361"/>
                        <a:pt x="138" y="349"/>
                      </a:cubicBezTo>
                      <a:cubicBezTo>
                        <a:pt x="135" y="329"/>
                        <a:pt x="135" y="329"/>
                        <a:pt x="135" y="329"/>
                      </a:cubicBezTo>
                      <a:cubicBezTo>
                        <a:pt x="120" y="344"/>
                        <a:pt x="120" y="344"/>
                        <a:pt x="120" y="344"/>
                      </a:cubicBezTo>
                      <a:cubicBezTo>
                        <a:pt x="115" y="290"/>
                        <a:pt x="115" y="290"/>
                        <a:pt x="115" y="290"/>
                      </a:cubicBezTo>
                      <a:cubicBezTo>
                        <a:pt x="132" y="299"/>
                        <a:pt x="132" y="299"/>
                        <a:pt x="132" y="299"/>
                      </a:cubicBezTo>
                      <a:cubicBezTo>
                        <a:pt x="130" y="281"/>
                        <a:pt x="130" y="281"/>
                        <a:pt x="130" y="281"/>
                      </a:cubicBezTo>
                      <a:cubicBezTo>
                        <a:pt x="141" y="281"/>
                        <a:pt x="141" y="281"/>
                        <a:pt x="141" y="281"/>
                      </a:cubicBezTo>
                      <a:cubicBezTo>
                        <a:pt x="141" y="221"/>
                        <a:pt x="141" y="221"/>
                        <a:pt x="141" y="221"/>
                      </a:cubicBezTo>
                      <a:cubicBezTo>
                        <a:pt x="141" y="216"/>
                        <a:pt x="145" y="212"/>
                        <a:pt x="151" y="212"/>
                      </a:cubicBezTo>
                      <a:cubicBezTo>
                        <a:pt x="283" y="212"/>
                        <a:pt x="283" y="212"/>
                        <a:pt x="283" y="212"/>
                      </a:cubicBezTo>
                      <a:cubicBezTo>
                        <a:pt x="289" y="212"/>
                        <a:pt x="293" y="216"/>
                        <a:pt x="293" y="221"/>
                      </a:cubicBezTo>
                      <a:cubicBezTo>
                        <a:pt x="293" y="281"/>
                        <a:pt x="293" y="281"/>
                        <a:pt x="293" y="281"/>
                      </a:cubicBezTo>
                      <a:cubicBezTo>
                        <a:pt x="305" y="281"/>
                        <a:pt x="305" y="281"/>
                        <a:pt x="305" y="281"/>
                      </a:cubicBezTo>
                      <a:cubicBezTo>
                        <a:pt x="303" y="299"/>
                        <a:pt x="303" y="299"/>
                        <a:pt x="303" y="299"/>
                      </a:cubicBezTo>
                      <a:lnTo>
                        <a:pt x="320" y="290"/>
                      </a:lnTo>
                      <a:close/>
                      <a:moveTo>
                        <a:pt x="306" y="203"/>
                      </a:moveTo>
                      <a:cubicBezTo>
                        <a:pt x="301" y="197"/>
                        <a:pt x="293" y="192"/>
                        <a:pt x="283" y="192"/>
                      </a:cubicBezTo>
                      <a:cubicBezTo>
                        <a:pt x="151" y="192"/>
                        <a:pt x="151" y="192"/>
                        <a:pt x="151" y="192"/>
                      </a:cubicBezTo>
                      <a:cubicBezTo>
                        <a:pt x="142" y="192"/>
                        <a:pt x="134" y="196"/>
                        <a:pt x="129" y="203"/>
                      </a:cubicBezTo>
                      <a:cubicBezTo>
                        <a:pt x="131" y="195"/>
                        <a:pt x="136" y="188"/>
                        <a:pt x="142" y="182"/>
                      </a:cubicBezTo>
                      <a:cubicBezTo>
                        <a:pt x="159" y="166"/>
                        <a:pt x="187" y="156"/>
                        <a:pt x="217" y="156"/>
                      </a:cubicBezTo>
                      <a:cubicBezTo>
                        <a:pt x="248" y="156"/>
                        <a:pt x="276" y="166"/>
                        <a:pt x="292" y="183"/>
                      </a:cubicBezTo>
                      <a:cubicBezTo>
                        <a:pt x="299" y="189"/>
                        <a:pt x="303" y="196"/>
                        <a:pt x="306" y="203"/>
                      </a:cubicBezTo>
                      <a:close/>
                      <a:moveTo>
                        <a:pt x="580" y="94"/>
                      </a:moveTo>
                      <a:cubicBezTo>
                        <a:pt x="342" y="94"/>
                        <a:pt x="342" y="94"/>
                        <a:pt x="342" y="94"/>
                      </a:cubicBezTo>
                      <a:cubicBezTo>
                        <a:pt x="342" y="113"/>
                        <a:pt x="342" y="113"/>
                        <a:pt x="342" y="113"/>
                      </a:cubicBezTo>
                      <a:cubicBezTo>
                        <a:pt x="580" y="113"/>
                        <a:pt x="580" y="113"/>
                        <a:pt x="580" y="113"/>
                      </a:cubicBezTo>
                      <a:lnTo>
                        <a:pt x="580" y="94"/>
                      </a:lnTo>
                      <a:close/>
                      <a:moveTo>
                        <a:pt x="342" y="171"/>
                      </a:moveTo>
                      <a:cubicBezTo>
                        <a:pt x="580" y="171"/>
                        <a:pt x="580" y="171"/>
                        <a:pt x="580" y="171"/>
                      </a:cubicBezTo>
                      <a:cubicBezTo>
                        <a:pt x="580" y="151"/>
                        <a:pt x="580" y="151"/>
                        <a:pt x="580" y="151"/>
                      </a:cubicBezTo>
                      <a:cubicBezTo>
                        <a:pt x="342" y="151"/>
                        <a:pt x="342" y="151"/>
                        <a:pt x="342" y="151"/>
                      </a:cubicBezTo>
                      <a:lnTo>
                        <a:pt x="342" y="171"/>
                      </a:lnTo>
                      <a:close/>
                      <a:moveTo>
                        <a:pt x="342" y="228"/>
                      </a:moveTo>
                      <a:cubicBezTo>
                        <a:pt x="580" y="228"/>
                        <a:pt x="580" y="228"/>
                        <a:pt x="580" y="228"/>
                      </a:cubicBezTo>
                      <a:cubicBezTo>
                        <a:pt x="580" y="209"/>
                        <a:pt x="580" y="209"/>
                        <a:pt x="580" y="209"/>
                      </a:cubicBezTo>
                      <a:cubicBezTo>
                        <a:pt x="342" y="209"/>
                        <a:pt x="342" y="209"/>
                        <a:pt x="342" y="209"/>
                      </a:cubicBezTo>
                      <a:lnTo>
                        <a:pt x="342" y="22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 dirty="0"/>
                </a:p>
              </p:txBody>
            </p:sp>
            <p:sp>
              <p:nvSpPr>
                <p:cNvPr id="11" name="Freeform 87"/>
                <p:cNvSpPr>
                  <a:spLocks noChangeAspect="1" noEditPoints="1"/>
                </p:cNvSpPr>
                <p:nvPr/>
              </p:nvSpPr>
              <p:spPr bwMode="auto">
                <a:xfrm>
                  <a:off x="5837979" y="2783358"/>
                  <a:ext cx="461188" cy="535220"/>
                </a:xfrm>
                <a:custGeom>
                  <a:avLst/>
                  <a:gdLst>
                    <a:gd name="T0" fmla="*/ 332 w 551"/>
                    <a:gd name="T1" fmla="*/ 133 h 639"/>
                    <a:gd name="T2" fmla="*/ 313 w 551"/>
                    <a:gd name="T3" fmla="*/ 140 h 639"/>
                    <a:gd name="T4" fmla="*/ 272 w 551"/>
                    <a:gd name="T5" fmla="*/ 178 h 639"/>
                    <a:gd name="T6" fmla="*/ 292 w 551"/>
                    <a:gd name="T7" fmla="*/ 226 h 639"/>
                    <a:gd name="T8" fmla="*/ 300 w 551"/>
                    <a:gd name="T9" fmla="*/ 229 h 639"/>
                    <a:gd name="T10" fmla="*/ 313 w 551"/>
                    <a:gd name="T11" fmla="*/ 294 h 639"/>
                    <a:gd name="T12" fmla="*/ 292 w 551"/>
                    <a:gd name="T13" fmla="*/ 276 h 639"/>
                    <a:gd name="T14" fmla="*/ 272 w 551"/>
                    <a:gd name="T15" fmla="*/ 267 h 639"/>
                    <a:gd name="T16" fmla="*/ 310 w 551"/>
                    <a:gd name="T17" fmla="*/ 313 h 639"/>
                    <a:gd name="T18" fmla="*/ 313 w 551"/>
                    <a:gd name="T19" fmla="*/ 321 h 639"/>
                    <a:gd name="T20" fmla="*/ 332 w 551"/>
                    <a:gd name="T21" fmla="*/ 313 h 639"/>
                    <a:gd name="T22" fmla="*/ 369 w 551"/>
                    <a:gd name="T23" fmla="*/ 257 h 639"/>
                    <a:gd name="T24" fmla="*/ 343 w 551"/>
                    <a:gd name="T25" fmla="*/ 225 h 639"/>
                    <a:gd name="T26" fmla="*/ 332 w 551"/>
                    <a:gd name="T27" fmla="*/ 221 h 639"/>
                    <a:gd name="T28" fmla="*/ 349 w 551"/>
                    <a:gd name="T29" fmla="*/ 178 h 639"/>
                    <a:gd name="T30" fmla="*/ 369 w 551"/>
                    <a:gd name="T31" fmla="*/ 186 h 639"/>
                    <a:gd name="T32" fmla="*/ 332 w 551"/>
                    <a:gd name="T33" fmla="*/ 140 h 639"/>
                    <a:gd name="T34" fmla="*/ 307 w 551"/>
                    <a:gd name="T35" fmla="*/ 211 h 639"/>
                    <a:gd name="T36" fmla="*/ 302 w 551"/>
                    <a:gd name="T37" fmla="*/ 209 h 639"/>
                    <a:gd name="T38" fmla="*/ 292 w 551"/>
                    <a:gd name="T39" fmla="*/ 178 h 639"/>
                    <a:gd name="T40" fmla="*/ 313 w 551"/>
                    <a:gd name="T41" fmla="*/ 160 h 639"/>
                    <a:gd name="T42" fmla="*/ 339 w 551"/>
                    <a:gd name="T43" fmla="*/ 244 h 639"/>
                    <a:gd name="T44" fmla="*/ 349 w 551"/>
                    <a:gd name="T45" fmla="*/ 276 h 639"/>
                    <a:gd name="T46" fmla="*/ 332 w 551"/>
                    <a:gd name="T47" fmla="*/ 241 h 639"/>
                    <a:gd name="T48" fmla="*/ 315 w 551"/>
                    <a:gd name="T49" fmla="*/ 0 h 639"/>
                    <a:gd name="T50" fmla="*/ 80 w 551"/>
                    <a:gd name="T51" fmla="*/ 243 h 639"/>
                    <a:gd name="T52" fmla="*/ 59 w 551"/>
                    <a:gd name="T53" fmla="*/ 382 h 639"/>
                    <a:gd name="T54" fmla="*/ 130 w 551"/>
                    <a:gd name="T55" fmla="*/ 532 h 639"/>
                    <a:gd name="T56" fmla="*/ 216 w 551"/>
                    <a:gd name="T57" fmla="*/ 639 h 639"/>
                    <a:gd name="T58" fmla="*/ 236 w 551"/>
                    <a:gd name="T59" fmla="*/ 513 h 639"/>
                    <a:gd name="T60" fmla="*/ 79 w 551"/>
                    <a:gd name="T61" fmla="*/ 461 h 639"/>
                    <a:gd name="T62" fmla="*/ 33 w 551"/>
                    <a:gd name="T63" fmla="*/ 362 h 639"/>
                    <a:gd name="T64" fmla="*/ 99 w 551"/>
                    <a:gd name="T65" fmla="*/ 245 h 639"/>
                    <a:gd name="T66" fmla="*/ 315 w 551"/>
                    <a:gd name="T67" fmla="*/ 19 h 639"/>
                    <a:gd name="T68" fmla="*/ 468 w 551"/>
                    <a:gd name="T69" fmla="*/ 388 h 639"/>
                    <a:gd name="T70" fmla="*/ 465 w 551"/>
                    <a:gd name="T71" fmla="*/ 639 h 639"/>
                    <a:gd name="T72" fmla="*/ 485 w 551"/>
                    <a:gd name="T73" fmla="*/ 399 h 639"/>
                    <a:gd name="T74" fmla="*/ 315 w 551"/>
                    <a:gd name="T75" fmla="*/ 0 h 639"/>
                    <a:gd name="T76" fmla="*/ 143 w 551"/>
                    <a:gd name="T77" fmla="*/ 231 h 639"/>
                    <a:gd name="T78" fmla="*/ 500 w 551"/>
                    <a:gd name="T79" fmla="*/ 231 h 639"/>
                    <a:gd name="T80" fmla="*/ 321 w 551"/>
                    <a:gd name="T81" fmla="*/ 390 h 639"/>
                    <a:gd name="T82" fmla="*/ 321 w 551"/>
                    <a:gd name="T83" fmla="*/ 72 h 639"/>
                    <a:gd name="T84" fmla="*/ 321 w 551"/>
                    <a:gd name="T85" fmla="*/ 390 h 639"/>
                    <a:gd name="T86" fmla="*/ 183 w 551"/>
                    <a:gd name="T87" fmla="*/ 231 h 639"/>
                    <a:gd name="T88" fmla="*/ 460 w 551"/>
                    <a:gd name="T89" fmla="*/ 231 h 639"/>
                    <a:gd name="T90" fmla="*/ 321 w 551"/>
                    <a:gd name="T91" fmla="*/ 350 h 639"/>
                    <a:gd name="T92" fmla="*/ 321 w 551"/>
                    <a:gd name="T93" fmla="*/ 112 h 639"/>
                    <a:gd name="T94" fmla="*/ 321 w 551"/>
                    <a:gd name="T95" fmla="*/ 350 h 6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551" h="639">
                      <a:moveTo>
                        <a:pt x="332" y="140"/>
                      </a:moveTo>
                      <a:cubicBezTo>
                        <a:pt x="332" y="133"/>
                        <a:pt x="332" y="133"/>
                        <a:pt x="332" y="133"/>
                      </a:cubicBezTo>
                      <a:cubicBezTo>
                        <a:pt x="313" y="133"/>
                        <a:pt x="313" y="133"/>
                        <a:pt x="313" y="133"/>
                      </a:cubicBezTo>
                      <a:cubicBezTo>
                        <a:pt x="313" y="140"/>
                        <a:pt x="313" y="140"/>
                        <a:pt x="313" y="140"/>
                      </a:cubicBezTo>
                      <a:cubicBezTo>
                        <a:pt x="310" y="140"/>
                        <a:pt x="310" y="140"/>
                        <a:pt x="310" y="140"/>
                      </a:cubicBezTo>
                      <a:cubicBezTo>
                        <a:pt x="289" y="140"/>
                        <a:pt x="272" y="157"/>
                        <a:pt x="272" y="178"/>
                      </a:cubicBezTo>
                      <a:cubicBezTo>
                        <a:pt x="272" y="196"/>
                        <a:pt x="272" y="196"/>
                        <a:pt x="272" y="196"/>
                      </a:cubicBezTo>
                      <a:cubicBezTo>
                        <a:pt x="272" y="208"/>
                        <a:pt x="279" y="218"/>
                        <a:pt x="292" y="226"/>
                      </a:cubicBezTo>
                      <a:cubicBezTo>
                        <a:pt x="300" y="229"/>
                        <a:pt x="300" y="229"/>
                        <a:pt x="300" y="229"/>
                      </a:cubicBezTo>
                      <a:cubicBezTo>
                        <a:pt x="300" y="229"/>
                        <a:pt x="300" y="229"/>
                        <a:pt x="300" y="229"/>
                      </a:cubicBezTo>
                      <a:cubicBezTo>
                        <a:pt x="313" y="234"/>
                        <a:pt x="313" y="234"/>
                        <a:pt x="313" y="234"/>
                      </a:cubicBezTo>
                      <a:cubicBezTo>
                        <a:pt x="313" y="294"/>
                        <a:pt x="313" y="294"/>
                        <a:pt x="313" y="294"/>
                      </a:cubicBezTo>
                      <a:cubicBezTo>
                        <a:pt x="310" y="294"/>
                        <a:pt x="310" y="294"/>
                        <a:pt x="310" y="294"/>
                      </a:cubicBezTo>
                      <a:cubicBezTo>
                        <a:pt x="300" y="294"/>
                        <a:pt x="292" y="286"/>
                        <a:pt x="292" y="276"/>
                      </a:cubicBezTo>
                      <a:cubicBezTo>
                        <a:pt x="292" y="267"/>
                        <a:pt x="292" y="267"/>
                        <a:pt x="292" y="267"/>
                      </a:cubicBezTo>
                      <a:cubicBezTo>
                        <a:pt x="272" y="267"/>
                        <a:pt x="272" y="267"/>
                        <a:pt x="272" y="267"/>
                      </a:cubicBezTo>
                      <a:cubicBezTo>
                        <a:pt x="272" y="276"/>
                        <a:pt x="272" y="276"/>
                        <a:pt x="272" y="276"/>
                      </a:cubicBezTo>
                      <a:cubicBezTo>
                        <a:pt x="272" y="296"/>
                        <a:pt x="289" y="313"/>
                        <a:pt x="310" y="313"/>
                      </a:cubicBezTo>
                      <a:cubicBezTo>
                        <a:pt x="313" y="313"/>
                        <a:pt x="313" y="313"/>
                        <a:pt x="313" y="313"/>
                      </a:cubicBezTo>
                      <a:cubicBezTo>
                        <a:pt x="313" y="321"/>
                        <a:pt x="313" y="321"/>
                        <a:pt x="313" y="321"/>
                      </a:cubicBezTo>
                      <a:cubicBezTo>
                        <a:pt x="332" y="321"/>
                        <a:pt x="332" y="321"/>
                        <a:pt x="332" y="321"/>
                      </a:cubicBezTo>
                      <a:cubicBezTo>
                        <a:pt x="332" y="313"/>
                        <a:pt x="332" y="313"/>
                        <a:pt x="332" y="313"/>
                      </a:cubicBezTo>
                      <a:cubicBezTo>
                        <a:pt x="352" y="313"/>
                        <a:pt x="369" y="296"/>
                        <a:pt x="369" y="276"/>
                      </a:cubicBezTo>
                      <a:cubicBezTo>
                        <a:pt x="369" y="257"/>
                        <a:pt x="369" y="257"/>
                        <a:pt x="369" y="257"/>
                      </a:cubicBezTo>
                      <a:cubicBezTo>
                        <a:pt x="369" y="246"/>
                        <a:pt x="362" y="236"/>
                        <a:pt x="348" y="227"/>
                      </a:cubicBezTo>
                      <a:cubicBezTo>
                        <a:pt x="343" y="225"/>
                        <a:pt x="343" y="225"/>
                        <a:pt x="343" y="225"/>
                      </a:cubicBezTo>
                      <a:cubicBezTo>
                        <a:pt x="343" y="225"/>
                        <a:pt x="343" y="225"/>
                        <a:pt x="343" y="225"/>
                      </a:cubicBezTo>
                      <a:cubicBezTo>
                        <a:pt x="332" y="221"/>
                        <a:pt x="332" y="221"/>
                        <a:pt x="332" y="221"/>
                      </a:cubicBezTo>
                      <a:cubicBezTo>
                        <a:pt x="332" y="160"/>
                        <a:pt x="332" y="160"/>
                        <a:pt x="332" y="160"/>
                      </a:cubicBezTo>
                      <a:cubicBezTo>
                        <a:pt x="342" y="160"/>
                        <a:pt x="349" y="168"/>
                        <a:pt x="349" y="178"/>
                      </a:cubicBezTo>
                      <a:cubicBezTo>
                        <a:pt x="349" y="186"/>
                        <a:pt x="349" y="186"/>
                        <a:pt x="349" y="186"/>
                      </a:cubicBezTo>
                      <a:cubicBezTo>
                        <a:pt x="369" y="186"/>
                        <a:pt x="369" y="186"/>
                        <a:pt x="369" y="186"/>
                      </a:cubicBezTo>
                      <a:cubicBezTo>
                        <a:pt x="369" y="178"/>
                        <a:pt x="369" y="178"/>
                        <a:pt x="369" y="178"/>
                      </a:cubicBezTo>
                      <a:cubicBezTo>
                        <a:pt x="369" y="157"/>
                        <a:pt x="352" y="141"/>
                        <a:pt x="332" y="140"/>
                      </a:cubicBezTo>
                      <a:close/>
                      <a:moveTo>
                        <a:pt x="313" y="213"/>
                      </a:moveTo>
                      <a:cubicBezTo>
                        <a:pt x="307" y="211"/>
                        <a:pt x="307" y="211"/>
                        <a:pt x="307" y="211"/>
                      </a:cubicBezTo>
                      <a:cubicBezTo>
                        <a:pt x="307" y="211"/>
                        <a:pt x="307" y="211"/>
                        <a:pt x="307" y="211"/>
                      </a:cubicBezTo>
                      <a:cubicBezTo>
                        <a:pt x="302" y="209"/>
                        <a:pt x="302" y="209"/>
                        <a:pt x="302" y="209"/>
                      </a:cubicBezTo>
                      <a:cubicBezTo>
                        <a:pt x="298" y="206"/>
                        <a:pt x="292" y="202"/>
                        <a:pt x="292" y="196"/>
                      </a:cubicBezTo>
                      <a:cubicBezTo>
                        <a:pt x="292" y="178"/>
                        <a:pt x="292" y="178"/>
                        <a:pt x="292" y="178"/>
                      </a:cubicBezTo>
                      <a:cubicBezTo>
                        <a:pt x="292" y="168"/>
                        <a:pt x="300" y="160"/>
                        <a:pt x="310" y="160"/>
                      </a:cubicBezTo>
                      <a:cubicBezTo>
                        <a:pt x="313" y="160"/>
                        <a:pt x="313" y="160"/>
                        <a:pt x="313" y="160"/>
                      </a:cubicBezTo>
                      <a:lnTo>
                        <a:pt x="313" y="213"/>
                      </a:lnTo>
                      <a:close/>
                      <a:moveTo>
                        <a:pt x="339" y="244"/>
                      </a:moveTo>
                      <a:cubicBezTo>
                        <a:pt x="345" y="248"/>
                        <a:pt x="349" y="253"/>
                        <a:pt x="349" y="257"/>
                      </a:cubicBezTo>
                      <a:cubicBezTo>
                        <a:pt x="349" y="276"/>
                        <a:pt x="349" y="276"/>
                        <a:pt x="349" y="276"/>
                      </a:cubicBezTo>
                      <a:cubicBezTo>
                        <a:pt x="349" y="286"/>
                        <a:pt x="342" y="294"/>
                        <a:pt x="332" y="294"/>
                      </a:cubicBezTo>
                      <a:cubicBezTo>
                        <a:pt x="332" y="241"/>
                        <a:pt x="332" y="241"/>
                        <a:pt x="332" y="241"/>
                      </a:cubicBezTo>
                      <a:lnTo>
                        <a:pt x="339" y="244"/>
                      </a:lnTo>
                      <a:close/>
                      <a:moveTo>
                        <a:pt x="315" y="0"/>
                      </a:moveTo>
                      <a:cubicBezTo>
                        <a:pt x="185" y="0"/>
                        <a:pt x="79" y="106"/>
                        <a:pt x="79" y="236"/>
                      </a:cubicBezTo>
                      <a:cubicBezTo>
                        <a:pt x="79" y="238"/>
                        <a:pt x="79" y="241"/>
                        <a:pt x="80" y="243"/>
                      </a:cubicBezTo>
                      <a:cubicBezTo>
                        <a:pt x="0" y="382"/>
                        <a:pt x="0" y="382"/>
                        <a:pt x="0" y="382"/>
                      </a:cubicBezTo>
                      <a:cubicBezTo>
                        <a:pt x="59" y="382"/>
                        <a:pt x="59" y="382"/>
                        <a:pt x="59" y="382"/>
                      </a:cubicBezTo>
                      <a:cubicBezTo>
                        <a:pt x="59" y="461"/>
                        <a:pt x="59" y="461"/>
                        <a:pt x="59" y="461"/>
                      </a:cubicBezTo>
                      <a:cubicBezTo>
                        <a:pt x="59" y="500"/>
                        <a:pt x="91" y="532"/>
                        <a:pt x="130" y="532"/>
                      </a:cubicBezTo>
                      <a:cubicBezTo>
                        <a:pt x="216" y="532"/>
                        <a:pt x="216" y="532"/>
                        <a:pt x="216" y="532"/>
                      </a:cubicBezTo>
                      <a:cubicBezTo>
                        <a:pt x="216" y="639"/>
                        <a:pt x="216" y="639"/>
                        <a:pt x="216" y="639"/>
                      </a:cubicBezTo>
                      <a:cubicBezTo>
                        <a:pt x="236" y="639"/>
                        <a:pt x="236" y="639"/>
                        <a:pt x="236" y="639"/>
                      </a:cubicBezTo>
                      <a:cubicBezTo>
                        <a:pt x="236" y="513"/>
                        <a:pt x="236" y="513"/>
                        <a:pt x="236" y="513"/>
                      </a:cubicBezTo>
                      <a:cubicBezTo>
                        <a:pt x="130" y="513"/>
                        <a:pt x="130" y="513"/>
                        <a:pt x="130" y="513"/>
                      </a:cubicBezTo>
                      <a:cubicBezTo>
                        <a:pt x="101" y="513"/>
                        <a:pt x="79" y="490"/>
                        <a:pt x="79" y="461"/>
                      </a:cubicBezTo>
                      <a:cubicBezTo>
                        <a:pt x="79" y="362"/>
                        <a:pt x="79" y="362"/>
                        <a:pt x="79" y="362"/>
                      </a:cubicBezTo>
                      <a:cubicBezTo>
                        <a:pt x="33" y="362"/>
                        <a:pt x="33" y="362"/>
                        <a:pt x="33" y="362"/>
                      </a:cubicBezTo>
                      <a:cubicBezTo>
                        <a:pt x="99" y="248"/>
                        <a:pt x="99" y="248"/>
                        <a:pt x="99" y="248"/>
                      </a:cubicBezTo>
                      <a:cubicBezTo>
                        <a:pt x="99" y="245"/>
                        <a:pt x="99" y="245"/>
                        <a:pt x="99" y="245"/>
                      </a:cubicBezTo>
                      <a:cubicBezTo>
                        <a:pt x="99" y="242"/>
                        <a:pt x="99" y="239"/>
                        <a:pt x="99" y="236"/>
                      </a:cubicBezTo>
                      <a:cubicBezTo>
                        <a:pt x="99" y="116"/>
                        <a:pt x="196" y="19"/>
                        <a:pt x="315" y="19"/>
                      </a:cubicBezTo>
                      <a:cubicBezTo>
                        <a:pt x="434" y="19"/>
                        <a:pt x="531" y="116"/>
                        <a:pt x="531" y="236"/>
                      </a:cubicBezTo>
                      <a:cubicBezTo>
                        <a:pt x="531" y="293"/>
                        <a:pt x="509" y="347"/>
                        <a:pt x="468" y="388"/>
                      </a:cubicBezTo>
                      <a:cubicBezTo>
                        <a:pt x="465" y="391"/>
                        <a:pt x="465" y="391"/>
                        <a:pt x="465" y="391"/>
                      </a:cubicBezTo>
                      <a:cubicBezTo>
                        <a:pt x="465" y="639"/>
                        <a:pt x="465" y="639"/>
                        <a:pt x="465" y="639"/>
                      </a:cubicBezTo>
                      <a:cubicBezTo>
                        <a:pt x="485" y="639"/>
                        <a:pt x="485" y="639"/>
                        <a:pt x="485" y="639"/>
                      </a:cubicBezTo>
                      <a:cubicBezTo>
                        <a:pt x="485" y="399"/>
                        <a:pt x="485" y="399"/>
                        <a:pt x="485" y="399"/>
                      </a:cubicBezTo>
                      <a:cubicBezTo>
                        <a:pt x="527" y="355"/>
                        <a:pt x="551" y="297"/>
                        <a:pt x="551" y="236"/>
                      </a:cubicBezTo>
                      <a:cubicBezTo>
                        <a:pt x="551" y="106"/>
                        <a:pt x="445" y="0"/>
                        <a:pt x="315" y="0"/>
                      </a:cubicBezTo>
                      <a:close/>
                      <a:moveTo>
                        <a:pt x="321" y="53"/>
                      </a:moveTo>
                      <a:cubicBezTo>
                        <a:pt x="223" y="53"/>
                        <a:pt x="143" y="133"/>
                        <a:pt x="143" y="231"/>
                      </a:cubicBezTo>
                      <a:cubicBezTo>
                        <a:pt x="143" y="329"/>
                        <a:pt x="223" y="410"/>
                        <a:pt x="321" y="410"/>
                      </a:cubicBezTo>
                      <a:cubicBezTo>
                        <a:pt x="420" y="410"/>
                        <a:pt x="500" y="329"/>
                        <a:pt x="500" y="231"/>
                      </a:cubicBezTo>
                      <a:cubicBezTo>
                        <a:pt x="500" y="133"/>
                        <a:pt x="420" y="53"/>
                        <a:pt x="321" y="53"/>
                      </a:cubicBezTo>
                      <a:close/>
                      <a:moveTo>
                        <a:pt x="321" y="390"/>
                      </a:moveTo>
                      <a:cubicBezTo>
                        <a:pt x="234" y="390"/>
                        <a:pt x="162" y="319"/>
                        <a:pt x="162" y="231"/>
                      </a:cubicBezTo>
                      <a:cubicBezTo>
                        <a:pt x="162" y="143"/>
                        <a:pt x="234" y="72"/>
                        <a:pt x="321" y="72"/>
                      </a:cubicBezTo>
                      <a:cubicBezTo>
                        <a:pt x="409" y="72"/>
                        <a:pt x="480" y="143"/>
                        <a:pt x="480" y="231"/>
                      </a:cubicBezTo>
                      <a:cubicBezTo>
                        <a:pt x="480" y="319"/>
                        <a:pt x="409" y="390"/>
                        <a:pt x="321" y="390"/>
                      </a:cubicBezTo>
                      <a:close/>
                      <a:moveTo>
                        <a:pt x="321" y="93"/>
                      </a:moveTo>
                      <a:cubicBezTo>
                        <a:pt x="245" y="93"/>
                        <a:pt x="183" y="155"/>
                        <a:pt x="183" y="231"/>
                      </a:cubicBezTo>
                      <a:cubicBezTo>
                        <a:pt x="183" y="307"/>
                        <a:pt x="245" y="370"/>
                        <a:pt x="321" y="370"/>
                      </a:cubicBezTo>
                      <a:cubicBezTo>
                        <a:pt x="398" y="370"/>
                        <a:pt x="460" y="307"/>
                        <a:pt x="460" y="231"/>
                      </a:cubicBezTo>
                      <a:cubicBezTo>
                        <a:pt x="460" y="155"/>
                        <a:pt x="398" y="93"/>
                        <a:pt x="321" y="93"/>
                      </a:cubicBezTo>
                      <a:close/>
                      <a:moveTo>
                        <a:pt x="321" y="350"/>
                      </a:moveTo>
                      <a:cubicBezTo>
                        <a:pt x="256" y="350"/>
                        <a:pt x="202" y="297"/>
                        <a:pt x="202" y="231"/>
                      </a:cubicBezTo>
                      <a:cubicBezTo>
                        <a:pt x="202" y="165"/>
                        <a:pt x="256" y="112"/>
                        <a:pt x="321" y="112"/>
                      </a:cubicBezTo>
                      <a:cubicBezTo>
                        <a:pt x="387" y="112"/>
                        <a:pt x="440" y="165"/>
                        <a:pt x="440" y="231"/>
                      </a:cubicBezTo>
                      <a:cubicBezTo>
                        <a:pt x="440" y="297"/>
                        <a:pt x="387" y="350"/>
                        <a:pt x="321" y="35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 dirty="0"/>
                </a:p>
              </p:txBody>
            </p:sp>
            <p:sp>
              <p:nvSpPr>
                <p:cNvPr id="12" name="Freeform 94"/>
                <p:cNvSpPr>
                  <a:spLocks noEditPoints="1"/>
                </p:cNvSpPr>
                <p:nvPr/>
              </p:nvSpPr>
              <p:spPr bwMode="auto">
                <a:xfrm>
                  <a:off x="7257837" y="3861733"/>
                  <a:ext cx="356108" cy="408684"/>
                </a:xfrm>
                <a:custGeom>
                  <a:avLst/>
                  <a:gdLst>
                    <a:gd name="T0" fmla="*/ 410 w 556"/>
                    <a:gd name="T1" fmla="*/ 237 h 638"/>
                    <a:gd name="T2" fmla="*/ 514 w 556"/>
                    <a:gd name="T3" fmla="*/ 237 h 638"/>
                    <a:gd name="T4" fmla="*/ 462 w 556"/>
                    <a:gd name="T5" fmla="*/ 270 h 638"/>
                    <a:gd name="T6" fmla="*/ 462 w 556"/>
                    <a:gd name="T7" fmla="*/ 205 h 638"/>
                    <a:gd name="T8" fmla="*/ 462 w 556"/>
                    <a:gd name="T9" fmla="*/ 270 h 638"/>
                    <a:gd name="T10" fmla="*/ 397 w 556"/>
                    <a:gd name="T11" fmla="*/ 307 h 638"/>
                    <a:gd name="T12" fmla="*/ 369 w 556"/>
                    <a:gd name="T13" fmla="*/ 477 h 638"/>
                    <a:gd name="T14" fmla="*/ 408 w 556"/>
                    <a:gd name="T15" fmla="*/ 633 h 638"/>
                    <a:gd name="T16" fmla="*/ 427 w 556"/>
                    <a:gd name="T17" fmla="*/ 633 h 638"/>
                    <a:gd name="T18" fmla="*/ 453 w 556"/>
                    <a:gd name="T19" fmla="*/ 633 h 638"/>
                    <a:gd name="T20" fmla="*/ 472 w 556"/>
                    <a:gd name="T21" fmla="*/ 633 h 638"/>
                    <a:gd name="T22" fmla="*/ 498 w 556"/>
                    <a:gd name="T23" fmla="*/ 633 h 638"/>
                    <a:gd name="T24" fmla="*/ 517 w 556"/>
                    <a:gd name="T25" fmla="*/ 508 h 638"/>
                    <a:gd name="T26" fmla="*/ 556 w 556"/>
                    <a:gd name="T27" fmla="*/ 345 h 638"/>
                    <a:gd name="T28" fmla="*/ 536 w 556"/>
                    <a:gd name="T29" fmla="*/ 477 h 638"/>
                    <a:gd name="T30" fmla="*/ 517 w 556"/>
                    <a:gd name="T31" fmla="*/ 352 h 638"/>
                    <a:gd name="T32" fmla="*/ 498 w 556"/>
                    <a:gd name="T33" fmla="*/ 614 h 638"/>
                    <a:gd name="T34" fmla="*/ 472 w 556"/>
                    <a:gd name="T35" fmla="*/ 492 h 638"/>
                    <a:gd name="T36" fmla="*/ 453 w 556"/>
                    <a:gd name="T37" fmla="*/ 614 h 638"/>
                    <a:gd name="T38" fmla="*/ 427 w 556"/>
                    <a:gd name="T39" fmla="*/ 352 h 638"/>
                    <a:gd name="T40" fmla="*/ 408 w 556"/>
                    <a:gd name="T41" fmla="*/ 489 h 638"/>
                    <a:gd name="T42" fmla="*/ 389 w 556"/>
                    <a:gd name="T43" fmla="*/ 345 h 638"/>
                    <a:gd name="T44" fmla="*/ 522 w 556"/>
                    <a:gd name="T45" fmla="*/ 325 h 638"/>
                    <a:gd name="T46" fmla="*/ 536 w 556"/>
                    <a:gd name="T47" fmla="*/ 477 h 638"/>
                    <a:gd name="T48" fmla="*/ 319 w 556"/>
                    <a:gd name="T49" fmla="*/ 638 h 638"/>
                    <a:gd name="T50" fmla="*/ 187 w 556"/>
                    <a:gd name="T51" fmla="*/ 395 h 638"/>
                    <a:gd name="T52" fmla="*/ 207 w 556"/>
                    <a:gd name="T53" fmla="*/ 414 h 638"/>
                    <a:gd name="T54" fmla="*/ 299 w 556"/>
                    <a:gd name="T55" fmla="*/ 619 h 638"/>
                    <a:gd name="T56" fmla="*/ 207 w 556"/>
                    <a:gd name="T57" fmla="*/ 414 h 638"/>
                    <a:gd name="T58" fmla="*/ 131 w 556"/>
                    <a:gd name="T59" fmla="*/ 638 h 638"/>
                    <a:gd name="T60" fmla="*/ 0 w 556"/>
                    <a:gd name="T61" fmla="*/ 498 h 638"/>
                    <a:gd name="T62" fmla="*/ 19 w 556"/>
                    <a:gd name="T63" fmla="*/ 517 h 638"/>
                    <a:gd name="T64" fmla="*/ 112 w 556"/>
                    <a:gd name="T65" fmla="*/ 619 h 638"/>
                    <a:gd name="T66" fmla="*/ 19 w 556"/>
                    <a:gd name="T67" fmla="*/ 517 h 638"/>
                    <a:gd name="T68" fmla="*/ 504 w 556"/>
                    <a:gd name="T69" fmla="*/ 28 h 638"/>
                    <a:gd name="T70" fmla="*/ 524 w 556"/>
                    <a:gd name="T71" fmla="*/ 117 h 638"/>
                    <a:gd name="T72" fmla="*/ 505 w 556"/>
                    <a:gd name="T73" fmla="*/ 1 h 638"/>
                    <a:gd name="T74" fmla="*/ 505 w 556"/>
                    <a:gd name="T75" fmla="*/ 1 h 638"/>
                    <a:gd name="T76" fmla="*/ 408 w 556"/>
                    <a:gd name="T77" fmla="*/ 20 h 638"/>
                    <a:gd name="T78" fmla="*/ 61 w 556"/>
                    <a:gd name="T79" fmla="*/ 445 h 6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556" h="638">
                      <a:moveTo>
                        <a:pt x="462" y="185"/>
                      </a:moveTo>
                      <a:cubicBezTo>
                        <a:pt x="434" y="185"/>
                        <a:pt x="410" y="209"/>
                        <a:pt x="410" y="237"/>
                      </a:cubicBezTo>
                      <a:cubicBezTo>
                        <a:pt x="410" y="266"/>
                        <a:pt x="434" y="289"/>
                        <a:pt x="462" y="289"/>
                      </a:cubicBezTo>
                      <a:cubicBezTo>
                        <a:pt x="491" y="289"/>
                        <a:pt x="514" y="266"/>
                        <a:pt x="514" y="237"/>
                      </a:cubicBezTo>
                      <a:cubicBezTo>
                        <a:pt x="514" y="209"/>
                        <a:pt x="491" y="185"/>
                        <a:pt x="462" y="185"/>
                      </a:cubicBezTo>
                      <a:close/>
                      <a:moveTo>
                        <a:pt x="462" y="270"/>
                      </a:moveTo>
                      <a:cubicBezTo>
                        <a:pt x="444" y="270"/>
                        <a:pt x="430" y="255"/>
                        <a:pt x="430" y="237"/>
                      </a:cubicBezTo>
                      <a:cubicBezTo>
                        <a:pt x="430" y="219"/>
                        <a:pt x="444" y="205"/>
                        <a:pt x="462" y="205"/>
                      </a:cubicBezTo>
                      <a:cubicBezTo>
                        <a:pt x="480" y="205"/>
                        <a:pt x="495" y="219"/>
                        <a:pt x="495" y="237"/>
                      </a:cubicBezTo>
                      <a:cubicBezTo>
                        <a:pt x="495" y="255"/>
                        <a:pt x="480" y="270"/>
                        <a:pt x="462" y="270"/>
                      </a:cubicBezTo>
                      <a:close/>
                      <a:moveTo>
                        <a:pt x="528" y="307"/>
                      </a:moveTo>
                      <a:cubicBezTo>
                        <a:pt x="485" y="294"/>
                        <a:pt x="440" y="294"/>
                        <a:pt x="397" y="307"/>
                      </a:cubicBezTo>
                      <a:cubicBezTo>
                        <a:pt x="382" y="312"/>
                        <a:pt x="369" y="329"/>
                        <a:pt x="369" y="345"/>
                      </a:cubicBezTo>
                      <a:cubicBezTo>
                        <a:pt x="369" y="477"/>
                        <a:pt x="369" y="477"/>
                        <a:pt x="369" y="477"/>
                      </a:cubicBezTo>
                      <a:cubicBezTo>
                        <a:pt x="369" y="496"/>
                        <a:pt x="392" y="508"/>
                        <a:pt x="408" y="508"/>
                      </a:cubicBezTo>
                      <a:cubicBezTo>
                        <a:pt x="408" y="633"/>
                        <a:pt x="408" y="633"/>
                        <a:pt x="408" y="633"/>
                      </a:cubicBezTo>
                      <a:cubicBezTo>
                        <a:pt x="427" y="633"/>
                        <a:pt x="427" y="633"/>
                        <a:pt x="427" y="633"/>
                      </a:cubicBezTo>
                      <a:cubicBezTo>
                        <a:pt x="427" y="633"/>
                        <a:pt x="427" y="633"/>
                        <a:pt x="427" y="633"/>
                      </a:cubicBezTo>
                      <a:cubicBezTo>
                        <a:pt x="453" y="633"/>
                        <a:pt x="453" y="633"/>
                        <a:pt x="453" y="633"/>
                      </a:cubicBezTo>
                      <a:cubicBezTo>
                        <a:pt x="453" y="633"/>
                        <a:pt x="453" y="633"/>
                        <a:pt x="453" y="633"/>
                      </a:cubicBezTo>
                      <a:cubicBezTo>
                        <a:pt x="472" y="633"/>
                        <a:pt x="472" y="633"/>
                        <a:pt x="472" y="633"/>
                      </a:cubicBezTo>
                      <a:cubicBezTo>
                        <a:pt x="472" y="633"/>
                        <a:pt x="472" y="633"/>
                        <a:pt x="472" y="633"/>
                      </a:cubicBezTo>
                      <a:cubicBezTo>
                        <a:pt x="498" y="633"/>
                        <a:pt x="498" y="633"/>
                        <a:pt x="498" y="633"/>
                      </a:cubicBezTo>
                      <a:cubicBezTo>
                        <a:pt x="498" y="633"/>
                        <a:pt x="498" y="633"/>
                        <a:pt x="498" y="633"/>
                      </a:cubicBezTo>
                      <a:cubicBezTo>
                        <a:pt x="517" y="633"/>
                        <a:pt x="517" y="633"/>
                        <a:pt x="517" y="633"/>
                      </a:cubicBezTo>
                      <a:cubicBezTo>
                        <a:pt x="517" y="508"/>
                        <a:pt x="517" y="508"/>
                        <a:pt x="517" y="508"/>
                      </a:cubicBezTo>
                      <a:cubicBezTo>
                        <a:pt x="533" y="508"/>
                        <a:pt x="556" y="496"/>
                        <a:pt x="556" y="477"/>
                      </a:cubicBezTo>
                      <a:cubicBezTo>
                        <a:pt x="556" y="345"/>
                        <a:pt x="556" y="345"/>
                        <a:pt x="556" y="345"/>
                      </a:cubicBezTo>
                      <a:cubicBezTo>
                        <a:pt x="556" y="329"/>
                        <a:pt x="543" y="312"/>
                        <a:pt x="528" y="307"/>
                      </a:cubicBezTo>
                      <a:close/>
                      <a:moveTo>
                        <a:pt x="536" y="477"/>
                      </a:moveTo>
                      <a:cubicBezTo>
                        <a:pt x="536" y="481"/>
                        <a:pt x="526" y="489"/>
                        <a:pt x="517" y="489"/>
                      </a:cubicBezTo>
                      <a:cubicBezTo>
                        <a:pt x="517" y="352"/>
                        <a:pt x="517" y="352"/>
                        <a:pt x="517" y="352"/>
                      </a:cubicBezTo>
                      <a:cubicBezTo>
                        <a:pt x="498" y="352"/>
                        <a:pt x="498" y="352"/>
                        <a:pt x="498" y="352"/>
                      </a:cubicBezTo>
                      <a:cubicBezTo>
                        <a:pt x="498" y="614"/>
                        <a:pt x="498" y="614"/>
                        <a:pt x="498" y="614"/>
                      </a:cubicBezTo>
                      <a:cubicBezTo>
                        <a:pt x="472" y="614"/>
                        <a:pt x="472" y="614"/>
                        <a:pt x="472" y="614"/>
                      </a:cubicBezTo>
                      <a:cubicBezTo>
                        <a:pt x="472" y="492"/>
                        <a:pt x="472" y="492"/>
                        <a:pt x="472" y="492"/>
                      </a:cubicBezTo>
                      <a:cubicBezTo>
                        <a:pt x="453" y="492"/>
                        <a:pt x="453" y="492"/>
                        <a:pt x="453" y="492"/>
                      </a:cubicBezTo>
                      <a:cubicBezTo>
                        <a:pt x="453" y="614"/>
                        <a:pt x="453" y="614"/>
                        <a:pt x="453" y="614"/>
                      </a:cubicBezTo>
                      <a:cubicBezTo>
                        <a:pt x="427" y="614"/>
                        <a:pt x="427" y="614"/>
                        <a:pt x="427" y="614"/>
                      </a:cubicBezTo>
                      <a:cubicBezTo>
                        <a:pt x="427" y="352"/>
                        <a:pt x="427" y="352"/>
                        <a:pt x="427" y="352"/>
                      </a:cubicBezTo>
                      <a:cubicBezTo>
                        <a:pt x="408" y="352"/>
                        <a:pt x="408" y="352"/>
                        <a:pt x="408" y="352"/>
                      </a:cubicBezTo>
                      <a:cubicBezTo>
                        <a:pt x="408" y="489"/>
                        <a:pt x="408" y="489"/>
                        <a:pt x="408" y="489"/>
                      </a:cubicBezTo>
                      <a:cubicBezTo>
                        <a:pt x="399" y="489"/>
                        <a:pt x="389" y="481"/>
                        <a:pt x="389" y="477"/>
                      </a:cubicBezTo>
                      <a:cubicBezTo>
                        <a:pt x="389" y="345"/>
                        <a:pt x="389" y="345"/>
                        <a:pt x="389" y="345"/>
                      </a:cubicBezTo>
                      <a:cubicBezTo>
                        <a:pt x="389" y="337"/>
                        <a:pt x="396" y="328"/>
                        <a:pt x="403" y="325"/>
                      </a:cubicBezTo>
                      <a:cubicBezTo>
                        <a:pt x="442" y="314"/>
                        <a:pt x="483" y="314"/>
                        <a:pt x="522" y="325"/>
                      </a:cubicBezTo>
                      <a:cubicBezTo>
                        <a:pt x="529" y="328"/>
                        <a:pt x="536" y="337"/>
                        <a:pt x="536" y="345"/>
                      </a:cubicBezTo>
                      <a:lnTo>
                        <a:pt x="536" y="477"/>
                      </a:lnTo>
                      <a:close/>
                      <a:moveTo>
                        <a:pt x="187" y="638"/>
                      </a:moveTo>
                      <a:cubicBezTo>
                        <a:pt x="319" y="638"/>
                        <a:pt x="319" y="638"/>
                        <a:pt x="319" y="638"/>
                      </a:cubicBezTo>
                      <a:cubicBezTo>
                        <a:pt x="319" y="395"/>
                        <a:pt x="319" y="395"/>
                        <a:pt x="319" y="395"/>
                      </a:cubicBezTo>
                      <a:cubicBezTo>
                        <a:pt x="187" y="395"/>
                        <a:pt x="187" y="395"/>
                        <a:pt x="187" y="395"/>
                      </a:cubicBezTo>
                      <a:lnTo>
                        <a:pt x="187" y="638"/>
                      </a:lnTo>
                      <a:close/>
                      <a:moveTo>
                        <a:pt x="207" y="414"/>
                      </a:moveTo>
                      <a:cubicBezTo>
                        <a:pt x="299" y="414"/>
                        <a:pt x="299" y="414"/>
                        <a:pt x="299" y="414"/>
                      </a:cubicBezTo>
                      <a:cubicBezTo>
                        <a:pt x="299" y="619"/>
                        <a:pt x="299" y="619"/>
                        <a:pt x="299" y="619"/>
                      </a:cubicBezTo>
                      <a:cubicBezTo>
                        <a:pt x="207" y="619"/>
                        <a:pt x="207" y="619"/>
                        <a:pt x="207" y="619"/>
                      </a:cubicBezTo>
                      <a:lnTo>
                        <a:pt x="207" y="414"/>
                      </a:lnTo>
                      <a:close/>
                      <a:moveTo>
                        <a:pt x="0" y="638"/>
                      </a:moveTo>
                      <a:cubicBezTo>
                        <a:pt x="131" y="638"/>
                        <a:pt x="131" y="638"/>
                        <a:pt x="131" y="638"/>
                      </a:cubicBezTo>
                      <a:cubicBezTo>
                        <a:pt x="131" y="498"/>
                        <a:pt x="131" y="498"/>
                        <a:pt x="131" y="498"/>
                      </a:cubicBezTo>
                      <a:cubicBezTo>
                        <a:pt x="0" y="498"/>
                        <a:pt x="0" y="498"/>
                        <a:pt x="0" y="498"/>
                      </a:cubicBezTo>
                      <a:lnTo>
                        <a:pt x="0" y="638"/>
                      </a:lnTo>
                      <a:close/>
                      <a:moveTo>
                        <a:pt x="19" y="517"/>
                      </a:moveTo>
                      <a:cubicBezTo>
                        <a:pt x="112" y="517"/>
                        <a:pt x="112" y="517"/>
                        <a:pt x="112" y="517"/>
                      </a:cubicBezTo>
                      <a:cubicBezTo>
                        <a:pt x="112" y="619"/>
                        <a:pt x="112" y="619"/>
                        <a:pt x="112" y="619"/>
                      </a:cubicBezTo>
                      <a:cubicBezTo>
                        <a:pt x="19" y="619"/>
                        <a:pt x="19" y="619"/>
                        <a:pt x="19" y="619"/>
                      </a:cubicBezTo>
                      <a:lnTo>
                        <a:pt x="19" y="517"/>
                      </a:lnTo>
                      <a:close/>
                      <a:moveTo>
                        <a:pt x="74" y="459"/>
                      </a:moveTo>
                      <a:cubicBezTo>
                        <a:pt x="504" y="28"/>
                        <a:pt x="504" y="28"/>
                        <a:pt x="504" y="28"/>
                      </a:cubicBezTo>
                      <a:cubicBezTo>
                        <a:pt x="504" y="117"/>
                        <a:pt x="504" y="117"/>
                        <a:pt x="504" y="117"/>
                      </a:cubicBezTo>
                      <a:cubicBezTo>
                        <a:pt x="524" y="117"/>
                        <a:pt x="524" y="117"/>
                        <a:pt x="524" y="117"/>
                      </a:cubicBezTo>
                      <a:cubicBezTo>
                        <a:pt x="524" y="1"/>
                        <a:pt x="524" y="1"/>
                        <a:pt x="524" y="1"/>
                      </a:cubicBezTo>
                      <a:cubicBezTo>
                        <a:pt x="505" y="1"/>
                        <a:pt x="505" y="1"/>
                        <a:pt x="505" y="1"/>
                      </a:cubicBezTo>
                      <a:cubicBezTo>
                        <a:pt x="505" y="0"/>
                        <a:pt x="505" y="0"/>
                        <a:pt x="505" y="0"/>
                      </a:cubicBezTo>
                      <a:cubicBezTo>
                        <a:pt x="505" y="1"/>
                        <a:pt x="505" y="1"/>
                        <a:pt x="505" y="1"/>
                      </a:cubicBezTo>
                      <a:cubicBezTo>
                        <a:pt x="408" y="1"/>
                        <a:pt x="408" y="1"/>
                        <a:pt x="408" y="1"/>
                      </a:cubicBezTo>
                      <a:cubicBezTo>
                        <a:pt x="408" y="20"/>
                        <a:pt x="408" y="20"/>
                        <a:pt x="408" y="20"/>
                      </a:cubicBezTo>
                      <a:cubicBezTo>
                        <a:pt x="485" y="20"/>
                        <a:pt x="485" y="20"/>
                        <a:pt x="485" y="20"/>
                      </a:cubicBezTo>
                      <a:cubicBezTo>
                        <a:pt x="61" y="445"/>
                        <a:pt x="61" y="445"/>
                        <a:pt x="61" y="445"/>
                      </a:cubicBezTo>
                      <a:lnTo>
                        <a:pt x="74" y="45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050" dirty="0"/>
                </a:p>
              </p:txBody>
            </p:sp>
          </p:grpSp>
          <p:grpSp>
            <p:nvGrpSpPr>
              <p:cNvPr id="30" name="Group 18"/>
              <p:cNvGrpSpPr/>
              <p:nvPr/>
            </p:nvGrpSpPr>
            <p:grpSpPr>
              <a:xfrm>
                <a:off x="7742994" y="5245361"/>
                <a:ext cx="959583" cy="859981"/>
                <a:chOff x="303735" y="3196838"/>
                <a:chExt cx="290513" cy="234950"/>
              </a:xfrm>
              <a:solidFill>
                <a:schemeClr val="bg1"/>
              </a:solidFill>
            </p:grpSpPr>
            <p:sp>
              <p:nvSpPr>
                <p:cNvPr id="31" name="Freeform 5"/>
                <p:cNvSpPr>
                  <a:spLocks noEditPoints="1"/>
                </p:cNvSpPr>
                <p:nvPr/>
              </p:nvSpPr>
              <p:spPr bwMode="auto">
                <a:xfrm>
                  <a:off x="303735" y="3196838"/>
                  <a:ext cx="290513" cy="234950"/>
                </a:xfrm>
                <a:custGeom>
                  <a:avLst/>
                  <a:gdLst>
                    <a:gd name="T0" fmla="*/ 78 w 153"/>
                    <a:gd name="T1" fmla="*/ 0 h 124"/>
                    <a:gd name="T2" fmla="*/ 0 w 153"/>
                    <a:gd name="T3" fmla="*/ 68 h 124"/>
                    <a:gd name="T4" fmla="*/ 15 w 153"/>
                    <a:gd name="T5" fmla="*/ 68 h 124"/>
                    <a:gd name="T6" fmla="*/ 21 w 153"/>
                    <a:gd name="T7" fmla="*/ 63 h 124"/>
                    <a:gd name="T8" fmla="*/ 21 w 153"/>
                    <a:gd name="T9" fmla="*/ 120 h 124"/>
                    <a:gd name="T10" fmla="*/ 24 w 153"/>
                    <a:gd name="T11" fmla="*/ 124 h 124"/>
                    <a:gd name="T12" fmla="*/ 62 w 153"/>
                    <a:gd name="T13" fmla="*/ 124 h 124"/>
                    <a:gd name="T14" fmla="*/ 62 w 153"/>
                    <a:gd name="T15" fmla="*/ 92 h 124"/>
                    <a:gd name="T16" fmla="*/ 67 w 153"/>
                    <a:gd name="T17" fmla="*/ 87 h 124"/>
                    <a:gd name="T18" fmla="*/ 83 w 153"/>
                    <a:gd name="T19" fmla="*/ 87 h 124"/>
                    <a:gd name="T20" fmla="*/ 89 w 153"/>
                    <a:gd name="T21" fmla="*/ 92 h 124"/>
                    <a:gd name="T22" fmla="*/ 88 w 153"/>
                    <a:gd name="T23" fmla="*/ 124 h 124"/>
                    <a:gd name="T24" fmla="*/ 126 w 153"/>
                    <a:gd name="T25" fmla="*/ 124 h 124"/>
                    <a:gd name="T26" fmla="*/ 130 w 153"/>
                    <a:gd name="T27" fmla="*/ 119 h 124"/>
                    <a:gd name="T28" fmla="*/ 130 w 153"/>
                    <a:gd name="T29" fmla="*/ 62 h 124"/>
                    <a:gd name="T30" fmla="*/ 136 w 153"/>
                    <a:gd name="T31" fmla="*/ 68 h 124"/>
                    <a:gd name="T32" fmla="*/ 153 w 153"/>
                    <a:gd name="T33" fmla="*/ 68 h 124"/>
                    <a:gd name="T34" fmla="*/ 78 w 153"/>
                    <a:gd name="T35" fmla="*/ 0 h 124"/>
                    <a:gd name="T36" fmla="*/ 76 w 153"/>
                    <a:gd name="T37" fmla="*/ 75 h 124"/>
                    <a:gd name="T38" fmla="*/ 59 w 153"/>
                    <a:gd name="T39" fmla="*/ 59 h 124"/>
                    <a:gd name="T40" fmla="*/ 76 w 153"/>
                    <a:gd name="T41" fmla="*/ 42 h 124"/>
                    <a:gd name="T42" fmla="*/ 92 w 153"/>
                    <a:gd name="T43" fmla="*/ 59 h 124"/>
                    <a:gd name="T44" fmla="*/ 76 w 153"/>
                    <a:gd name="T45" fmla="*/ 75 h 1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3" h="124">
                      <a:moveTo>
                        <a:pt x="78" y="0"/>
                      </a:moveTo>
                      <a:cubicBezTo>
                        <a:pt x="0" y="68"/>
                        <a:pt x="0" y="68"/>
                        <a:pt x="0" y="68"/>
                      </a:cubicBezTo>
                      <a:cubicBezTo>
                        <a:pt x="0" y="68"/>
                        <a:pt x="5" y="77"/>
                        <a:pt x="15" y="68"/>
                      </a:cubicBezTo>
                      <a:cubicBezTo>
                        <a:pt x="21" y="63"/>
                        <a:pt x="21" y="63"/>
                        <a:pt x="21" y="63"/>
                      </a:cubicBezTo>
                      <a:cubicBezTo>
                        <a:pt x="21" y="120"/>
                        <a:pt x="21" y="120"/>
                        <a:pt x="21" y="120"/>
                      </a:cubicBezTo>
                      <a:cubicBezTo>
                        <a:pt x="21" y="120"/>
                        <a:pt x="20" y="124"/>
                        <a:pt x="24" y="124"/>
                      </a:cubicBezTo>
                      <a:cubicBezTo>
                        <a:pt x="28" y="124"/>
                        <a:pt x="62" y="124"/>
                        <a:pt x="62" y="124"/>
                      </a:cubicBezTo>
                      <a:cubicBezTo>
                        <a:pt x="62" y="92"/>
                        <a:pt x="62" y="92"/>
                        <a:pt x="62" y="92"/>
                      </a:cubicBezTo>
                      <a:cubicBezTo>
                        <a:pt x="62" y="92"/>
                        <a:pt x="62" y="87"/>
                        <a:pt x="67" y="87"/>
                      </a:cubicBezTo>
                      <a:cubicBezTo>
                        <a:pt x="83" y="87"/>
                        <a:pt x="83" y="87"/>
                        <a:pt x="83" y="87"/>
                      </a:cubicBezTo>
                      <a:cubicBezTo>
                        <a:pt x="89" y="87"/>
                        <a:pt x="89" y="92"/>
                        <a:pt x="89" y="92"/>
                      </a:cubicBezTo>
                      <a:cubicBezTo>
                        <a:pt x="88" y="124"/>
                        <a:pt x="88" y="124"/>
                        <a:pt x="88" y="124"/>
                      </a:cubicBezTo>
                      <a:cubicBezTo>
                        <a:pt x="88" y="124"/>
                        <a:pt x="121" y="124"/>
                        <a:pt x="126" y="124"/>
                      </a:cubicBezTo>
                      <a:cubicBezTo>
                        <a:pt x="130" y="124"/>
                        <a:pt x="130" y="119"/>
                        <a:pt x="130" y="119"/>
                      </a:cubicBezTo>
                      <a:cubicBezTo>
                        <a:pt x="130" y="62"/>
                        <a:pt x="130" y="62"/>
                        <a:pt x="130" y="62"/>
                      </a:cubicBezTo>
                      <a:cubicBezTo>
                        <a:pt x="136" y="68"/>
                        <a:pt x="136" y="68"/>
                        <a:pt x="136" y="68"/>
                      </a:cubicBezTo>
                      <a:cubicBezTo>
                        <a:pt x="148" y="76"/>
                        <a:pt x="153" y="68"/>
                        <a:pt x="153" y="68"/>
                      </a:cubicBezTo>
                      <a:lnTo>
                        <a:pt x="78" y="0"/>
                      </a:lnTo>
                      <a:close/>
                      <a:moveTo>
                        <a:pt x="76" y="75"/>
                      </a:moveTo>
                      <a:cubicBezTo>
                        <a:pt x="67" y="75"/>
                        <a:pt x="59" y="68"/>
                        <a:pt x="59" y="59"/>
                      </a:cubicBezTo>
                      <a:cubicBezTo>
                        <a:pt x="59" y="50"/>
                        <a:pt x="67" y="42"/>
                        <a:pt x="76" y="42"/>
                      </a:cubicBezTo>
                      <a:cubicBezTo>
                        <a:pt x="85" y="42"/>
                        <a:pt x="92" y="50"/>
                        <a:pt x="92" y="59"/>
                      </a:cubicBezTo>
                      <a:cubicBezTo>
                        <a:pt x="92" y="68"/>
                        <a:pt x="85" y="75"/>
                        <a:pt x="76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050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32" name="Freeform 6"/>
                <p:cNvSpPr>
                  <a:spLocks/>
                </p:cNvSpPr>
                <p:nvPr/>
              </p:nvSpPr>
              <p:spPr bwMode="auto">
                <a:xfrm>
                  <a:off x="541338" y="3233738"/>
                  <a:ext cx="28575" cy="58738"/>
                </a:xfrm>
                <a:custGeom>
                  <a:avLst/>
                  <a:gdLst>
                    <a:gd name="T0" fmla="*/ 18 w 18"/>
                    <a:gd name="T1" fmla="*/ 37 h 37"/>
                    <a:gd name="T2" fmla="*/ 18 w 18"/>
                    <a:gd name="T3" fmla="*/ 0 h 37"/>
                    <a:gd name="T4" fmla="*/ 0 w 18"/>
                    <a:gd name="T5" fmla="*/ 0 h 37"/>
                    <a:gd name="T6" fmla="*/ 0 w 18"/>
                    <a:gd name="T7" fmla="*/ 21 h 37"/>
                    <a:gd name="T8" fmla="*/ 18 w 18"/>
                    <a:gd name="T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37">
                      <a:moveTo>
                        <a:pt x="18" y="37"/>
                      </a:moveTo>
                      <a:lnTo>
                        <a:pt x="18" y="0"/>
                      </a:lnTo>
                      <a:lnTo>
                        <a:pt x="0" y="0"/>
                      </a:lnTo>
                      <a:lnTo>
                        <a:pt x="0" y="21"/>
                      </a:lnTo>
                      <a:lnTo>
                        <a:pt x="18" y="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050" dirty="0">
                    <a:latin typeface="+mn-lt"/>
                    <a:cs typeface="+mn-cs"/>
                  </a:endParaRPr>
                </a:p>
              </p:txBody>
            </p:sp>
            <p:sp>
              <p:nvSpPr>
                <p:cNvPr id="33" name="Oval 7"/>
                <p:cNvSpPr>
                  <a:spLocks noChangeArrowheads="1"/>
                </p:cNvSpPr>
                <p:nvPr/>
              </p:nvSpPr>
              <p:spPr bwMode="auto">
                <a:xfrm>
                  <a:off x="439738" y="3300413"/>
                  <a:ext cx="33338" cy="31750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sz="1050" dirty="0">
                    <a:latin typeface="+mn-lt"/>
                    <a:cs typeface="+mn-cs"/>
                  </a:endParaRPr>
                </a:p>
              </p:txBody>
            </p:sp>
          </p:grpSp>
        </p:grpSp>
        <p:sp>
          <p:nvSpPr>
            <p:cNvPr id="35" name="Text Box 7"/>
            <p:cNvSpPr txBox="1">
              <a:spLocks noChangeArrowheads="1"/>
            </p:cNvSpPr>
            <p:nvPr/>
          </p:nvSpPr>
          <p:spPr bwMode="auto">
            <a:xfrm>
              <a:off x="797939" y="476061"/>
              <a:ext cx="2773803" cy="800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45720" tIns="22860" rIns="45720" bIns="22860">
              <a:spAutoFit/>
            </a:bodyPr>
            <a:lstStyle/>
            <a:p>
              <a:pPr defTabSz="1088205">
                <a:defRPr/>
              </a:pPr>
              <a:r>
                <a:rPr lang="zh-TW" altLang="en-US" sz="3600" b="1" spc="-150" dirty="0">
                  <a:solidFill>
                    <a:schemeClr val="tx2">
                      <a:lumMod val="40000"/>
                      <a:lumOff val="6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標楷體" panose="03000509000000000000" pitchFamily="65" charset="-120"/>
                  <a:ea typeface="標楷體" panose="03000509000000000000" pitchFamily="65" charset="-120"/>
                  <a:cs typeface="Open Sans" pitchFamily="34" charset="0"/>
                </a:rPr>
                <a:t>計劃特色</a:t>
              </a:r>
              <a:endParaRPr lang="zh-HK" altLang="en-US" sz="3600" b="1" spc="-15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Open Sans" pitchFamily="34" charset="0"/>
              </a:endParaRPr>
            </a:p>
          </p:txBody>
        </p:sp>
      </p:grpSp>
      <p:pic>
        <p:nvPicPr>
          <p:cNvPr id="34" name="圖片 3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3096" y="3914472"/>
            <a:ext cx="1038291" cy="828783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5139" y="2247901"/>
            <a:ext cx="1180847" cy="1180847"/>
          </a:xfrm>
          <a:prstGeom prst="rect">
            <a:avLst/>
          </a:prstGeom>
        </p:spPr>
      </p:pic>
      <p:sp>
        <p:nvSpPr>
          <p:cNvPr id="25" name="投影片編號版面配置區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028BE-C9FC-43A0-B27F-ADC1D4EF01FA}" type="slidenum">
              <a:rPr lang="en-US" altLang="zh-CN" smtClean="0"/>
              <a:pPr/>
              <a:t>42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58521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85750" y="1231873"/>
            <a:ext cx="18288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zh-TW" altLang="en-US" sz="2100" b="1" dirty="0">
                <a:solidFill>
                  <a:srgbClr val="005DA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禁毒知識</a:t>
            </a:r>
            <a:endParaRPr lang="en-US" altLang="zh-TW" sz="2100" b="1" dirty="0">
              <a:solidFill>
                <a:srgbClr val="005DA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毒品認知講座</a:t>
            </a:r>
            <a:endParaRPr lang="en-US" altLang="zh-TW" sz="15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en-US" altLang="zh-TW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STEM </a:t>
            </a:r>
            <a:r>
              <a:rPr lang="zh-TW" altLang="en-U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抗毒工作坊</a:t>
            </a:r>
            <a:endParaRPr lang="en-US" altLang="zh-TW" sz="15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探訪禁毒機構</a:t>
            </a:r>
            <a:endParaRPr lang="en-US" altLang="zh-TW" sz="15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0" name="群組 29"/>
          <p:cNvGrpSpPr/>
          <p:nvPr/>
        </p:nvGrpSpPr>
        <p:grpSpPr>
          <a:xfrm>
            <a:off x="2210222" y="380273"/>
            <a:ext cx="4520249" cy="4224313"/>
            <a:chOff x="0" y="0"/>
            <a:chExt cx="6060142" cy="5271249"/>
          </a:xfrm>
        </p:grpSpPr>
        <p:sp>
          <p:nvSpPr>
            <p:cNvPr id="31" name="等腰三角形 30"/>
            <p:cNvSpPr/>
            <p:nvPr/>
          </p:nvSpPr>
          <p:spPr>
            <a:xfrm>
              <a:off x="0" y="53791"/>
              <a:ext cx="6060142" cy="5217458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 dirty="0"/>
            </a:p>
          </p:txBody>
        </p:sp>
        <p:sp>
          <p:nvSpPr>
            <p:cNvPr id="32" name="等腰三角形 31"/>
            <p:cNvSpPr/>
            <p:nvPr/>
          </p:nvSpPr>
          <p:spPr>
            <a:xfrm>
              <a:off x="1525821" y="0"/>
              <a:ext cx="3008499" cy="2608731"/>
            </a:xfrm>
            <a:prstGeom prst="triangle">
              <a:avLst/>
            </a:prstGeom>
            <a:solidFill>
              <a:srgbClr val="0E7FB7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l">
                <a:rot lat="0" lon="0" rev="7800000"/>
              </a:lightRig>
            </a:scene3d>
            <a:sp3d>
              <a:bevelT w="139700" h="139700"/>
            </a:sp3d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 dirty="0">
                <a:solidFill>
                  <a:schemeClr val="accent4"/>
                </a:solidFill>
              </a:endParaRPr>
            </a:p>
          </p:txBody>
        </p:sp>
        <p:sp>
          <p:nvSpPr>
            <p:cNvPr id="33" name="等腰三角形 32"/>
            <p:cNvSpPr/>
            <p:nvPr/>
          </p:nvSpPr>
          <p:spPr>
            <a:xfrm>
              <a:off x="0" y="2608731"/>
              <a:ext cx="3065930" cy="2662517"/>
            </a:xfrm>
            <a:prstGeom prst="triangle">
              <a:avLst/>
            </a:prstGeom>
            <a:solidFill>
              <a:srgbClr val="B9D51F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 dirty="0"/>
            </a:p>
          </p:txBody>
        </p:sp>
        <p:sp>
          <p:nvSpPr>
            <p:cNvPr id="34" name="等腰三角形 33"/>
            <p:cNvSpPr/>
            <p:nvPr/>
          </p:nvSpPr>
          <p:spPr>
            <a:xfrm>
              <a:off x="2994212" y="2608730"/>
              <a:ext cx="3065930" cy="2662519"/>
            </a:xfrm>
            <a:prstGeom prst="triangle">
              <a:avLst/>
            </a:prstGeom>
            <a:solidFill>
              <a:srgbClr val="F2685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contourW="12700">
              <a:bevelT/>
              <a:contourClr>
                <a:srgbClr val="B9D51F"/>
              </a:contourClr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 dirty="0"/>
            </a:p>
          </p:txBody>
        </p:sp>
        <p:sp>
          <p:nvSpPr>
            <p:cNvPr id="35" name="等腰三角形 34"/>
            <p:cNvSpPr/>
            <p:nvPr/>
          </p:nvSpPr>
          <p:spPr>
            <a:xfrm rot="10800000">
              <a:off x="1526942" y="2608730"/>
              <a:ext cx="3001356" cy="2662517"/>
            </a:xfrm>
            <a:prstGeom prst="triangle">
              <a:avLst/>
            </a:prstGeom>
            <a:solidFill>
              <a:srgbClr val="45C1A4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1050" dirty="0"/>
            </a:p>
          </p:txBody>
        </p:sp>
        <p:sp>
          <p:nvSpPr>
            <p:cNvPr id="36" name="文字方塊 8"/>
            <p:cNvSpPr txBox="1"/>
            <p:nvPr/>
          </p:nvSpPr>
          <p:spPr>
            <a:xfrm>
              <a:off x="1638729" y="1543279"/>
              <a:ext cx="2710965" cy="68648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953" algn="ctr"/>
              <a:r>
                <a:rPr lang="zh-TW" altLang="en-US" sz="2700" b="1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禁毒知識</a:t>
              </a:r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文字方塊 9"/>
            <p:cNvSpPr txBox="1"/>
            <p:nvPr/>
          </p:nvSpPr>
          <p:spPr>
            <a:xfrm>
              <a:off x="242529" y="3797403"/>
              <a:ext cx="2380112" cy="128088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953" algn="ctr"/>
              <a:r>
                <a:rPr lang="zh-TW" altLang="en-US" sz="2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領袖</a:t>
              </a:r>
              <a:endParaRPr 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  <a:p>
              <a:pPr indent="953" algn="ctr"/>
              <a:r>
                <a:rPr lang="zh-TW" altLang="en-US" sz="2700" b="1" kern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能力培訓</a:t>
              </a:r>
              <a:endParaRPr 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文字方塊 10"/>
            <p:cNvSpPr txBox="1"/>
            <p:nvPr/>
          </p:nvSpPr>
          <p:spPr>
            <a:xfrm>
              <a:off x="3322458" y="4287833"/>
              <a:ext cx="2488300" cy="68648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TW" altLang="en-US" sz="27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創意思維</a:t>
              </a:r>
              <a:endParaRPr lang="en-US" sz="27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9" name="文字方塊 11"/>
            <p:cNvSpPr txBox="1"/>
            <p:nvPr/>
          </p:nvSpPr>
          <p:spPr>
            <a:xfrm>
              <a:off x="1894327" y="2987696"/>
              <a:ext cx="2343202" cy="128079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TW" altLang="en-US" sz="2700" b="1" kern="1200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校內抗毒活動</a:t>
              </a:r>
              <a:endParaRPr lang="en-US" sz="21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0" name="Text Box 7"/>
          <p:cNvSpPr txBox="1">
            <a:spLocks noChangeArrowheads="1"/>
          </p:cNvSpPr>
          <p:nvPr/>
        </p:nvSpPr>
        <p:spPr bwMode="auto">
          <a:xfrm>
            <a:off x="285170" y="155415"/>
            <a:ext cx="2746907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45720" tIns="22860" rIns="45720" bIns="22860">
            <a:spAutoFit/>
          </a:bodyPr>
          <a:lstStyle/>
          <a:p>
            <a:pPr algn="ctr" defTabSz="1088205">
              <a:defRPr/>
            </a:pPr>
            <a:r>
              <a:rPr lang="zh-TW" altLang="en-US" sz="3600" b="1" spc="-15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Open Sans" pitchFamily="34" charset="0"/>
              </a:rPr>
              <a:t>培訓禁毒領袖</a:t>
            </a:r>
            <a:endParaRPr lang="en-US" altLang="zh-TW" sz="3600" b="1" spc="-150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  <a:cs typeface="Open Sans" pitchFamily="34" charset="0"/>
            </a:endParaRPr>
          </a:p>
        </p:txBody>
      </p:sp>
      <p:sp>
        <p:nvSpPr>
          <p:cNvPr id="63" name="Rectangle 16"/>
          <p:cNvSpPr/>
          <p:nvPr/>
        </p:nvSpPr>
        <p:spPr>
          <a:xfrm>
            <a:off x="285170" y="3434288"/>
            <a:ext cx="18288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zh-TW" altLang="en-US" sz="2100" b="1" dirty="0">
                <a:solidFill>
                  <a:srgbClr val="B9D51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領袖能力培訓</a:t>
            </a:r>
            <a:r>
              <a:rPr lang="zh-TW" altLang="en-U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歷奇領袖訓練</a:t>
            </a:r>
            <a:endParaRPr lang="en-US" altLang="zh-TW" sz="15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活動籌劃培訓</a:t>
            </a:r>
            <a:endParaRPr lang="en-US" altLang="zh-TW" sz="15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zh-TW" altLang="en-US" sz="15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內地及海外交流</a:t>
            </a:r>
            <a:endParaRPr lang="en-US" altLang="zh-TW" sz="15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Rectangle 16"/>
          <p:cNvSpPr/>
          <p:nvPr/>
        </p:nvSpPr>
        <p:spPr>
          <a:xfrm>
            <a:off x="6826142" y="1231873"/>
            <a:ext cx="205115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100" b="1" dirty="0">
                <a:solidFill>
                  <a:srgbClr val="5FD77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校內抗毒活動</a:t>
            </a:r>
            <a:endParaRPr lang="en-US" altLang="zh-TW" sz="2100" b="1" dirty="0">
              <a:solidFill>
                <a:srgbClr val="5FD77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學以致用</a:t>
            </a:r>
            <a:endParaRPr lang="en-US" altLang="zh-TW" sz="15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自主校內抗毒活動</a:t>
            </a:r>
            <a:endParaRPr lang="en-US" altLang="zh-TW" sz="15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朋輩間傳遞抗毒信息</a:t>
            </a:r>
            <a:endParaRPr lang="en-US" altLang="zh-TW" sz="15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5" name="Rectangle 16"/>
          <p:cNvSpPr/>
          <p:nvPr/>
        </p:nvSpPr>
        <p:spPr>
          <a:xfrm>
            <a:off x="6843834" y="3434288"/>
            <a:ext cx="20511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100" b="1" dirty="0">
                <a:solidFill>
                  <a:srgbClr val="F2685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創意思維</a:t>
            </a:r>
            <a:endParaRPr lang="en-US" altLang="zh-TW" sz="2100" b="1" dirty="0">
              <a:solidFill>
                <a:srgbClr val="F2685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1500" b="1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創意思維</a:t>
            </a:r>
            <a:r>
              <a:rPr lang="zh-TW" altLang="en-US" sz="1500" b="1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訓練</a:t>
            </a:r>
          </a:p>
          <a:p>
            <a:r>
              <a:rPr lang="zh-TW" altLang="en-US" sz="1500" b="1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傳媒宣傳及推廣技巧</a:t>
            </a:r>
          </a:p>
          <a:p>
            <a:r>
              <a:rPr lang="zh-TW" altLang="en-US" sz="1500" b="1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顧問導師指導</a:t>
            </a:r>
          </a:p>
          <a:p>
            <a:endParaRPr lang="en-US" altLang="zh-TW" sz="2100" b="1" dirty="0">
              <a:solidFill>
                <a:srgbClr val="F2685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100" b="1" dirty="0">
              <a:solidFill>
                <a:srgbClr val="F2685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028BE-C9FC-43A0-B27F-ADC1D4EF01FA}" type="slidenum">
              <a:rPr lang="en-US" altLang="zh-CN" smtClean="0"/>
              <a:pPr/>
              <a:t>43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52921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80"/>
          <p:cNvSpPr txBox="1"/>
          <p:nvPr/>
        </p:nvSpPr>
        <p:spPr>
          <a:xfrm>
            <a:off x="-1274605" y="3095553"/>
            <a:ext cx="2835692" cy="729416"/>
          </a:xfrm>
          <a:prstGeom prst="rect">
            <a:avLst/>
          </a:prstGeom>
          <a:noFill/>
        </p:spPr>
        <p:txBody>
          <a:bodyPr wrap="square" lIns="82283" tIns="41141" rIns="82283" bIns="41141" rtlCol="0">
            <a:spAutoFit/>
          </a:bodyPr>
          <a:lstStyle/>
          <a:p>
            <a:pPr algn="ctr">
              <a:defRPr/>
            </a:pPr>
            <a:endParaRPr lang="en-US" altLang="zh-TW" sz="2100" b="1" dirty="0">
              <a:solidFill>
                <a:srgbClr val="B9D51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defRPr/>
            </a:pPr>
            <a:endParaRPr lang="en-US" altLang="zh-TW" sz="2100" b="1" dirty="0">
              <a:solidFill>
                <a:srgbClr val="0E7FB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EADA6B36-B465-6D09-B9F3-7CB89A581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929" y="127786"/>
            <a:ext cx="5444869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205">
              <a:defRPr/>
            </a:pPr>
            <a:r>
              <a:rPr lang="zh-TW" altLang="en-US" sz="3600" b="1" spc="-15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Open Sans" pitchFamily="34" charset="0"/>
              </a:rPr>
              <a:t>禁毒領袖</a:t>
            </a:r>
            <a:r>
              <a:rPr lang="zh-TW" altLang="en-US" sz="3600" b="1" spc="-150" dirty="0" smtClean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Open Sans" pitchFamily="34" charset="0"/>
              </a:rPr>
              <a:t>學院活動概要</a:t>
            </a:r>
            <a:endParaRPr lang="zh-HK" altLang="en-US" sz="3600" b="1" spc="-150" dirty="0"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028BE-C9FC-43A0-B27F-ADC1D4EF01FA}" type="slidenum">
              <a:rPr lang="en-US" altLang="zh-CN" smtClean="0"/>
              <a:pPr/>
              <a:t>44</a:t>
            </a:fld>
            <a:endParaRPr lang="en-US" altLang="zh-CN" dirty="0"/>
          </a:p>
        </p:txBody>
      </p:sp>
      <p:grpSp>
        <p:nvGrpSpPr>
          <p:cNvPr id="42" name="群組 41"/>
          <p:cNvGrpSpPr/>
          <p:nvPr/>
        </p:nvGrpSpPr>
        <p:grpSpPr>
          <a:xfrm>
            <a:off x="3796603" y="824616"/>
            <a:ext cx="2647353" cy="1658106"/>
            <a:chOff x="4804596" y="867756"/>
            <a:chExt cx="2647353" cy="1658106"/>
          </a:xfrm>
        </p:grpSpPr>
        <p:pic>
          <p:nvPicPr>
            <p:cNvPr id="26" name="圖片 25"/>
            <p:cNvPicPr>
              <a:picLocks noChangeAspect="1"/>
            </p:cNvPicPr>
            <p:nvPr/>
          </p:nvPicPr>
          <p:blipFill rotWithShape="1">
            <a:blip r:embed="rId3"/>
            <a:srcRect t="33203" r="18226"/>
            <a:stretch/>
          </p:blipFill>
          <p:spPr>
            <a:xfrm>
              <a:off x="5268068" y="867756"/>
              <a:ext cx="1793825" cy="1169680"/>
            </a:xfrm>
            <a:prstGeom prst="rect">
              <a:avLst/>
            </a:prstGeom>
          </p:spPr>
        </p:pic>
        <p:sp>
          <p:nvSpPr>
            <p:cNvPr id="28" name="文字方塊 8"/>
            <p:cNvSpPr txBox="1"/>
            <p:nvPr/>
          </p:nvSpPr>
          <p:spPr>
            <a:xfrm>
              <a:off x="4804596" y="1975722"/>
              <a:ext cx="2647353" cy="55014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953" algn="ctr"/>
              <a:r>
                <a:rPr lang="zh-TW" altLang="en-US" sz="1800" b="1" kern="1200" dirty="0">
                  <a:solidFill>
                    <a:schemeClr val="accent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禁毒</a:t>
              </a:r>
              <a:r>
                <a:rPr lang="zh-TW" altLang="en-US" sz="1800" b="1" kern="1200" dirty="0" smtClean="0">
                  <a:solidFill>
                    <a:schemeClr val="accent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知識講座</a:t>
              </a:r>
              <a:endParaRPr lang="en-US" sz="1800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603903" y="823155"/>
            <a:ext cx="2463170" cy="1661912"/>
            <a:chOff x="242425" y="887823"/>
            <a:chExt cx="2463170" cy="1661912"/>
          </a:xfrm>
        </p:grpSpPr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106" y="887823"/>
              <a:ext cx="1439808" cy="1151846"/>
            </a:xfrm>
            <a:prstGeom prst="rect">
              <a:avLst/>
            </a:prstGeom>
          </p:spPr>
        </p:pic>
        <p:sp>
          <p:nvSpPr>
            <p:cNvPr id="29" name="文字方塊 9"/>
            <p:cNvSpPr txBox="1"/>
            <p:nvPr/>
          </p:nvSpPr>
          <p:spPr>
            <a:xfrm>
              <a:off x="242425" y="1970689"/>
              <a:ext cx="2463170" cy="5790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953" algn="ctr"/>
              <a:r>
                <a:rPr lang="zh-TW" altLang="en-US" sz="1800" b="1" dirty="0">
                  <a:solidFill>
                    <a:schemeClr val="accent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歷奇領袖訓練</a:t>
              </a:r>
            </a:p>
          </p:txBody>
        </p:sp>
      </p:grpSp>
      <p:grpSp>
        <p:nvGrpSpPr>
          <p:cNvPr id="38" name="群組 37"/>
          <p:cNvGrpSpPr/>
          <p:nvPr/>
        </p:nvGrpSpPr>
        <p:grpSpPr>
          <a:xfrm>
            <a:off x="2527328" y="2315010"/>
            <a:ext cx="2263440" cy="1574504"/>
            <a:chOff x="1000067" y="2261693"/>
            <a:chExt cx="2263440" cy="1574504"/>
          </a:xfrm>
        </p:grpSpPr>
        <p:pic>
          <p:nvPicPr>
            <p:cNvPr id="23" name="圖片 22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7977"/>
            <a:stretch/>
          </p:blipFill>
          <p:spPr>
            <a:xfrm>
              <a:off x="1318181" y="2261693"/>
              <a:ext cx="1757846" cy="113459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1000067" y="3328366"/>
              <a:ext cx="2263440" cy="5078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953" algn="ctr"/>
              <a:r>
                <a:rPr lang="zh-TW" altLang="en-US" sz="1800" b="1" dirty="0">
                  <a:solidFill>
                    <a:schemeClr val="accent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活動</a:t>
              </a:r>
              <a:r>
                <a:rPr lang="zh-TW" altLang="en-US" sz="1800" b="1" dirty="0" smtClean="0">
                  <a:solidFill>
                    <a:schemeClr val="accent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籌劃</a:t>
              </a:r>
              <a:endParaRPr lang="zh-TW" altLang="en-US" sz="18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4265239" y="2326073"/>
            <a:ext cx="2263440" cy="1561728"/>
            <a:chOff x="4978382" y="2028845"/>
            <a:chExt cx="2263440" cy="1561728"/>
          </a:xfrm>
        </p:grpSpPr>
        <p:pic>
          <p:nvPicPr>
            <p:cNvPr id="25" name="圖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98" t="17316" r="20698" b="18807"/>
            <a:stretch/>
          </p:blipFill>
          <p:spPr>
            <a:xfrm>
              <a:off x="5386721" y="2028845"/>
              <a:ext cx="1654804" cy="1123535"/>
            </a:xfrm>
            <a:prstGeom prst="rect">
              <a:avLst/>
            </a:prstGeom>
          </p:spPr>
        </p:pic>
        <p:sp>
          <p:nvSpPr>
            <p:cNvPr id="30" name="矩形 29"/>
            <p:cNvSpPr/>
            <p:nvPr/>
          </p:nvSpPr>
          <p:spPr>
            <a:xfrm>
              <a:off x="4978382" y="3082742"/>
              <a:ext cx="2263440" cy="5078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953" algn="ctr"/>
              <a:r>
                <a:rPr lang="zh-TW" altLang="en-US" sz="1600" b="1" kern="1200" dirty="0">
                  <a:solidFill>
                    <a:schemeClr val="accent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探訪禁毒機構</a:t>
              </a:r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5835934" y="808917"/>
            <a:ext cx="2263440" cy="1618633"/>
            <a:chOff x="3203914" y="2413596"/>
            <a:chExt cx="2263440" cy="1618633"/>
          </a:xfrm>
        </p:grpSpPr>
        <p:pic>
          <p:nvPicPr>
            <p:cNvPr id="24" name="圖片 23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5892" y="2413596"/>
              <a:ext cx="1757119" cy="1169680"/>
            </a:xfrm>
            <a:prstGeom prst="rect">
              <a:avLst/>
            </a:prstGeom>
          </p:spPr>
        </p:pic>
        <p:sp>
          <p:nvSpPr>
            <p:cNvPr id="31" name="矩形 30"/>
            <p:cNvSpPr/>
            <p:nvPr/>
          </p:nvSpPr>
          <p:spPr>
            <a:xfrm>
              <a:off x="3203914" y="3524398"/>
              <a:ext cx="2263440" cy="5078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953" algn="ctr"/>
              <a:r>
                <a:rPr lang="zh-TW" altLang="en-US" sz="1800" b="1" dirty="0">
                  <a:solidFill>
                    <a:schemeClr val="accent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創意思維訓練</a:t>
              </a: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2315956" y="824134"/>
            <a:ext cx="1981312" cy="1476600"/>
            <a:chOff x="3266096" y="867756"/>
            <a:chExt cx="1981312" cy="1476600"/>
          </a:xfrm>
        </p:grpSpPr>
        <p:pic>
          <p:nvPicPr>
            <p:cNvPr id="21" name="圖片 20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2408" b="10424"/>
            <a:stretch/>
          </p:blipFill>
          <p:spPr>
            <a:xfrm>
              <a:off x="3591902" y="867756"/>
              <a:ext cx="1525035" cy="1151319"/>
            </a:xfrm>
            <a:prstGeom prst="rect">
              <a:avLst/>
            </a:prstGeom>
          </p:spPr>
        </p:pic>
        <p:sp>
          <p:nvSpPr>
            <p:cNvPr id="34" name="矩形 33"/>
            <p:cNvSpPr/>
            <p:nvPr/>
          </p:nvSpPr>
          <p:spPr>
            <a:xfrm>
              <a:off x="3266096" y="1944246"/>
              <a:ext cx="1981312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953" algn="ctr"/>
              <a:r>
                <a:rPr lang="zh-TW" altLang="en-US" sz="1800" b="1" dirty="0" smtClean="0">
                  <a:solidFill>
                    <a:schemeClr val="accent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內地交流</a:t>
              </a:r>
              <a:endParaRPr lang="zh-TW" altLang="en-US" sz="18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729877" y="2326073"/>
            <a:ext cx="2263440" cy="1565419"/>
            <a:chOff x="503837" y="2885656"/>
            <a:chExt cx="2263440" cy="1565419"/>
          </a:xfrm>
        </p:grpSpPr>
        <p:sp>
          <p:nvSpPr>
            <p:cNvPr id="32" name="矩形 31"/>
            <p:cNvSpPr/>
            <p:nvPr/>
          </p:nvSpPr>
          <p:spPr>
            <a:xfrm>
              <a:off x="503837" y="3943244"/>
              <a:ext cx="2263440" cy="5078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953" algn="ctr"/>
              <a:r>
                <a:rPr lang="zh-TW" altLang="en-US" sz="1800" b="1" dirty="0">
                  <a:solidFill>
                    <a:schemeClr val="accent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校內抗毒活動</a:t>
              </a:r>
              <a:endParaRPr lang="en-US" altLang="zh-TW" sz="18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pic>
          <p:nvPicPr>
            <p:cNvPr id="45" name="圖片 4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042"/>
            <a:stretch/>
          </p:blipFill>
          <p:spPr>
            <a:xfrm>
              <a:off x="859146" y="2885656"/>
              <a:ext cx="1683991" cy="112353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/>
          </p:spPr>
        </p:pic>
      </p:grpSp>
      <p:grpSp>
        <p:nvGrpSpPr>
          <p:cNvPr id="44" name="群組 43"/>
          <p:cNvGrpSpPr/>
          <p:nvPr/>
        </p:nvGrpSpPr>
        <p:grpSpPr>
          <a:xfrm>
            <a:off x="3271062" y="3708741"/>
            <a:ext cx="3441757" cy="1392052"/>
            <a:chOff x="3061168" y="3750032"/>
            <a:chExt cx="3820152" cy="1356494"/>
          </a:xfrm>
        </p:grpSpPr>
        <p:pic>
          <p:nvPicPr>
            <p:cNvPr id="19" name="圖片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9" t="23405"/>
            <a:stretch/>
          </p:blipFill>
          <p:spPr>
            <a:xfrm>
              <a:off x="3061168" y="3750032"/>
              <a:ext cx="2258325" cy="1218597"/>
            </a:xfrm>
            <a:prstGeom prst="rect">
              <a:avLst/>
            </a:prstGeom>
          </p:spPr>
        </p:pic>
        <p:sp>
          <p:nvSpPr>
            <p:cNvPr id="47" name="矩形 46"/>
            <p:cNvSpPr/>
            <p:nvPr/>
          </p:nvSpPr>
          <p:spPr>
            <a:xfrm>
              <a:off x="4617880" y="4598695"/>
              <a:ext cx="2263440" cy="5078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953" algn="ctr"/>
              <a:r>
                <a:rPr lang="zh-TW" altLang="en-US" sz="1800" b="1" dirty="0" smtClean="0">
                  <a:solidFill>
                    <a:schemeClr val="accent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結業禮</a:t>
              </a:r>
              <a:endParaRPr lang="zh-TW" altLang="en-US" sz="18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6118062" y="2330655"/>
            <a:ext cx="1981312" cy="1463077"/>
            <a:chOff x="2314982" y="3660868"/>
            <a:chExt cx="1981312" cy="1463077"/>
          </a:xfrm>
        </p:grpSpPr>
        <p:pic>
          <p:nvPicPr>
            <p:cNvPr id="49" name="圖片 48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4598"/>
            <a:stretch/>
          </p:blipFill>
          <p:spPr>
            <a:xfrm>
              <a:off x="2618198" y="3660868"/>
              <a:ext cx="1536149" cy="1118953"/>
            </a:xfrm>
            <a:prstGeom prst="rect">
              <a:avLst/>
            </a:prstGeom>
          </p:spPr>
        </p:pic>
        <p:sp>
          <p:nvSpPr>
            <p:cNvPr id="50" name="矩形 49"/>
            <p:cNvSpPr/>
            <p:nvPr/>
          </p:nvSpPr>
          <p:spPr>
            <a:xfrm>
              <a:off x="2314982" y="4723835"/>
              <a:ext cx="1981312" cy="4001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indent="953" algn="ctr"/>
              <a:r>
                <a:rPr lang="zh-TW" altLang="en-US" sz="1800" b="1" dirty="0" smtClean="0">
                  <a:solidFill>
                    <a:schemeClr val="accent4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海外交流</a:t>
              </a:r>
              <a:endParaRPr lang="zh-TW" altLang="en-US" sz="1800" b="1" dirty="0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79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57"/>
          <p:cNvSpPr txBox="1">
            <a:spLocks noGrp="1"/>
          </p:cNvSpPr>
          <p:nvPr>
            <p:ph type="title"/>
          </p:nvPr>
        </p:nvSpPr>
        <p:spPr>
          <a:xfrm>
            <a:off x="586725" y="1810988"/>
            <a:ext cx="79707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求助資訊</a:t>
            </a:r>
            <a:endParaRPr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45</a:t>
            </a:fld>
            <a:endParaRPr lang="zh-TW" altLang="en-US"/>
          </a:p>
        </p:txBody>
      </p:sp>
      <p:grpSp>
        <p:nvGrpSpPr>
          <p:cNvPr id="7" name="群組 6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2" name="Google Shape;69;p13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58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25" y="368101"/>
            <a:ext cx="3615326" cy="440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58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6018" y="1882901"/>
            <a:ext cx="3756842" cy="2025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8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019" y="60960"/>
            <a:ext cx="3756841" cy="17929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46</a:t>
            </a:fld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4" name="Google Shape;69;p13"/>
            <p:cNvPicPr preferRelativeResize="0"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59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72" y="869425"/>
            <a:ext cx="2404776" cy="341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59" descr="明報&lt;家庭醫生睇醫生&gt; 訪問鍾嘉健醫生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7388" y="518012"/>
            <a:ext cx="3313649" cy="411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9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4733" y="250795"/>
            <a:ext cx="1716425" cy="3643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9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0277" y="250795"/>
            <a:ext cx="1716425" cy="36431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47</a:t>
            </a:fld>
            <a:endParaRPr lang="zh-TW" altLang="en-US"/>
          </a:p>
        </p:txBody>
      </p:sp>
      <p:sp>
        <p:nvSpPr>
          <p:cNvPr id="422" name="Google Shape;422;p59"/>
          <p:cNvSpPr txBox="1">
            <a:spLocks noGrp="1"/>
          </p:cNvSpPr>
          <p:nvPr>
            <p:ph type="title" idx="4294967295"/>
          </p:nvPr>
        </p:nvSpPr>
        <p:spPr>
          <a:xfrm>
            <a:off x="0" y="85725"/>
            <a:ext cx="2741613" cy="6191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非政府組織</a:t>
            </a:r>
            <a:endParaRPr dirty="0"/>
          </a:p>
        </p:txBody>
      </p:sp>
      <p:grpSp>
        <p:nvGrpSpPr>
          <p:cNvPr id="11" name="群組 10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2" name="圖片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6" name="Google Shape;69;p13"/>
            <p:cNvPicPr preferRelativeResize="0"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8588" y="521938"/>
            <a:ext cx="6643326" cy="3736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4978" y="521937"/>
            <a:ext cx="1390650" cy="1371600"/>
          </a:xfrm>
          <a:prstGeom prst="rect">
            <a:avLst/>
          </a:prstGeom>
        </p:spPr>
      </p:pic>
      <p:sp>
        <p:nvSpPr>
          <p:cNvPr id="4" name="Text Placeholder 54">
            <a:extLst>
              <a:ext uri="{FF2B5EF4-FFF2-40B4-BE49-F238E27FC236}">
                <a16:creationId xmlns:a16="http://schemas.microsoft.com/office/drawing/2014/main" id="{1EEC219B-DEAD-5441-BC66-A655DAFDE606}"/>
              </a:ext>
            </a:extLst>
          </p:cNvPr>
          <p:cNvSpPr txBox="1">
            <a:spLocks/>
          </p:cNvSpPr>
          <p:nvPr/>
        </p:nvSpPr>
        <p:spPr>
          <a:xfrm>
            <a:off x="7168446" y="134831"/>
            <a:ext cx="1723714" cy="3872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13714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0" indent="0" algn="ctr" defTabSz="1371477" rtl="0" eaLnBrk="1" latinLnBrk="0" hangingPunct="1">
              <a:lnSpc>
                <a:spcPct val="150000"/>
              </a:lnSpc>
              <a:spcBef>
                <a:spcPts val="749"/>
              </a:spcBef>
              <a:buFont typeface="Arial" panose="020B0604020202020204" pitchFamily="34" charset="0"/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1371477" rtl="0" eaLnBrk="1" latinLnBrk="0" hangingPunct="1">
              <a:lnSpc>
                <a:spcPct val="150000"/>
              </a:lnSpc>
              <a:spcBef>
                <a:spcPts val="749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ctr" defTabSz="1371477" rtl="0" eaLnBrk="1" latinLnBrk="0" hangingPunct="1">
              <a:lnSpc>
                <a:spcPct val="150000"/>
              </a:lnSpc>
              <a:spcBef>
                <a:spcPts val="749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0" indent="0" algn="ctr" defTabSz="1371477" rtl="0" eaLnBrk="1" latinLnBrk="0" hangingPunct="1">
              <a:lnSpc>
                <a:spcPct val="150000"/>
              </a:lnSpc>
              <a:spcBef>
                <a:spcPts val="749"/>
              </a:spcBef>
              <a:buFont typeface="Arial" panose="020B0604020202020204" pitchFamily="34" charset="0"/>
              <a:buNone/>
              <a:defRPr sz="1500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3771561" indent="-342870" algn="l" defTabSz="1371477" rtl="0" eaLnBrk="1" latinLnBrk="0" hangingPunct="1">
              <a:lnSpc>
                <a:spcPct val="90000"/>
              </a:lnSpc>
              <a:spcBef>
                <a:spcPts val="749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301" indent="-342870" algn="l" defTabSz="1371477" rtl="0" eaLnBrk="1" latinLnBrk="0" hangingPunct="1">
              <a:lnSpc>
                <a:spcPct val="90000"/>
              </a:lnSpc>
              <a:spcBef>
                <a:spcPts val="749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038" indent="-342870" algn="l" defTabSz="1371477" rtl="0" eaLnBrk="1" latinLnBrk="0" hangingPunct="1">
              <a:lnSpc>
                <a:spcPct val="90000"/>
              </a:lnSpc>
              <a:spcBef>
                <a:spcPts val="749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8775" indent="-342870" algn="l" defTabSz="1371477" rtl="0" eaLnBrk="1" latinLnBrk="0" hangingPunct="1">
              <a:lnSpc>
                <a:spcPct val="90000"/>
              </a:lnSpc>
              <a:spcBef>
                <a:spcPts val="749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>
                <a:solidFill>
                  <a:srgbClr val="0070C0"/>
                </a:solidFill>
                <a:latin typeface="Arial" panose="020B0604020202020204" pitchFamily="34" charset="0"/>
                <a:ea typeface="華康中黑體" panose="020B0509000000000000" pitchFamily="49" charset="-120"/>
                <a:cs typeface="Arial" panose="020B0604020202020204" pitchFamily="34" charset="0"/>
              </a:rPr>
              <a:t>Safecity.hk</a:t>
            </a:r>
            <a:endParaRPr lang="en-HK" sz="2400" b="1" dirty="0">
              <a:solidFill>
                <a:srgbClr val="0070C0"/>
              </a:solidFill>
              <a:latin typeface="Arial" panose="020B0604020202020204" pitchFamily="34" charset="0"/>
              <a:ea typeface="華康中黑體" panose="020B0509000000000000" pitchFamily="49" charset="-120"/>
              <a:cs typeface="Arial" panose="020B0604020202020204" pitchFamily="34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41853" y="104351"/>
            <a:ext cx="6809859" cy="62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tIns="22860" rIns="45720" bIns="22860">
            <a:spAutoFit/>
          </a:bodyPr>
          <a:lstStyle/>
          <a:p>
            <a:pPr defTabSz="1088178">
              <a:defRPr/>
            </a:pPr>
            <a:r>
              <a:rPr lang="zh-HK" altLang="en-US" sz="3750" b="1" dirty="0">
                <a:solidFill>
                  <a:schemeClr val="tx2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Arial" panose="020B0604020202020204" pitchFamily="34" charset="0"/>
              </a:rPr>
              <a:t>一站式</a:t>
            </a:r>
            <a:r>
              <a:rPr lang="zh-TW" altLang="en-US" sz="3750" b="1" dirty="0">
                <a:solidFill>
                  <a:schemeClr val="tx2"/>
                </a:solidFill>
                <a:latin typeface="華康中黑體" panose="020B0509000000000000" pitchFamily="49" charset="-120"/>
                <a:ea typeface="華康中黑體" panose="020B0509000000000000" pitchFamily="49" charset="-120"/>
                <a:cs typeface="Arial" panose="020B0604020202020204" pitchFamily="34" charset="0"/>
              </a:rPr>
              <a:t>防罪網站 </a:t>
            </a:r>
            <a:r>
              <a:rPr lang="en-US" altLang="zh-TW" sz="3750" b="1" dirty="0">
                <a:solidFill>
                  <a:schemeClr val="tx2"/>
                </a:solidFill>
                <a:latin typeface="Arial" panose="020B0604020202020204" pitchFamily="34" charset="0"/>
                <a:ea typeface="華康中黑體" panose="020B0509000000000000" pitchFamily="49" charset="-120"/>
                <a:cs typeface="Arial" panose="020B0604020202020204" pitchFamily="34" charset="0"/>
              </a:rPr>
              <a:t>Safecity.hk</a:t>
            </a:r>
            <a:endParaRPr lang="zh-HK" altLang="en-US" sz="3750" b="1" dirty="0">
              <a:solidFill>
                <a:schemeClr val="tx2"/>
              </a:solidFill>
              <a:latin typeface="Arial" panose="020B0604020202020204" pitchFamily="34" charset="0"/>
              <a:ea typeface="華康中黑體" panose="020B0509000000000000" pitchFamily="49" charset="-120"/>
              <a:cs typeface="Arial" panose="020B0604020202020204" pitchFamily="34" charset="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4" name="Google Shape;69;p13"/>
            <p:cNvPicPr preferRelativeResize="0"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028BE-C9FC-43A0-B27F-ADC1D4EF01FA}" type="slidenum">
              <a:rPr lang="en-US" altLang="zh-CN" smtClean="0"/>
              <a:pPr/>
              <a:t>48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41799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202180" y="1362434"/>
            <a:ext cx="4777740" cy="205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buSzPts val="770"/>
            </a:pPr>
            <a:r>
              <a:rPr lang="zh-TW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如對此教材有任何疑問，</a:t>
            </a:r>
            <a:r>
              <a:rPr lang="en-US" altLang="zh-TW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endParaRPr lang="zh-TW" alt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30000"/>
              </a:lnSpc>
              <a:buSzPts val="770"/>
            </a:pPr>
            <a:r>
              <a:rPr lang="zh-TW" alt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歡迎電郵至：</a:t>
            </a:r>
            <a:endParaRPr lang="en-US" altLang="zh-TW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30000"/>
              </a:lnSpc>
              <a:buSzPts val="770"/>
            </a:pPr>
            <a:r>
              <a:rPr lang="en-US" altLang="zh-TW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華康中黑體" panose="020B0509000000000000" pitchFamily="49" charset="-120"/>
                <a:cs typeface="Times New Roman" panose="02020603050405020304" pitchFamily="18" charset="0"/>
              </a:rPr>
              <a:t>ip-sip-int-1d-nb@police.gov.hk</a:t>
            </a:r>
          </a:p>
          <a:p>
            <a:pPr lvl="0" algn="ctr">
              <a:lnSpc>
                <a:spcPct val="130000"/>
              </a:lnSpc>
              <a:buSzPts val="770"/>
            </a:pPr>
            <a:r>
              <a:rPr lang="zh-TW" alt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華康中黑體" panose="020B0509000000000000" pitchFamily="49" charset="-120"/>
                <a:cs typeface="Times New Roman" panose="02020603050405020304" pitchFamily="18" charset="0"/>
              </a:rPr>
              <a:t>或致電：</a:t>
            </a:r>
            <a:endParaRPr lang="en-US" altLang="zh-TW" sz="2000" b="1" dirty="0" smtClean="0">
              <a:solidFill>
                <a:srgbClr val="0070C0"/>
              </a:solidFill>
              <a:latin typeface="Times New Roman" panose="02020603050405020304" pitchFamily="18" charset="0"/>
              <a:ea typeface="華康中黑體" panose="020B0509000000000000" pitchFamily="49" charset="-120"/>
              <a:cs typeface="Times New Roman" panose="02020603050405020304" pitchFamily="18" charset="0"/>
            </a:endParaRPr>
          </a:p>
          <a:p>
            <a:pPr lvl="0" algn="ctr">
              <a:lnSpc>
                <a:spcPct val="130000"/>
              </a:lnSpc>
              <a:buSzPts val="770"/>
            </a:pPr>
            <a:r>
              <a:rPr lang="en-US" altLang="zh-TW" sz="20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華康中黑體" panose="020B0509000000000000" pitchFamily="49" charset="-120"/>
                <a:cs typeface="Times New Roman" panose="02020603050405020304" pitchFamily="18" charset="0"/>
              </a:rPr>
              <a:t>2860 4095</a:t>
            </a:r>
            <a:endParaRPr lang="zh-TW" altLang="en-US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2" name="Google Shape;69;p13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028BE-C9FC-43A0-B27F-ADC1D4EF01FA}" type="slidenum">
              <a:rPr lang="en-US" altLang="zh-CN" smtClean="0"/>
              <a:pPr/>
              <a:t>49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2719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822727" y="367886"/>
            <a:ext cx="6879300" cy="40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lt1"/>
                </a:solidFill>
              </a:rPr>
              <a:t>1. 販運危險藥物指?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lt1"/>
                </a:solidFill>
              </a:rPr>
              <a:t>A. 將危險藥物進口入香港    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lt1"/>
                </a:solidFill>
              </a:rPr>
              <a:t>B. 出售毒品圖利    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lt1"/>
                </a:solidFill>
              </a:rPr>
              <a:t>C. 免費送給朋友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lt1"/>
                </a:solidFill>
              </a:rPr>
              <a:t>D. 幫朋友收包裹/傳遞給其他人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lt1"/>
                </a:solidFill>
              </a:rPr>
              <a:t>E. 以上皆是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5</a:t>
            </a:fld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1" name="Google Shape;69;p13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0"/>
          <p:cNvSpPr txBox="1">
            <a:spLocks noGrp="1"/>
          </p:cNvSpPr>
          <p:nvPr>
            <p:ph type="body" idx="1"/>
          </p:nvPr>
        </p:nvSpPr>
        <p:spPr>
          <a:xfrm>
            <a:off x="2307000" y="1164950"/>
            <a:ext cx="5998800" cy="313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zh-TW" sz="2160" b="1" u="sng" dirty="0">
                <a:solidFill>
                  <a:schemeClr val="accent6"/>
                </a:solidFill>
              </a:rPr>
              <a:t>切勿沉淪毒海</a:t>
            </a:r>
            <a:endParaRPr sz="2160" b="1" u="sng" dirty="0">
              <a:solidFill>
                <a:schemeClr val="accent6"/>
              </a:solidFill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zh-TW" sz="1660" dirty="0"/>
              <a:t> </a:t>
            </a:r>
            <a:endParaRPr sz="1660" dirty="0"/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-US" altLang="zh-TW" sz="1660" dirty="0" smtClean="0"/>
              <a:t>   </a:t>
            </a:r>
            <a:r>
              <a:rPr lang="zh-TW" sz="1660" dirty="0" smtClean="0"/>
              <a:t>聯絡</a:t>
            </a:r>
            <a:r>
              <a:rPr lang="zh-TW" sz="1660" dirty="0"/>
              <a:t>方法:            </a:t>
            </a:r>
            <a:endParaRPr sz="1660" dirty="0"/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zh-TW" sz="1660" dirty="0"/>
              <a:t> 保安局禁毒即時通訊諮詢服務</a:t>
            </a:r>
            <a:endParaRPr sz="1660" dirty="0"/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zh-TW" sz="1660" dirty="0"/>
              <a:t>（Whatsapp／Wechat熱線）：98-186-186</a:t>
            </a:r>
            <a:endParaRPr sz="1660" dirty="0"/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zh-TW" sz="1660" dirty="0"/>
              <a:t>保安局禁毒處諮詢電話：186-186</a:t>
            </a:r>
            <a:endParaRPr sz="1660" dirty="0"/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zh-TW" sz="1660" dirty="0"/>
              <a:t>香港警務處毒品舉報熱線：2527-1234</a:t>
            </a:r>
            <a:endParaRPr sz="1660" dirty="0"/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zh-TW" sz="1660" dirty="0"/>
              <a:t>香港警務處網址：www.police.gov.hk</a:t>
            </a:r>
            <a:endParaRPr sz="1660" dirty="0"/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zh-TW" sz="1660" dirty="0"/>
              <a:t>保安局禁毒處網址：www.nd.gov.hk</a:t>
            </a:r>
            <a:endParaRPr sz="1660" dirty="0"/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zh-TW" sz="1660" dirty="0"/>
              <a:t> </a:t>
            </a:r>
            <a:endParaRPr sz="1660" dirty="0"/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-US" altLang="zh-TW" sz="1660" dirty="0" smtClean="0"/>
              <a:t>       </a:t>
            </a:r>
            <a:r>
              <a:rPr lang="zh-TW" sz="1660" dirty="0" smtClean="0"/>
              <a:t>舉</a:t>
            </a:r>
            <a:r>
              <a:rPr lang="zh-TW" sz="1660" dirty="0"/>
              <a:t>報資料，絕對保密</a:t>
            </a:r>
            <a:endParaRPr sz="1660" dirty="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endParaRPr sz="1260" dirty="0"/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50</a:t>
            </a:fld>
            <a:endParaRPr lang="zh-TW" altLang="en-US"/>
          </a:p>
        </p:txBody>
      </p:sp>
      <p:pic>
        <p:nvPicPr>
          <p:cNvPr id="428" name="Google Shape;428;p60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550" y="1845823"/>
            <a:ext cx="2296150" cy="285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60"/>
          <p:cNvPicPr preferRelativeResize="0"/>
          <p:nvPr/>
        </p:nvPicPr>
        <p:blipFill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223" y="263625"/>
            <a:ext cx="1711450" cy="140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60"/>
          <p:cNvPicPr preferRelativeResize="0"/>
          <p:nvPr/>
        </p:nvPicPr>
        <p:blipFill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00" y="184325"/>
            <a:ext cx="1769623" cy="17696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群組 9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5" name="Google Shape;69;p13"/>
            <p:cNvPicPr preferRelativeResize="0"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>
            <a:spLocks noGrp="1"/>
          </p:cNvSpPr>
          <p:nvPr>
            <p:ph type="title"/>
          </p:nvPr>
        </p:nvSpPr>
        <p:spPr>
          <a:xfrm>
            <a:off x="784444" y="177017"/>
            <a:ext cx="8236714" cy="46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dirty="0">
                <a:solidFill>
                  <a:schemeClr val="lt1"/>
                </a:solidFill>
              </a:rPr>
              <a:t>2. 青少年販運危險藥物的刑罰，以下哪一項為</a:t>
            </a:r>
            <a:r>
              <a:rPr lang="zh-TW" u="sng" dirty="0">
                <a:solidFill>
                  <a:schemeClr val="lt1"/>
                </a:solidFill>
              </a:rPr>
              <a:t>不正確</a:t>
            </a:r>
            <a:r>
              <a:rPr lang="zh-TW" dirty="0" smtClean="0">
                <a:solidFill>
                  <a:schemeClr val="lt1"/>
                </a:solidFill>
              </a:rPr>
              <a:t>?</a:t>
            </a:r>
            <a:r>
              <a:rPr lang="en-US" altLang="zh-TW" dirty="0" smtClean="0">
                <a:solidFill>
                  <a:schemeClr val="lt1"/>
                </a:solidFill>
              </a:rPr>
              <a:t/>
            </a:r>
            <a:br>
              <a:rPr lang="en-US" altLang="zh-TW" dirty="0" smtClean="0">
                <a:solidFill>
                  <a:schemeClr val="lt1"/>
                </a:solidFill>
              </a:rPr>
            </a:br>
            <a:r>
              <a:rPr lang="zh-TW" dirty="0" smtClean="0">
                <a:solidFill>
                  <a:schemeClr val="lt1"/>
                </a:solidFill>
              </a:rPr>
              <a:t>i</a:t>
            </a:r>
            <a:r>
              <a:rPr lang="zh-TW" dirty="0">
                <a:solidFill>
                  <a:schemeClr val="lt1"/>
                </a:solidFill>
              </a:rPr>
              <a:t>)  </a:t>
            </a:r>
            <a:r>
              <a:rPr lang="zh-TW" dirty="0" smtClean="0">
                <a:solidFill>
                  <a:schemeClr val="lt1"/>
                </a:solidFill>
              </a:rPr>
              <a:t>青少年</a:t>
            </a:r>
            <a:r>
              <a:rPr lang="zh-TW" altLang="en-US" dirty="0" smtClean="0">
                <a:solidFill>
                  <a:schemeClr val="lt1"/>
                </a:solidFill>
              </a:rPr>
              <a:t>犯不會被判坐監</a:t>
            </a:r>
            <a:r>
              <a:rPr lang="zh-TW" dirty="0" smtClean="0">
                <a:solidFill>
                  <a:schemeClr val="lt1"/>
                </a:solidFill>
              </a:rPr>
              <a:t>     </a:t>
            </a:r>
            <a:endParaRPr dirty="0">
              <a:solidFill>
                <a:schemeClr val="lt1"/>
              </a:solidFill>
            </a:endParaRPr>
          </a:p>
          <a:p>
            <a:pPr lvl="0">
              <a:lnSpc>
                <a:spcPct val="115000"/>
              </a:lnSpc>
            </a:pPr>
            <a:r>
              <a:rPr lang="zh-TW" dirty="0">
                <a:solidFill>
                  <a:schemeClr val="lt1"/>
                </a:solidFill>
              </a:rPr>
              <a:t>ii) </a:t>
            </a:r>
            <a:r>
              <a:rPr lang="zh-TW" altLang="en-US" dirty="0" smtClean="0">
                <a:solidFill>
                  <a:schemeClr val="lt1"/>
                </a:solidFill>
              </a:rPr>
              <a:t>年輕並不是法庭考慮判刑的理由</a:t>
            </a:r>
            <a:r>
              <a:rPr lang="en-US" altLang="zh-TW" dirty="0" smtClean="0">
                <a:solidFill>
                  <a:schemeClr val="lt1"/>
                </a:solidFill>
              </a:rPr>
              <a:t/>
            </a:r>
            <a:br>
              <a:rPr lang="en-US" altLang="zh-TW" dirty="0" smtClean="0">
                <a:solidFill>
                  <a:schemeClr val="lt1"/>
                </a:solidFill>
              </a:rPr>
            </a:br>
            <a:r>
              <a:rPr lang="zh-TW" dirty="0" smtClean="0">
                <a:solidFill>
                  <a:schemeClr val="lt1"/>
                </a:solidFill>
              </a:rPr>
              <a:t>iii)</a:t>
            </a:r>
            <a:r>
              <a:rPr lang="zh-TW" altLang="zh-HK" dirty="0">
                <a:solidFill>
                  <a:schemeClr val="lt1"/>
                </a:solidFill>
              </a:rPr>
              <a:t>青少年</a:t>
            </a:r>
            <a:r>
              <a:rPr lang="zh-TW" altLang="en-US" dirty="0" smtClean="0">
                <a:solidFill>
                  <a:schemeClr val="lt1"/>
                </a:solidFill>
              </a:rPr>
              <a:t>犯不會</a:t>
            </a:r>
            <a:r>
              <a:rPr lang="zh-TW" altLang="zh-HK" dirty="0" smtClean="0">
                <a:solidFill>
                  <a:schemeClr val="lt1"/>
                </a:solidFill>
              </a:rPr>
              <a:t>有</a:t>
            </a:r>
            <a:r>
              <a:rPr lang="zh-TW" altLang="zh-HK" dirty="0">
                <a:solidFill>
                  <a:schemeClr val="lt1"/>
                </a:solidFill>
              </a:rPr>
              <a:t>犯罪記錄 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>
                <a:solidFill>
                  <a:schemeClr val="lt1"/>
                </a:solidFill>
              </a:rPr>
              <a:t/>
            </a:r>
            <a:br>
              <a:rPr lang="en-US" altLang="zh-TW" dirty="0">
                <a:solidFill>
                  <a:schemeClr val="lt1"/>
                </a:solidFill>
              </a:rPr>
            </a:br>
            <a:r>
              <a:rPr lang="zh-TW" dirty="0">
                <a:solidFill>
                  <a:schemeClr val="lt1"/>
                </a:solidFill>
              </a:rPr>
              <a:t>A. i,ii,iii      B. </a:t>
            </a:r>
            <a:r>
              <a:rPr lang="en-US" altLang="zh-TW" dirty="0" smtClean="0">
                <a:solidFill>
                  <a:schemeClr val="lt1"/>
                </a:solidFill>
              </a:rPr>
              <a:t>ii</a:t>
            </a:r>
            <a:r>
              <a:rPr lang="zh-TW" dirty="0" smtClean="0">
                <a:solidFill>
                  <a:schemeClr val="lt1"/>
                </a:solidFill>
              </a:rPr>
              <a:t>  </a:t>
            </a:r>
            <a:endParaRPr dirty="0">
              <a:solidFill>
                <a:schemeClr val="lt1"/>
              </a:solidFill>
            </a:endParaRPr>
          </a:p>
          <a:p>
            <a:pPr lvl="0">
              <a:lnSpc>
                <a:spcPct val="115000"/>
              </a:lnSpc>
            </a:pPr>
            <a:r>
              <a:rPr lang="zh-TW" dirty="0">
                <a:solidFill>
                  <a:schemeClr val="lt1"/>
                </a:solidFill>
              </a:rPr>
              <a:t>C</a:t>
            </a:r>
            <a:r>
              <a:rPr lang="zh-TW" dirty="0" smtClean="0">
                <a:solidFill>
                  <a:schemeClr val="lt1"/>
                </a:solidFill>
              </a:rPr>
              <a:t>.</a:t>
            </a:r>
            <a:r>
              <a:rPr lang="en-US" altLang="zh-TW" dirty="0" smtClean="0">
                <a:solidFill>
                  <a:schemeClr val="lt1"/>
                </a:solidFill>
              </a:rPr>
              <a:t> </a:t>
            </a:r>
            <a:r>
              <a:rPr lang="zh-TW" altLang="zh-HK" dirty="0">
                <a:solidFill>
                  <a:schemeClr val="lt1"/>
                </a:solidFill>
              </a:rPr>
              <a:t>i</a:t>
            </a:r>
            <a:r>
              <a:rPr lang="en-US" altLang="zh-TW" dirty="0" smtClean="0">
                <a:solidFill>
                  <a:schemeClr val="lt1"/>
                </a:solidFill>
              </a:rPr>
              <a:t> </a:t>
            </a:r>
            <a:r>
              <a:rPr lang="en-US" altLang="zh-TW" dirty="0" smtClean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lang="en-US" altLang="zh-TW" dirty="0" smtClean="0">
                <a:solidFill>
                  <a:schemeClr val="lt1"/>
                </a:solidFill>
              </a:rPr>
              <a:t> </a:t>
            </a:r>
            <a:r>
              <a:rPr lang="en-US" altLang="zh-TW" dirty="0" smtClean="0">
                <a:solidFill>
                  <a:schemeClr val="lt1"/>
                </a:solidFill>
              </a:rPr>
              <a:t>iii </a:t>
            </a:r>
            <a:r>
              <a:rPr lang="zh-TW" dirty="0" smtClean="0">
                <a:solidFill>
                  <a:schemeClr val="lt1"/>
                </a:solidFill>
              </a:rPr>
              <a:t>    D</a:t>
            </a:r>
            <a:r>
              <a:rPr lang="zh-TW" dirty="0">
                <a:solidFill>
                  <a:schemeClr val="lt1"/>
                </a:solidFill>
              </a:rPr>
              <a:t>. </a:t>
            </a:r>
            <a:r>
              <a:rPr lang="zh-TW" dirty="0" smtClean="0">
                <a:solidFill>
                  <a:schemeClr val="lt1"/>
                </a:solidFill>
              </a:rPr>
              <a:t>i</a:t>
            </a:r>
            <a:r>
              <a:rPr lang="en-US" altLang="zh-TW" dirty="0" err="1" smtClean="0">
                <a:solidFill>
                  <a:schemeClr val="lt1"/>
                </a:solidFill>
              </a:rPr>
              <a:t>i</a:t>
            </a:r>
            <a:r>
              <a:rPr lang="en-US" altLang="zh-TW" dirty="0" smtClean="0">
                <a:solidFill>
                  <a:schemeClr val="lt1"/>
                </a:solidFill>
              </a:rPr>
              <a:t> </a:t>
            </a:r>
            <a:r>
              <a:rPr lang="en-US" altLang="zh-TW" dirty="0" smtClean="0">
                <a:solidFill>
                  <a:schemeClr val="lt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&amp; </a:t>
            </a:r>
            <a:r>
              <a:rPr lang="zh-TW" dirty="0" smtClean="0">
                <a:solidFill>
                  <a:schemeClr val="lt1"/>
                </a:solidFill>
              </a:rPr>
              <a:t>i</a:t>
            </a:r>
            <a:r>
              <a:rPr lang="en-US" altLang="zh-TW" dirty="0" smtClean="0">
                <a:solidFill>
                  <a:schemeClr val="lt1"/>
                </a:solidFill>
              </a:rPr>
              <a:t>ii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6</a:t>
            </a:fld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1" name="Google Shape;69;p13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>
            <a:spLocks noGrp="1"/>
          </p:cNvSpPr>
          <p:nvPr>
            <p:ph type="title"/>
          </p:nvPr>
        </p:nvSpPr>
        <p:spPr>
          <a:xfrm>
            <a:off x="515408" y="160414"/>
            <a:ext cx="8031433" cy="46732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>
              <a:lnSpc>
                <a:spcPct val="115000"/>
              </a:lnSpc>
            </a:pPr>
            <a:r>
              <a:rPr lang="zh-TW" dirty="0">
                <a:solidFill>
                  <a:schemeClr val="lt1"/>
                </a:solidFill>
              </a:rPr>
              <a:t>3. </a:t>
            </a:r>
            <a:r>
              <a:rPr lang="zh-TW" altLang="en-US" dirty="0" smtClean="0">
                <a:solidFill>
                  <a:schemeClr val="lt1"/>
                </a:solidFill>
              </a:rPr>
              <a:t>依托</a:t>
            </a:r>
            <a:r>
              <a:rPr lang="zh-TW" altLang="en-US" dirty="0" smtClean="0">
                <a:solidFill>
                  <a:schemeClr val="lt1"/>
                </a:solidFill>
              </a:rPr>
              <a:t>咪酯（</a:t>
            </a:r>
            <a:r>
              <a:rPr lang="zh-TW" altLang="en-US" dirty="0" smtClean="0">
                <a:solidFill>
                  <a:schemeClr val="lt1"/>
                </a:solidFill>
              </a:rPr>
              <a:t>又名為太空油毒品），</a:t>
            </a:r>
            <a:r>
              <a:rPr lang="en-US" altLang="zh-TW" dirty="0" smtClean="0">
                <a:solidFill>
                  <a:schemeClr val="lt1"/>
                </a:solidFill>
              </a:rPr>
              <a:t> </a:t>
            </a:r>
            <a:r>
              <a:rPr lang="zh-TW" altLang="en-US" dirty="0" smtClean="0">
                <a:solidFill>
                  <a:schemeClr val="lt1"/>
                </a:solidFill>
              </a:rPr>
              <a:t>原本受</a:t>
            </a:r>
            <a:r>
              <a:rPr lang="en-US" altLang="zh-TW" dirty="0">
                <a:solidFill>
                  <a:schemeClr val="lt1"/>
                </a:solidFill>
              </a:rPr>
              <a:t>《</a:t>
            </a:r>
            <a:r>
              <a:rPr lang="zh-TW" altLang="en-US" dirty="0">
                <a:solidFill>
                  <a:schemeClr val="lt1"/>
                </a:solidFill>
              </a:rPr>
              <a:t>藥劑業及毒藥</a:t>
            </a:r>
            <a:r>
              <a:rPr lang="zh-TW" altLang="en-US" dirty="0" smtClean="0">
                <a:solidFill>
                  <a:schemeClr val="lt1"/>
                </a:solidFill>
              </a:rPr>
              <a:t>條例</a:t>
            </a:r>
            <a:r>
              <a:rPr lang="en-US" altLang="zh-TW" dirty="0" smtClean="0">
                <a:solidFill>
                  <a:schemeClr val="lt1"/>
                </a:solidFill>
              </a:rPr>
              <a:t>》</a:t>
            </a:r>
            <a:r>
              <a:rPr lang="zh-TW" altLang="en-US" dirty="0" smtClean="0">
                <a:solidFill>
                  <a:schemeClr val="lt1"/>
                </a:solidFill>
              </a:rPr>
              <a:t>所規</a:t>
            </a:r>
            <a:r>
              <a:rPr lang="zh-TW" altLang="en-US" dirty="0">
                <a:solidFill>
                  <a:schemeClr val="lt1"/>
                </a:solidFill>
              </a:rPr>
              <a:t>管，</a:t>
            </a:r>
            <a:r>
              <a:rPr lang="zh-TW" altLang="en-US" dirty="0" smtClean="0">
                <a:solidFill>
                  <a:schemeClr val="lt1"/>
                </a:solidFill>
              </a:rPr>
              <a:t>政府為了更全面打擊太空</a:t>
            </a:r>
            <a:r>
              <a:rPr lang="zh-TW" altLang="en-US" dirty="0">
                <a:solidFill>
                  <a:schemeClr val="lt1"/>
                </a:solidFill>
              </a:rPr>
              <a:t>油</a:t>
            </a:r>
            <a:r>
              <a:rPr lang="zh-TW" altLang="en-US" dirty="0" smtClean="0">
                <a:solidFill>
                  <a:schemeClr val="lt1"/>
                </a:solidFill>
              </a:rPr>
              <a:t>毒品罪行，何時將</a:t>
            </a:r>
            <a:r>
              <a:rPr lang="zh-TW" altLang="en-US" dirty="0">
                <a:solidFill>
                  <a:schemeClr val="lt1"/>
                </a:solidFill>
              </a:rPr>
              <a:t>依托</a:t>
            </a:r>
            <a:r>
              <a:rPr lang="zh-TW" altLang="en-US" dirty="0">
                <a:solidFill>
                  <a:schemeClr val="lt1"/>
                </a:solidFill>
              </a:rPr>
              <a:t>咪酯列為</a:t>
            </a:r>
            <a:r>
              <a:rPr lang="zh-TW" altLang="en-US" dirty="0">
                <a:solidFill>
                  <a:schemeClr val="lt1"/>
                </a:solidFill>
              </a:rPr>
              <a:t>毒品</a:t>
            </a:r>
            <a:r>
              <a:rPr lang="zh-TW" altLang="en-US" dirty="0" smtClean="0">
                <a:solidFill>
                  <a:schemeClr val="lt1"/>
                </a:solidFill>
              </a:rPr>
              <a:t>納入</a:t>
            </a:r>
            <a:r>
              <a:rPr lang="en-US" altLang="zh-TW" dirty="0">
                <a:solidFill>
                  <a:schemeClr val="lt1"/>
                </a:solidFill>
              </a:rPr>
              <a:t>《</a:t>
            </a:r>
            <a:r>
              <a:rPr lang="zh-TW" altLang="en-US" dirty="0" smtClean="0">
                <a:solidFill>
                  <a:schemeClr val="lt1"/>
                </a:solidFill>
              </a:rPr>
              <a:t>危險藥物條例</a:t>
            </a:r>
            <a:r>
              <a:rPr lang="en-US" altLang="zh-TW" dirty="0" smtClean="0">
                <a:solidFill>
                  <a:schemeClr val="lt1"/>
                </a:solidFill>
              </a:rPr>
              <a:t>》</a:t>
            </a:r>
            <a:r>
              <a:rPr lang="zh-TW" altLang="en-US" dirty="0">
                <a:solidFill>
                  <a:schemeClr val="lt1"/>
                </a:solidFill>
              </a:rPr>
              <a:t>規管</a:t>
            </a:r>
            <a:r>
              <a:rPr lang="zh-TW" altLang="en-US" dirty="0" smtClean="0">
                <a:solidFill>
                  <a:schemeClr val="lt1"/>
                </a:solidFill>
              </a:rPr>
              <a:t>？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dirty="0" smtClean="0">
                <a:solidFill>
                  <a:schemeClr val="lt1"/>
                </a:solidFill>
              </a:rPr>
              <a:t/>
            </a:r>
            <a:br>
              <a:rPr lang="en-US" altLang="zh-TW" dirty="0" smtClean="0">
                <a:solidFill>
                  <a:schemeClr val="lt1"/>
                </a:solidFill>
              </a:rPr>
            </a:br>
            <a:r>
              <a:rPr lang="zh-TW" dirty="0" smtClean="0">
                <a:solidFill>
                  <a:schemeClr val="lt1"/>
                </a:solidFill>
              </a:rPr>
              <a:t>A.</a:t>
            </a:r>
            <a:r>
              <a:rPr lang="en-US" altLang="zh-TW" dirty="0" smtClean="0">
                <a:solidFill>
                  <a:schemeClr val="lt1"/>
                </a:solidFill>
              </a:rPr>
              <a:t> 2024</a:t>
            </a:r>
            <a:r>
              <a:rPr lang="zh-TW" altLang="en-US" dirty="0" smtClean="0">
                <a:solidFill>
                  <a:schemeClr val="lt1"/>
                </a:solidFill>
              </a:rPr>
              <a:t>年</a:t>
            </a:r>
            <a:r>
              <a:rPr lang="en-US" altLang="zh-TW" dirty="0" smtClean="0">
                <a:solidFill>
                  <a:schemeClr val="lt1"/>
                </a:solidFill>
              </a:rPr>
              <a:t>10</a:t>
            </a:r>
            <a:r>
              <a:rPr lang="zh-TW" altLang="en-US" dirty="0" smtClean="0">
                <a:solidFill>
                  <a:schemeClr val="lt1"/>
                </a:solidFill>
              </a:rPr>
              <a:t>月</a:t>
            </a:r>
            <a:r>
              <a:rPr lang="en-US" altLang="zh-TW" dirty="0" smtClean="0">
                <a:solidFill>
                  <a:schemeClr val="lt1"/>
                </a:solidFill>
              </a:rPr>
              <a:t>31</a:t>
            </a:r>
            <a:r>
              <a:rPr lang="zh-TW" altLang="en-US" dirty="0" smtClean="0">
                <a:solidFill>
                  <a:schemeClr val="lt1"/>
                </a:solidFill>
              </a:rPr>
              <a:t>日</a:t>
            </a:r>
            <a:endParaRPr dirty="0">
              <a:solidFill>
                <a:schemeClr val="lt1"/>
              </a:solidFill>
            </a:endParaRPr>
          </a:p>
          <a:p>
            <a:pPr lvl="0">
              <a:lnSpc>
                <a:spcPct val="115000"/>
              </a:lnSpc>
            </a:pPr>
            <a:r>
              <a:rPr lang="zh-TW" dirty="0">
                <a:solidFill>
                  <a:schemeClr val="lt1"/>
                </a:solidFill>
              </a:rPr>
              <a:t>B. </a:t>
            </a:r>
            <a:r>
              <a:rPr lang="en-US" altLang="zh-TW" dirty="0" smtClean="0">
                <a:solidFill>
                  <a:schemeClr val="lt1"/>
                </a:solidFill>
              </a:rPr>
              <a:t>2024</a:t>
            </a:r>
            <a:r>
              <a:rPr lang="zh-TW" altLang="en-US" dirty="0" smtClean="0">
                <a:solidFill>
                  <a:schemeClr val="lt1"/>
                </a:solidFill>
              </a:rPr>
              <a:t>年</a:t>
            </a:r>
            <a:r>
              <a:rPr lang="en-US" altLang="zh-TW" dirty="0" smtClean="0">
                <a:solidFill>
                  <a:schemeClr val="lt1"/>
                </a:solidFill>
              </a:rPr>
              <a:t>12</a:t>
            </a:r>
            <a:r>
              <a:rPr lang="zh-TW" altLang="en-US" dirty="0" smtClean="0">
                <a:solidFill>
                  <a:schemeClr val="lt1"/>
                </a:solidFill>
              </a:rPr>
              <a:t>月</a:t>
            </a:r>
            <a:r>
              <a:rPr lang="en-US" altLang="zh-TW" dirty="0" smtClean="0">
                <a:solidFill>
                  <a:schemeClr val="lt1"/>
                </a:solidFill>
              </a:rPr>
              <a:t>31</a:t>
            </a:r>
            <a:r>
              <a:rPr lang="zh-TW" altLang="en-US" dirty="0">
                <a:solidFill>
                  <a:schemeClr val="lt1"/>
                </a:solidFill>
              </a:rPr>
              <a:t>日</a:t>
            </a:r>
            <a:endParaRPr dirty="0">
              <a:solidFill>
                <a:schemeClr val="lt1"/>
              </a:solidFill>
            </a:endParaRPr>
          </a:p>
          <a:p>
            <a:pPr lvl="0">
              <a:lnSpc>
                <a:spcPct val="115000"/>
              </a:lnSpc>
            </a:pPr>
            <a:r>
              <a:rPr lang="zh-TW" dirty="0">
                <a:solidFill>
                  <a:schemeClr val="lt1"/>
                </a:solidFill>
              </a:rPr>
              <a:t>C. </a:t>
            </a:r>
            <a:r>
              <a:rPr lang="en-US" altLang="zh-TW" dirty="0">
                <a:solidFill>
                  <a:schemeClr val="lt1"/>
                </a:solidFill>
              </a:rPr>
              <a:t>2025</a:t>
            </a:r>
            <a:r>
              <a:rPr lang="zh-TW" altLang="en-US" dirty="0">
                <a:solidFill>
                  <a:schemeClr val="lt1"/>
                </a:solidFill>
              </a:rPr>
              <a:t>年</a:t>
            </a:r>
            <a:r>
              <a:rPr lang="en-US" altLang="zh-TW" dirty="0">
                <a:solidFill>
                  <a:schemeClr val="lt1"/>
                </a:solidFill>
              </a:rPr>
              <a:t>1</a:t>
            </a:r>
            <a:r>
              <a:rPr lang="zh-TW" altLang="en-US" dirty="0">
                <a:solidFill>
                  <a:schemeClr val="lt1"/>
                </a:solidFill>
              </a:rPr>
              <a:t>月</a:t>
            </a:r>
            <a:r>
              <a:rPr lang="en-US" altLang="zh-TW" dirty="0">
                <a:solidFill>
                  <a:schemeClr val="lt1"/>
                </a:solidFill>
              </a:rPr>
              <a:t>1</a:t>
            </a:r>
            <a:r>
              <a:rPr lang="zh-TW" altLang="en-US" dirty="0">
                <a:solidFill>
                  <a:schemeClr val="lt1"/>
                </a:solidFill>
              </a:rPr>
              <a:t>日</a:t>
            </a:r>
            <a:endParaRPr dirty="0">
              <a:solidFill>
                <a:schemeClr val="lt1"/>
              </a:solidFill>
            </a:endParaRPr>
          </a:p>
          <a:p>
            <a:pPr lvl="0">
              <a:lnSpc>
                <a:spcPct val="115000"/>
              </a:lnSpc>
            </a:pPr>
            <a:r>
              <a:rPr lang="zh-TW" dirty="0">
                <a:solidFill>
                  <a:schemeClr val="lt1"/>
                </a:solidFill>
              </a:rPr>
              <a:t>D. </a:t>
            </a:r>
            <a:r>
              <a:rPr lang="en-US" altLang="zh-TW" dirty="0">
                <a:solidFill>
                  <a:schemeClr val="lt1"/>
                </a:solidFill>
              </a:rPr>
              <a:t>2025</a:t>
            </a:r>
            <a:r>
              <a:rPr lang="zh-TW" altLang="en-US" dirty="0" smtClean="0">
                <a:solidFill>
                  <a:schemeClr val="lt1"/>
                </a:solidFill>
              </a:rPr>
              <a:t>年</a:t>
            </a:r>
            <a:r>
              <a:rPr lang="en-US" altLang="zh-TW" dirty="0" smtClean="0">
                <a:solidFill>
                  <a:schemeClr val="lt1"/>
                </a:solidFill>
              </a:rPr>
              <a:t>2</a:t>
            </a:r>
            <a:r>
              <a:rPr lang="zh-TW" altLang="en-US" dirty="0" smtClean="0">
                <a:solidFill>
                  <a:schemeClr val="lt1"/>
                </a:solidFill>
              </a:rPr>
              <a:t>月</a:t>
            </a:r>
            <a:r>
              <a:rPr lang="en-US" altLang="zh-TW" dirty="0" smtClean="0">
                <a:solidFill>
                  <a:schemeClr val="lt1"/>
                </a:solidFill>
              </a:rPr>
              <a:t>14</a:t>
            </a:r>
            <a:r>
              <a:rPr lang="zh-TW" altLang="en-US" dirty="0" smtClean="0">
                <a:solidFill>
                  <a:schemeClr val="lt1"/>
                </a:solidFill>
              </a:rPr>
              <a:t>日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7</a:t>
            </a:fld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1" name="Google Shape;69;p13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xfrm>
            <a:off x="419475" y="552300"/>
            <a:ext cx="8231400" cy="40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550" dirty="0">
                <a:solidFill>
                  <a:schemeClr val="lt1"/>
                </a:solidFill>
              </a:rPr>
              <a:t>4. 根據香港法例第134章《危險藥物條例</a:t>
            </a:r>
            <a:r>
              <a:rPr lang="zh-TW" sz="3550" dirty="0" smtClean="0">
                <a:solidFill>
                  <a:schemeClr val="lt1"/>
                </a:solidFill>
              </a:rPr>
              <a:t>》</a:t>
            </a:r>
            <a:r>
              <a:rPr lang="en-US" altLang="zh-TW" sz="3550" dirty="0" smtClean="0">
                <a:solidFill>
                  <a:schemeClr val="lt1"/>
                </a:solidFill>
              </a:rPr>
              <a:t/>
            </a:r>
            <a:br>
              <a:rPr lang="en-US" altLang="zh-TW" sz="3550" dirty="0" smtClean="0">
                <a:solidFill>
                  <a:schemeClr val="lt1"/>
                </a:solidFill>
              </a:rPr>
            </a:br>
            <a:r>
              <a:rPr lang="en-US" altLang="zh-TW" sz="3550" dirty="0">
                <a:solidFill>
                  <a:schemeClr val="lt1"/>
                </a:solidFill>
              </a:rPr>
              <a:t> </a:t>
            </a:r>
            <a:r>
              <a:rPr lang="en-US" altLang="zh-TW" sz="3550" dirty="0" smtClean="0">
                <a:solidFill>
                  <a:schemeClr val="lt1"/>
                </a:solidFill>
              </a:rPr>
              <a:t>     </a:t>
            </a:r>
            <a:r>
              <a:rPr lang="zh-TW" sz="3550" dirty="0" smtClean="0">
                <a:solidFill>
                  <a:schemeClr val="lt1"/>
                </a:solidFill>
              </a:rPr>
              <a:t>第</a:t>
            </a:r>
            <a:r>
              <a:rPr lang="en-US" altLang="zh-TW" sz="3550" dirty="0" smtClean="0">
                <a:solidFill>
                  <a:schemeClr val="lt1"/>
                </a:solidFill>
              </a:rPr>
              <a:t>4</a:t>
            </a:r>
            <a:r>
              <a:rPr lang="zh-TW" sz="3550" dirty="0" smtClean="0">
                <a:solidFill>
                  <a:schemeClr val="lt1"/>
                </a:solidFill>
              </a:rPr>
              <a:t>條</a:t>
            </a:r>
            <a:r>
              <a:rPr lang="zh-TW" sz="3550" dirty="0">
                <a:solidFill>
                  <a:schemeClr val="lt1"/>
                </a:solidFill>
              </a:rPr>
              <a:t>，販運危險藥物的最高刑罰是?</a:t>
            </a:r>
            <a:endParaRPr sz="355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550" dirty="0">
                <a:solidFill>
                  <a:schemeClr val="lt1"/>
                </a:solidFill>
              </a:rPr>
              <a:t>A. 罰款港幣500萬</a:t>
            </a:r>
            <a:r>
              <a:rPr lang="zh-TW" sz="3550" dirty="0" smtClean="0">
                <a:solidFill>
                  <a:schemeClr val="lt1"/>
                </a:solidFill>
              </a:rPr>
              <a:t>元</a:t>
            </a:r>
            <a:r>
              <a:rPr lang="en-US" altLang="zh-TW" sz="3550" dirty="0" smtClean="0">
                <a:solidFill>
                  <a:schemeClr val="lt1"/>
                </a:solidFill>
              </a:rPr>
              <a:t> </a:t>
            </a:r>
            <a:r>
              <a:rPr lang="zh-TW" sz="3550" dirty="0" smtClean="0">
                <a:solidFill>
                  <a:schemeClr val="lt1"/>
                </a:solidFill>
              </a:rPr>
              <a:t>及</a:t>
            </a:r>
            <a:r>
              <a:rPr lang="en-US" altLang="zh-TW" sz="3550" dirty="0" smtClean="0">
                <a:solidFill>
                  <a:schemeClr val="lt1"/>
                </a:solidFill>
              </a:rPr>
              <a:t> </a:t>
            </a:r>
            <a:r>
              <a:rPr lang="zh-TW" sz="3550" dirty="0" smtClean="0">
                <a:solidFill>
                  <a:schemeClr val="lt1"/>
                </a:solidFill>
              </a:rPr>
              <a:t>終身</a:t>
            </a:r>
            <a:r>
              <a:rPr lang="zh-TW" sz="3550" dirty="0">
                <a:solidFill>
                  <a:schemeClr val="lt1"/>
                </a:solidFill>
              </a:rPr>
              <a:t>監禁</a:t>
            </a:r>
            <a:endParaRPr sz="355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550" dirty="0">
                <a:solidFill>
                  <a:schemeClr val="lt1"/>
                </a:solidFill>
              </a:rPr>
              <a:t>B. 罰款港幣100萬</a:t>
            </a:r>
            <a:r>
              <a:rPr lang="zh-TW" sz="3550" dirty="0" smtClean="0">
                <a:solidFill>
                  <a:schemeClr val="lt1"/>
                </a:solidFill>
              </a:rPr>
              <a:t>元</a:t>
            </a:r>
            <a:r>
              <a:rPr lang="en-US" altLang="zh-TW" sz="3550" dirty="0" smtClean="0">
                <a:solidFill>
                  <a:schemeClr val="lt1"/>
                </a:solidFill>
              </a:rPr>
              <a:t> </a:t>
            </a:r>
            <a:r>
              <a:rPr lang="zh-TW" sz="3550" dirty="0" smtClean="0">
                <a:solidFill>
                  <a:schemeClr val="lt1"/>
                </a:solidFill>
              </a:rPr>
              <a:t>及</a:t>
            </a:r>
            <a:r>
              <a:rPr lang="en-US" altLang="zh-TW" sz="3550" dirty="0" smtClean="0">
                <a:solidFill>
                  <a:schemeClr val="lt1"/>
                </a:solidFill>
              </a:rPr>
              <a:t> </a:t>
            </a:r>
            <a:r>
              <a:rPr lang="zh-TW" sz="3550" dirty="0" smtClean="0">
                <a:solidFill>
                  <a:schemeClr val="lt1"/>
                </a:solidFill>
              </a:rPr>
              <a:t>監禁</a:t>
            </a:r>
            <a:r>
              <a:rPr lang="zh-TW" sz="3550" dirty="0">
                <a:solidFill>
                  <a:schemeClr val="lt1"/>
                </a:solidFill>
              </a:rPr>
              <a:t>30年</a:t>
            </a:r>
            <a:endParaRPr sz="355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550" dirty="0">
                <a:solidFill>
                  <a:schemeClr val="lt1"/>
                </a:solidFill>
              </a:rPr>
              <a:t>C. 罰款港幣</a:t>
            </a:r>
            <a:r>
              <a:rPr lang="zh-TW" sz="3550" dirty="0" smtClean="0">
                <a:solidFill>
                  <a:schemeClr val="lt1"/>
                </a:solidFill>
              </a:rPr>
              <a:t>1</a:t>
            </a:r>
            <a:r>
              <a:rPr lang="en-US" altLang="zh-TW" sz="3550" dirty="0" smtClean="0">
                <a:solidFill>
                  <a:schemeClr val="lt1"/>
                </a:solidFill>
              </a:rPr>
              <a:t>,</a:t>
            </a:r>
            <a:r>
              <a:rPr lang="zh-TW" sz="3550" dirty="0" smtClean="0">
                <a:solidFill>
                  <a:schemeClr val="lt1"/>
                </a:solidFill>
              </a:rPr>
              <a:t>000</a:t>
            </a:r>
            <a:r>
              <a:rPr lang="zh-TW" sz="3550" dirty="0">
                <a:solidFill>
                  <a:schemeClr val="lt1"/>
                </a:solidFill>
              </a:rPr>
              <a:t>萬</a:t>
            </a:r>
            <a:r>
              <a:rPr lang="zh-TW" sz="3550" dirty="0" smtClean="0">
                <a:solidFill>
                  <a:schemeClr val="lt1"/>
                </a:solidFill>
              </a:rPr>
              <a:t>元</a:t>
            </a:r>
            <a:r>
              <a:rPr lang="en-US" altLang="zh-TW" sz="3550" dirty="0" smtClean="0">
                <a:solidFill>
                  <a:schemeClr val="lt1"/>
                </a:solidFill>
              </a:rPr>
              <a:t> </a:t>
            </a:r>
            <a:r>
              <a:rPr lang="zh-TW" sz="3550" dirty="0" smtClean="0">
                <a:solidFill>
                  <a:schemeClr val="lt1"/>
                </a:solidFill>
              </a:rPr>
              <a:t>及</a:t>
            </a:r>
            <a:r>
              <a:rPr lang="en-US" altLang="zh-TW" sz="3550" dirty="0" smtClean="0">
                <a:solidFill>
                  <a:schemeClr val="lt1"/>
                </a:solidFill>
              </a:rPr>
              <a:t> </a:t>
            </a:r>
            <a:r>
              <a:rPr lang="zh-TW" sz="3550" dirty="0" smtClean="0">
                <a:solidFill>
                  <a:schemeClr val="lt1"/>
                </a:solidFill>
              </a:rPr>
              <a:t>終身</a:t>
            </a:r>
            <a:r>
              <a:rPr lang="zh-TW" sz="3550" dirty="0">
                <a:solidFill>
                  <a:schemeClr val="lt1"/>
                </a:solidFill>
              </a:rPr>
              <a:t>監禁</a:t>
            </a:r>
            <a:endParaRPr sz="355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550" dirty="0">
                <a:solidFill>
                  <a:schemeClr val="lt1"/>
                </a:solidFill>
              </a:rPr>
              <a:t>D. 罰款港幣500萬</a:t>
            </a:r>
            <a:r>
              <a:rPr lang="zh-TW" sz="3550" dirty="0" smtClean="0">
                <a:solidFill>
                  <a:schemeClr val="lt1"/>
                </a:solidFill>
              </a:rPr>
              <a:t>元</a:t>
            </a:r>
            <a:r>
              <a:rPr lang="en-US" altLang="zh-TW" sz="3550" dirty="0" smtClean="0">
                <a:solidFill>
                  <a:schemeClr val="lt1"/>
                </a:solidFill>
              </a:rPr>
              <a:t> </a:t>
            </a:r>
            <a:r>
              <a:rPr lang="zh-TW" sz="3550" dirty="0" smtClean="0">
                <a:solidFill>
                  <a:schemeClr val="lt1"/>
                </a:solidFill>
              </a:rPr>
              <a:t>及</a:t>
            </a:r>
            <a:r>
              <a:rPr lang="en-US" altLang="zh-TW" sz="3550" dirty="0" smtClean="0">
                <a:solidFill>
                  <a:schemeClr val="lt1"/>
                </a:solidFill>
              </a:rPr>
              <a:t> </a:t>
            </a:r>
            <a:r>
              <a:rPr lang="zh-TW" sz="3550" dirty="0" smtClean="0">
                <a:solidFill>
                  <a:schemeClr val="lt1"/>
                </a:solidFill>
              </a:rPr>
              <a:t>監禁</a:t>
            </a:r>
            <a:r>
              <a:rPr lang="zh-TW" sz="3550" dirty="0">
                <a:solidFill>
                  <a:schemeClr val="lt1"/>
                </a:solidFill>
              </a:rPr>
              <a:t>30年</a:t>
            </a:r>
            <a:endParaRPr sz="355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8</a:t>
            </a:fld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1" name="Google Shape;69;p13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xfrm>
            <a:off x="419475" y="552300"/>
            <a:ext cx="8231400" cy="40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3550" dirty="0">
                <a:solidFill>
                  <a:schemeClr val="lt1"/>
                </a:solidFill>
              </a:rPr>
              <a:t>5</a:t>
            </a:r>
            <a:r>
              <a:rPr lang="zh-TW" sz="3550" dirty="0" smtClean="0">
                <a:solidFill>
                  <a:schemeClr val="lt1"/>
                </a:solidFill>
              </a:rPr>
              <a:t>. </a:t>
            </a:r>
            <a:r>
              <a:rPr lang="zh-TW" sz="3550" dirty="0">
                <a:solidFill>
                  <a:schemeClr val="lt1"/>
                </a:solidFill>
              </a:rPr>
              <a:t>根據香港法例第134章《危險藥物條例</a:t>
            </a:r>
            <a:r>
              <a:rPr lang="zh-TW" sz="3550" dirty="0" smtClean="0">
                <a:solidFill>
                  <a:schemeClr val="lt1"/>
                </a:solidFill>
              </a:rPr>
              <a:t>》</a:t>
            </a:r>
            <a:r>
              <a:rPr lang="en-US" altLang="zh-TW" sz="3550" dirty="0" smtClean="0">
                <a:solidFill>
                  <a:schemeClr val="lt1"/>
                </a:solidFill>
              </a:rPr>
              <a:t/>
            </a:r>
            <a:br>
              <a:rPr lang="en-US" altLang="zh-TW" sz="3550" dirty="0" smtClean="0">
                <a:solidFill>
                  <a:schemeClr val="lt1"/>
                </a:solidFill>
              </a:rPr>
            </a:br>
            <a:r>
              <a:rPr lang="en-US" altLang="zh-TW" sz="3550" dirty="0">
                <a:solidFill>
                  <a:schemeClr val="lt1"/>
                </a:solidFill>
              </a:rPr>
              <a:t> </a:t>
            </a:r>
            <a:r>
              <a:rPr lang="en-US" altLang="zh-TW" sz="3550" dirty="0" smtClean="0">
                <a:solidFill>
                  <a:schemeClr val="lt1"/>
                </a:solidFill>
              </a:rPr>
              <a:t>     </a:t>
            </a:r>
            <a:r>
              <a:rPr lang="zh-TW" sz="3550" dirty="0" smtClean="0">
                <a:solidFill>
                  <a:schemeClr val="lt1"/>
                </a:solidFill>
              </a:rPr>
              <a:t>第</a:t>
            </a:r>
            <a:r>
              <a:rPr lang="en-US" altLang="zh-TW" sz="3550" dirty="0">
                <a:solidFill>
                  <a:schemeClr val="lt1"/>
                </a:solidFill>
              </a:rPr>
              <a:t>8</a:t>
            </a:r>
            <a:r>
              <a:rPr lang="zh-TW" sz="3550" dirty="0" smtClean="0">
                <a:solidFill>
                  <a:schemeClr val="lt1"/>
                </a:solidFill>
              </a:rPr>
              <a:t>條，</a:t>
            </a:r>
            <a:r>
              <a:rPr lang="zh-TW" altLang="en-US" sz="3550" dirty="0" smtClean="0">
                <a:solidFill>
                  <a:schemeClr val="lt1"/>
                </a:solidFill>
              </a:rPr>
              <a:t>管有危險</a:t>
            </a:r>
            <a:r>
              <a:rPr lang="zh-TW" sz="3550" dirty="0" smtClean="0">
                <a:solidFill>
                  <a:schemeClr val="lt1"/>
                </a:solidFill>
              </a:rPr>
              <a:t>藥物</a:t>
            </a:r>
            <a:r>
              <a:rPr lang="zh-TW" sz="3550" dirty="0">
                <a:solidFill>
                  <a:schemeClr val="lt1"/>
                </a:solidFill>
              </a:rPr>
              <a:t>的最高刑罰是?</a:t>
            </a:r>
            <a:endParaRPr sz="355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55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550" dirty="0">
                <a:solidFill>
                  <a:schemeClr val="lt1"/>
                </a:solidFill>
              </a:rPr>
              <a:t>A. 罰款港幣500萬</a:t>
            </a:r>
            <a:r>
              <a:rPr lang="zh-TW" sz="3550" dirty="0" smtClean="0">
                <a:solidFill>
                  <a:schemeClr val="lt1"/>
                </a:solidFill>
              </a:rPr>
              <a:t>元</a:t>
            </a:r>
            <a:r>
              <a:rPr lang="en-US" altLang="zh-TW" sz="3550" dirty="0" smtClean="0">
                <a:solidFill>
                  <a:schemeClr val="lt1"/>
                </a:solidFill>
              </a:rPr>
              <a:t> </a:t>
            </a:r>
            <a:r>
              <a:rPr lang="zh-TW" sz="3550" dirty="0" smtClean="0">
                <a:solidFill>
                  <a:schemeClr val="lt1"/>
                </a:solidFill>
              </a:rPr>
              <a:t>及</a:t>
            </a:r>
            <a:r>
              <a:rPr lang="en-US" altLang="zh-TW" sz="3550" dirty="0" smtClean="0">
                <a:solidFill>
                  <a:schemeClr val="lt1"/>
                </a:solidFill>
              </a:rPr>
              <a:t> </a:t>
            </a:r>
            <a:r>
              <a:rPr lang="zh-TW" sz="3550" dirty="0" smtClean="0">
                <a:solidFill>
                  <a:schemeClr val="lt1"/>
                </a:solidFill>
              </a:rPr>
              <a:t>終身</a:t>
            </a:r>
            <a:r>
              <a:rPr lang="zh-TW" sz="3550" dirty="0">
                <a:solidFill>
                  <a:schemeClr val="lt1"/>
                </a:solidFill>
              </a:rPr>
              <a:t>監禁</a:t>
            </a:r>
            <a:endParaRPr sz="355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550" dirty="0">
                <a:solidFill>
                  <a:schemeClr val="lt1"/>
                </a:solidFill>
              </a:rPr>
              <a:t>B. 罰款港幣100萬</a:t>
            </a:r>
            <a:r>
              <a:rPr lang="zh-TW" sz="3550" dirty="0" smtClean="0">
                <a:solidFill>
                  <a:schemeClr val="lt1"/>
                </a:solidFill>
              </a:rPr>
              <a:t>元</a:t>
            </a:r>
            <a:r>
              <a:rPr lang="en-US" altLang="zh-TW" sz="3550" dirty="0" smtClean="0">
                <a:solidFill>
                  <a:schemeClr val="lt1"/>
                </a:solidFill>
              </a:rPr>
              <a:t> </a:t>
            </a:r>
            <a:r>
              <a:rPr lang="zh-TW" sz="3550" dirty="0" smtClean="0">
                <a:solidFill>
                  <a:schemeClr val="lt1"/>
                </a:solidFill>
              </a:rPr>
              <a:t>及</a:t>
            </a:r>
            <a:r>
              <a:rPr lang="en-US" altLang="zh-TW" sz="3550" dirty="0" smtClean="0">
                <a:solidFill>
                  <a:schemeClr val="lt1"/>
                </a:solidFill>
              </a:rPr>
              <a:t> </a:t>
            </a:r>
            <a:r>
              <a:rPr lang="zh-TW" sz="3550" dirty="0" smtClean="0">
                <a:solidFill>
                  <a:schemeClr val="lt1"/>
                </a:solidFill>
              </a:rPr>
              <a:t>監禁</a:t>
            </a:r>
            <a:r>
              <a:rPr lang="en-US" altLang="zh-TW" sz="3550" dirty="0" smtClean="0">
                <a:solidFill>
                  <a:schemeClr val="lt1"/>
                </a:solidFill>
              </a:rPr>
              <a:t>10</a:t>
            </a:r>
            <a:r>
              <a:rPr lang="zh-TW" sz="3550" dirty="0" smtClean="0">
                <a:solidFill>
                  <a:schemeClr val="lt1"/>
                </a:solidFill>
              </a:rPr>
              <a:t>年</a:t>
            </a:r>
            <a:endParaRPr sz="3550" dirty="0">
              <a:solidFill>
                <a:schemeClr val="lt1"/>
              </a:solidFill>
            </a:endParaRPr>
          </a:p>
          <a:p>
            <a:pPr lvl="0">
              <a:lnSpc>
                <a:spcPct val="115000"/>
              </a:lnSpc>
            </a:pPr>
            <a:r>
              <a:rPr lang="zh-TW" sz="3550" dirty="0">
                <a:solidFill>
                  <a:schemeClr val="lt1"/>
                </a:solidFill>
              </a:rPr>
              <a:t>C. 罰款</a:t>
            </a:r>
            <a:r>
              <a:rPr lang="zh-TW" sz="3550" dirty="0" smtClean="0">
                <a:solidFill>
                  <a:schemeClr val="lt1"/>
                </a:solidFill>
              </a:rPr>
              <a:t>港幣</a:t>
            </a:r>
            <a:r>
              <a:rPr lang="en-US" altLang="zh-TW" sz="3550" dirty="0" smtClean="0">
                <a:solidFill>
                  <a:schemeClr val="lt1"/>
                </a:solidFill>
              </a:rPr>
              <a:t>500</a:t>
            </a:r>
            <a:r>
              <a:rPr lang="zh-TW" sz="3550" dirty="0" smtClean="0">
                <a:solidFill>
                  <a:schemeClr val="lt1"/>
                </a:solidFill>
              </a:rPr>
              <a:t>萬</a:t>
            </a:r>
            <a:r>
              <a:rPr lang="zh-TW" sz="3550" dirty="0" smtClean="0">
                <a:solidFill>
                  <a:schemeClr val="lt1"/>
                </a:solidFill>
              </a:rPr>
              <a:t>元</a:t>
            </a:r>
            <a:r>
              <a:rPr lang="en-US" altLang="zh-TW" sz="3550" dirty="0" smtClean="0">
                <a:solidFill>
                  <a:schemeClr val="lt1"/>
                </a:solidFill>
              </a:rPr>
              <a:t> </a:t>
            </a:r>
            <a:r>
              <a:rPr lang="zh-TW" sz="3550" dirty="0" smtClean="0">
                <a:solidFill>
                  <a:schemeClr val="lt1"/>
                </a:solidFill>
              </a:rPr>
              <a:t>及</a:t>
            </a:r>
            <a:r>
              <a:rPr lang="en-US" altLang="zh-TW" sz="3550" dirty="0" smtClean="0">
                <a:solidFill>
                  <a:schemeClr val="lt1"/>
                </a:solidFill>
              </a:rPr>
              <a:t> </a:t>
            </a:r>
            <a:r>
              <a:rPr lang="zh-TW" altLang="zh-HK" sz="3550" dirty="0" smtClean="0">
                <a:solidFill>
                  <a:schemeClr val="lt1"/>
                </a:solidFill>
              </a:rPr>
              <a:t>監禁</a:t>
            </a:r>
            <a:r>
              <a:rPr lang="en-US" altLang="zh-TW" sz="3550" dirty="0" smtClean="0">
                <a:solidFill>
                  <a:schemeClr val="lt1"/>
                </a:solidFill>
              </a:rPr>
              <a:t>7</a:t>
            </a:r>
            <a:r>
              <a:rPr lang="zh-TW" altLang="zh-HK" sz="3550" dirty="0" smtClean="0">
                <a:solidFill>
                  <a:schemeClr val="lt1"/>
                </a:solidFill>
              </a:rPr>
              <a:t>年</a:t>
            </a:r>
            <a:endParaRPr sz="355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550" dirty="0">
                <a:solidFill>
                  <a:schemeClr val="lt1"/>
                </a:solidFill>
              </a:rPr>
              <a:t>D. 罰款</a:t>
            </a:r>
            <a:r>
              <a:rPr lang="zh-TW" sz="3550" dirty="0" smtClean="0">
                <a:solidFill>
                  <a:schemeClr val="lt1"/>
                </a:solidFill>
              </a:rPr>
              <a:t>港幣</a:t>
            </a:r>
            <a:r>
              <a:rPr lang="en-US" altLang="zh-TW" sz="3550" dirty="0" smtClean="0">
                <a:solidFill>
                  <a:schemeClr val="lt1"/>
                </a:solidFill>
              </a:rPr>
              <a:t>1</a:t>
            </a:r>
            <a:r>
              <a:rPr lang="zh-TW" sz="3550" dirty="0" smtClean="0">
                <a:solidFill>
                  <a:schemeClr val="lt1"/>
                </a:solidFill>
              </a:rPr>
              <a:t>00</a:t>
            </a:r>
            <a:r>
              <a:rPr lang="zh-TW" sz="3550" dirty="0">
                <a:solidFill>
                  <a:schemeClr val="lt1"/>
                </a:solidFill>
              </a:rPr>
              <a:t>萬</a:t>
            </a:r>
            <a:r>
              <a:rPr lang="zh-TW" sz="3550" dirty="0" smtClean="0">
                <a:solidFill>
                  <a:schemeClr val="lt1"/>
                </a:solidFill>
              </a:rPr>
              <a:t>元</a:t>
            </a:r>
            <a:r>
              <a:rPr lang="en-US" altLang="zh-TW" sz="3550" dirty="0" smtClean="0">
                <a:solidFill>
                  <a:schemeClr val="lt1"/>
                </a:solidFill>
              </a:rPr>
              <a:t> </a:t>
            </a:r>
            <a:r>
              <a:rPr lang="zh-TW" sz="3550" dirty="0" smtClean="0">
                <a:solidFill>
                  <a:schemeClr val="lt1"/>
                </a:solidFill>
              </a:rPr>
              <a:t>及</a:t>
            </a:r>
            <a:r>
              <a:rPr lang="en-US" altLang="zh-TW" sz="3550" dirty="0" smtClean="0">
                <a:solidFill>
                  <a:schemeClr val="lt1"/>
                </a:solidFill>
              </a:rPr>
              <a:t> </a:t>
            </a:r>
            <a:r>
              <a:rPr lang="zh-TW" sz="3550" dirty="0" smtClean="0">
                <a:solidFill>
                  <a:schemeClr val="lt1"/>
                </a:solidFill>
              </a:rPr>
              <a:t>監禁</a:t>
            </a:r>
            <a:r>
              <a:rPr lang="en-US" altLang="zh-TW" sz="3550" dirty="0" smtClean="0">
                <a:solidFill>
                  <a:schemeClr val="lt1"/>
                </a:solidFill>
              </a:rPr>
              <a:t>7</a:t>
            </a:r>
            <a:r>
              <a:rPr lang="zh-TW" sz="3550" dirty="0" smtClean="0">
                <a:solidFill>
                  <a:schemeClr val="lt1"/>
                </a:solidFill>
              </a:rPr>
              <a:t>年</a:t>
            </a:r>
            <a:endParaRPr sz="355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9</a:t>
            </a:fld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6600598" y="3722914"/>
            <a:ext cx="2296689" cy="1367745"/>
            <a:chOff x="6551617" y="3742757"/>
            <a:chExt cx="2296689" cy="1367745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617" y="3742757"/>
              <a:ext cx="1367745" cy="1367745"/>
            </a:xfrm>
            <a:prstGeom prst="rect">
              <a:avLst/>
            </a:prstGeom>
          </p:spPr>
        </p:pic>
        <p:pic>
          <p:nvPicPr>
            <p:cNvPr id="11" name="Google Shape;69;p13"/>
            <p:cNvPicPr preferRelativeResize="0"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917" y="3999837"/>
              <a:ext cx="1071389" cy="85369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2382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自訂 1">
      <a:dk1>
        <a:sysClr val="windowText" lastClr="000000"/>
      </a:dk1>
      <a:lt1>
        <a:sysClr val="window" lastClr="FFFFFF"/>
      </a:lt1>
      <a:dk2>
        <a:srgbClr val="1F497D"/>
      </a:dk2>
      <a:lt2>
        <a:srgbClr val="FFFFFF"/>
      </a:lt2>
      <a:accent1>
        <a:srgbClr val="FF7C80"/>
      </a:accent1>
      <a:accent2>
        <a:srgbClr val="38E4C7"/>
      </a:accent2>
      <a:accent3>
        <a:srgbClr val="A7D53F"/>
      </a:accent3>
      <a:accent4>
        <a:srgbClr val="3B9BCB"/>
      </a:accent4>
      <a:accent5>
        <a:srgbClr val="F79646"/>
      </a:accent5>
      <a:accent6>
        <a:srgbClr val="F79646"/>
      </a:accent6>
      <a:hlink>
        <a:srgbClr val="7F7F7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4369</TotalTime>
  <Words>3383</Words>
  <Application>Microsoft Office PowerPoint</Application>
  <PresentationFormat>如螢幕大小 (16:9)</PresentationFormat>
  <Paragraphs>410</Paragraphs>
  <Slides>50</Slides>
  <Notes>50</Notes>
  <HiddenSlides>0</HiddenSlides>
  <MMClips>4</MMClips>
  <ScaleCrop>false</ScaleCrop>
  <HeadingPairs>
    <vt:vector size="6" baseType="variant">
      <vt:variant>
        <vt:lpstr>使用字型</vt:lpstr>
      </vt:variant>
      <vt:variant>
        <vt:i4>18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50</vt:i4>
      </vt:variant>
    </vt:vector>
  </HeadingPairs>
  <TitlesOfParts>
    <vt:vector size="70" baseType="lpstr">
      <vt:lpstr>Times New Roman</vt:lpstr>
      <vt:lpstr>ＭＳ Ｐゴシック</vt:lpstr>
      <vt:lpstr>Lato Regular</vt:lpstr>
      <vt:lpstr>新細明體</vt:lpstr>
      <vt:lpstr>Lato</vt:lpstr>
      <vt:lpstr>Malgun Gothic</vt:lpstr>
      <vt:lpstr>Playfair Display</vt:lpstr>
      <vt:lpstr>SimSun</vt:lpstr>
      <vt:lpstr>標楷體</vt:lpstr>
      <vt:lpstr>Arial</vt:lpstr>
      <vt:lpstr>微軟正黑體</vt:lpstr>
      <vt:lpstr>華康中黑體</vt:lpstr>
      <vt:lpstr>Wingdings</vt:lpstr>
      <vt:lpstr>BiauKai</vt:lpstr>
      <vt:lpstr>Microsoft YaHei</vt:lpstr>
      <vt:lpstr>Calibri</vt:lpstr>
      <vt:lpstr>Tahoma</vt:lpstr>
      <vt:lpstr>Open Sans</vt:lpstr>
      <vt:lpstr>Blue &amp; Gold</vt:lpstr>
      <vt:lpstr>Office Theme</vt:lpstr>
      <vt:lpstr>   認識毒品和吸毒的禍害 </vt:lpstr>
      <vt:lpstr>學習目標</vt:lpstr>
      <vt:lpstr>流程</vt:lpstr>
      <vt:lpstr>問題時間</vt:lpstr>
      <vt:lpstr>1. 販運危險藥物指?  A. 將危險藥物進口入香港     B. 出售毒品圖利     C. 免費送給朋友 D. 幫朋友收包裹/傳遞給其他人 E. 以上皆是</vt:lpstr>
      <vt:lpstr>2. 青少年販運危險藥物的刑罰，以下哪一項為不正確? i)  青少年犯不會被判坐監      ii) 年輕並不是法庭考慮判刑的理由 iii)青少年犯不會有犯罪記錄   A. i,ii,iii      B. ii   C. i &amp; iii     D. ii &amp; iii</vt:lpstr>
      <vt:lpstr>3. 依托咪酯（又名為太空油毒品）， 原本受《藥劑業及毒藥條例》所規管，政府為了更全面打擊太空油毒品罪行，何時將依托咪酯列為毒品納入《危險藥物條例》規管？  A. 2024年10月31日 B. 2024年12月31日 C. 2025年1月1日 D. 2025年2月14日</vt:lpstr>
      <vt:lpstr>4. 根據香港法例第134章《危險藥物條例》       第4條，販運危險藥物的最高刑罰是?  A. 罰款港幣500萬元 及 終身監禁 B. 罰款港幣100萬元 及 監禁30年 C. 罰款港幣1,000萬元 及 終身監禁 D. 罰款港幣500萬元 及 監禁30年  </vt:lpstr>
      <vt:lpstr>5. 根據香港法例第134章《危險藥物條例》       第8條，管有危險藥物的最高刑罰是?  A. 罰款港幣500萬元 及 終身監禁 B. 罰款港幣100萬元 及 監禁10年 C. 罰款港幣500萬元 及 監禁7年 D. 罰款港幣100萬元 及 監禁7年  </vt:lpstr>
      <vt:lpstr>6.販運5克(即一個5毫子重量)的冰毒，      刑罰是?  A. 監禁3至7年 B. 監禁6至9個月 C. 監禁1至2年 D. 警司警誡 </vt:lpstr>
      <vt:lpstr>小組討論</vt:lpstr>
      <vt:lpstr>小組討論</vt:lpstr>
      <vt:lpstr>小組討論</vt:lpstr>
      <vt:lpstr>小組討論</vt:lpstr>
      <vt:lpstr>小組討論</vt:lpstr>
      <vt:lpstr>被捕青少年的涉及毒品種類 </vt:lpstr>
      <vt:lpstr>常見毒品</vt:lpstr>
      <vt:lpstr>大麻（又名為‘草’）</vt:lpstr>
      <vt:lpstr>可卡因 / 霹靂可卡因 （又名為‘可樂’） </vt:lpstr>
      <vt:lpstr>氯胺酮 （又名為‘K仔’）</vt:lpstr>
      <vt:lpstr>甲基安非他命 （又名為‘冰’）</vt:lpstr>
      <vt:lpstr>海洛英（又名為‘白粉’）</vt:lpstr>
      <vt:lpstr>依托咪酯（又名為‘太空油毒品’）</vt:lpstr>
      <vt:lpstr>PowerPoint 簡報</vt:lpstr>
      <vt:lpstr>PowerPoint 簡報</vt:lpstr>
      <vt:lpstr>《危險藥物條例》</vt:lpstr>
      <vt:lpstr>應對方法</vt:lpstr>
      <vt:lpstr>七招拒絕誘惑</vt:lpstr>
      <vt:lpstr>第一招、直接拒絕法：霸氣拒絕</vt:lpstr>
      <vt:lpstr>第二招、轉移話題法：將話題轉到其他地方</vt:lpstr>
      <vt:lpstr>第三招、遠離現場法：走先啦 係咁先啦 </vt:lpstr>
      <vt:lpstr>第四招、涅槃境界法：用正氣打擊對方</vt:lpstr>
      <vt:lpstr>第五招、吸引法：問現場觀眾</vt:lpstr>
      <vt:lpstr>PowerPoint 簡報</vt:lpstr>
      <vt:lpstr>第六招、自我解嘲法：藉由嘲笑自己拒絕使用</vt:lpstr>
      <vt:lpstr>第七招、友誼勸服法：委婉勸導朋友也不要使用</vt:lpstr>
      <vt:lpstr>案件分享</vt:lpstr>
      <vt:lpstr>PowerPoint 簡報</vt:lpstr>
      <vt:lpstr>18歲少女 </vt:lpstr>
      <vt:lpstr>後果？？</vt:lpstr>
      <vt:lpstr>PowerPoint 簡報</vt:lpstr>
      <vt:lpstr>PowerPoint 簡報</vt:lpstr>
      <vt:lpstr>PowerPoint 簡報</vt:lpstr>
      <vt:lpstr>PowerPoint 簡報</vt:lpstr>
      <vt:lpstr>求助資訊</vt:lpstr>
      <vt:lpstr>PowerPoint 簡報</vt:lpstr>
      <vt:lpstr>非政府組織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反毒品校園宣傳</dc:title>
  <dc:creator>Ken Leung</dc:creator>
  <cp:lastModifiedBy>MM</cp:lastModifiedBy>
  <cp:revision>154</cp:revision>
  <cp:lastPrinted>2025-02-13T07:30:13Z</cp:lastPrinted>
  <dcterms:modified xsi:type="dcterms:W3CDTF">2025-02-14T07:28:25Z</dcterms:modified>
</cp:coreProperties>
</file>