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77" r:id="rId6"/>
    <p:sldId id="261" r:id="rId7"/>
    <p:sldId id="262" r:id="rId8"/>
    <p:sldId id="263" r:id="rId9"/>
    <p:sldId id="265" r:id="rId10"/>
    <p:sldId id="266" r:id="rId11"/>
    <p:sldId id="267" r:id="rId12"/>
    <p:sldId id="269" r:id="rId13"/>
    <p:sldId id="270" r:id="rId14"/>
    <p:sldId id="272" r:id="rId15"/>
    <p:sldId id="273" r:id="rId16"/>
  </p:sldIdLst>
  <p:sldSz cx="9753600" cy="7315200"/>
  <p:notesSz cx="6858000" cy="9144000"/>
  <p:embeddedFontLst>
    <p:embeddedFont>
      <p:font typeface=" 可畫在山河-HK" panose="02020500000000000000" charset="0"/>
      <p:regular r:id="rId18"/>
    </p:embeddedFont>
    <p:embeddedFont>
      <p:font typeface="Poppins" panose="02020500000000000000" charset="0"/>
      <p:regular r:id="rId19"/>
    </p:embeddedFont>
    <p:embeddedFont>
      <p:font typeface="圓體" panose="02020500000000000000" charset="-12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ubao" panose="02020500000000000000" charset="0"/>
      <p:regular r:id="rId25"/>
    </p:embeddedFont>
    <p:embeddedFont>
      <p:font typeface="標楷體" panose="03000509000000000000" pitchFamily="65" charset="-12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0" d="100"/>
          <a:sy n="100" d="100"/>
        </p:scale>
        <p:origin x="72" y="1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5939E-6539-4BBF-9809-BAB71036EB63}" type="datetimeFigureOut">
              <a:rPr lang="zh-HK" altLang="en-US" smtClean="0"/>
              <a:t>11/9/2025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1DA07-90AE-4753-A91D-B86D7748991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54055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1DA07-90AE-4753-A91D-B86D7748991E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13700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1DA07-90AE-4753-A91D-B86D7748991E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42531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svg"/><Relationship Id="rId7" Type="http://schemas.openxmlformats.org/officeDocument/2006/relationships/image" Target="../media/image1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2.svg"/><Relationship Id="rId5" Type="http://schemas.openxmlformats.org/officeDocument/2006/relationships/image" Target="../media/image12.sv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png"/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2.png"/><Relationship Id="rId5" Type="http://schemas.openxmlformats.org/officeDocument/2006/relationships/image" Target="../media/image12.sv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2.svg"/><Relationship Id="rId5" Type="http://schemas.openxmlformats.org/officeDocument/2006/relationships/image" Target="../media/image22.sv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9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2.svg"/><Relationship Id="rId5" Type="http://schemas.openxmlformats.org/officeDocument/2006/relationships/image" Target="../media/image22.sv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5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0.png"/><Relationship Id="rId10" Type="http://schemas.openxmlformats.org/officeDocument/2006/relationships/image" Target="../media/image56.sv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4.sv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2.svg"/><Relationship Id="rId5" Type="http://schemas.openxmlformats.org/officeDocument/2006/relationships/image" Target="../media/image22.sv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9.svg"/><Relationship Id="rId4" Type="http://schemas.openxmlformats.org/officeDocument/2006/relationships/image" Target="../media/image16.png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13.pn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svg"/><Relationship Id="rId7" Type="http://schemas.openxmlformats.org/officeDocument/2006/relationships/image" Target="../media/image1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24486">
            <a:off x="688122" y="1097268"/>
            <a:ext cx="7625450" cy="5154173"/>
            <a:chOff x="0" y="0"/>
            <a:chExt cx="2824241" cy="19089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24241" cy="1908953"/>
            </a:xfrm>
            <a:custGeom>
              <a:avLst/>
              <a:gdLst/>
              <a:ahLst/>
              <a:cxnLst/>
              <a:rect l="l" t="t" r="r" b="b"/>
              <a:pathLst>
                <a:path w="2824241" h="1908953">
                  <a:moveTo>
                    <a:pt x="60916" y="0"/>
                  </a:moveTo>
                  <a:lnTo>
                    <a:pt x="2763324" y="0"/>
                  </a:lnTo>
                  <a:cubicBezTo>
                    <a:pt x="2779480" y="0"/>
                    <a:pt x="2794975" y="6418"/>
                    <a:pt x="2806399" y="17842"/>
                  </a:cubicBezTo>
                  <a:cubicBezTo>
                    <a:pt x="2817823" y="29266"/>
                    <a:pt x="2824241" y="44760"/>
                    <a:pt x="2824241" y="60916"/>
                  </a:cubicBezTo>
                  <a:lnTo>
                    <a:pt x="2824241" y="1848037"/>
                  </a:lnTo>
                  <a:cubicBezTo>
                    <a:pt x="2824241" y="1864193"/>
                    <a:pt x="2817823" y="1879687"/>
                    <a:pt x="2806399" y="1891111"/>
                  </a:cubicBezTo>
                  <a:cubicBezTo>
                    <a:pt x="2794975" y="1902535"/>
                    <a:pt x="2779480" y="1908953"/>
                    <a:pt x="2763324" y="1908953"/>
                  </a:cubicBezTo>
                  <a:lnTo>
                    <a:pt x="60916" y="1908953"/>
                  </a:lnTo>
                  <a:cubicBezTo>
                    <a:pt x="44760" y="1908953"/>
                    <a:pt x="29266" y="1902535"/>
                    <a:pt x="17842" y="1891111"/>
                  </a:cubicBezTo>
                  <a:cubicBezTo>
                    <a:pt x="6418" y="1879687"/>
                    <a:pt x="0" y="1864193"/>
                    <a:pt x="0" y="1848037"/>
                  </a:cubicBezTo>
                  <a:lnTo>
                    <a:pt x="0" y="60916"/>
                  </a:lnTo>
                  <a:cubicBezTo>
                    <a:pt x="0" y="44760"/>
                    <a:pt x="6418" y="29266"/>
                    <a:pt x="17842" y="17842"/>
                  </a:cubicBezTo>
                  <a:cubicBezTo>
                    <a:pt x="29266" y="6418"/>
                    <a:pt x="44760" y="0"/>
                    <a:pt x="60916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824241" cy="1966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96257">
            <a:off x="542223" y="945748"/>
            <a:ext cx="7625450" cy="5154173"/>
            <a:chOff x="0" y="0"/>
            <a:chExt cx="2824241" cy="19089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24241" cy="1908953"/>
            </a:xfrm>
            <a:custGeom>
              <a:avLst/>
              <a:gdLst/>
              <a:ahLst/>
              <a:cxnLst/>
              <a:rect l="l" t="t" r="r" b="b"/>
              <a:pathLst>
                <a:path w="2824241" h="1908953">
                  <a:moveTo>
                    <a:pt x="60916" y="0"/>
                  </a:moveTo>
                  <a:lnTo>
                    <a:pt x="2763324" y="0"/>
                  </a:lnTo>
                  <a:cubicBezTo>
                    <a:pt x="2779480" y="0"/>
                    <a:pt x="2794975" y="6418"/>
                    <a:pt x="2806399" y="17842"/>
                  </a:cubicBezTo>
                  <a:cubicBezTo>
                    <a:pt x="2817823" y="29266"/>
                    <a:pt x="2824241" y="44760"/>
                    <a:pt x="2824241" y="60916"/>
                  </a:cubicBezTo>
                  <a:lnTo>
                    <a:pt x="2824241" y="1848037"/>
                  </a:lnTo>
                  <a:cubicBezTo>
                    <a:pt x="2824241" y="1864193"/>
                    <a:pt x="2817823" y="1879687"/>
                    <a:pt x="2806399" y="1891111"/>
                  </a:cubicBezTo>
                  <a:cubicBezTo>
                    <a:pt x="2794975" y="1902535"/>
                    <a:pt x="2779480" y="1908953"/>
                    <a:pt x="2763324" y="1908953"/>
                  </a:cubicBezTo>
                  <a:lnTo>
                    <a:pt x="60916" y="1908953"/>
                  </a:lnTo>
                  <a:cubicBezTo>
                    <a:pt x="44760" y="1908953"/>
                    <a:pt x="29266" y="1902535"/>
                    <a:pt x="17842" y="1891111"/>
                  </a:cubicBezTo>
                  <a:cubicBezTo>
                    <a:pt x="6418" y="1879687"/>
                    <a:pt x="0" y="1864193"/>
                    <a:pt x="0" y="1848037"/>
                  </a:cubicBezTo>
                  <a:lnTo>
                    <a:pt x="0" y="60916"/>
                  </a:lnTo>
                  <a:cubicBezTo>
                    <a:pt x="0" y="44760"/>
                    <a:pt x="6418" y="29266"/>
                    <a:pt x="17842" y="17842"/>
                  </a:cubicBezTo>
                  <a:cubicBezTo>
                    <a:pt x="29266" y="6418"/>
                    <a:pt x="44760" y="0"/>
                    <a:pt x="6091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824241" cy="1966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061827" y="1531039"/>
            <a:ext cx="2060465" cy="3173514"/>
          </a:xfrm>
          <a:custGeom>
            <a:avLst/>
            <a:gdLst/>
            <a:ahLst/>
            <a:cxnLst/>
            <a:rect l="l" t="t" r="r" b="b"/>
            <a:pathLst>
              <a:path w="2060465" h="3173514">
                <a:moveTo>
                  <a:pt x="0" y="0"/>
                </a:moveTo>
                <a:lnTo>
                  <a:pt x="2060465" y="0"/>
                </a:lnTo>
                <a:lnTo>
                  <a:pt x="2060465" y="3173513"/>
                </a:lnTo>
                <a:lnTo>
                  <a:pt x="0" y="3173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7770" t="-1167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381823" y="3875625"/>
            <a:ext cx="2550125" cy="5024323"/>
          </a:xfrm>
          <a:custGeom>
            <a:avLst/>
            <a:gdLst/>
            <a:ahLst/>
            <a:cxnLst/>
            <a:rect l="l" t="t" r="r" b="b"/>
            <a:pathLst>
              <a:path w="2550125" h="5024323">
                <a:moveTo>
                  <a:pt x="0" y="0"/>
                </a:moveTo>
                <a:lnTo>
                  <a:pt x="2550124" y="0"/>
                </a:lnTo>
                <a:lnTo>
                  <a:pt x="2550124" y="5024323"/>
                </a:lnTo>
                <a:lnTo>
                  <a:pt x="0" y="5024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11509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876800" y="5811039"/>
            <a:ext cx="950348" cy="1004460"/>
          </a:xfrm>
          <a:custGeom>
            <a:avLst/>
            <a:gdLst/>
            <a:ahLst/>
            <a:cxnLst/>
            <a:rect l="l" t="t" r="r" b="b"/>
            <a:pathLst>
              <a:path w="950348" h="1004460">
                <a:moveTo>
                  <a:pt x="0" y="0"/>
                </a:moveTo>
                <a:lnTo>
                  <a:pt x="950348" y="0"/>
                </a:lnTo>
                <a:lnTo>
                  <a:pt x="950348" y="1004460"/>
                </a:lnTo>
                <a:lnTo>
                  <a:pt x="0" y="1004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81030" r="-496464" b="-178335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148259" y="6590971"/>
            <a:ext cx="1545282" cy="15452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212580" y="3657600"/>
            <a:ext cx="1090776" cy="109077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524519" y="517421"/>
            <a:ext cx="688061" cy="688061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86005" y="2168741"/>
            <a:ext cx="64008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HK" sz="4000" b="1" dirty="0" smtClean="0">
                <a:solidFill>
                  <a:schemeClr val="tx2"/>
                </a:solidFill>
              </a:rPr>
              <a:t>Teaching </a:t>
            </a:r>
            <a:r>
              <a:rPr lang="en-US" altLang="zh-HK" sz="4000" b="1" dirty="0">
                <a:solidFill>
                  <a:schemeClr val="tx2"/>
                </a:solidFill>
              </a:rPr>
              <a:t>Topic: </a:t>
            </a:r>
            <a:endParaRPr lang="en-US" altLang="zh-HK" sz="4000" b="1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HK" sz="4000" b="1" dirty="0" smtClean="0">
                <a:solidFill>
                  <a:schemeClr val="tx2"/>
                </a:solidFill>
              </a:rPr>
              <a:t>Fraud </a:t>
            </a:r>
            <a:r>
              <a:rPr lang="en-US" altLang="zh-HK" sz="4000" b="1" dirty="0">
                <a:solidFill>
                  <a:schemeClr val="tx2"/>
                </a:solidFill>
              </a:rPr>
              <a:t>and Money </a:t>
            </a:r>
            <a:r>
              <a:rPr lang="en-US" altLang="zh-HK" sz="4000" b="1" dirty="0" smtClean="0">
                <a:solidFill>
                  <a:schemeClr val="tx2"/>
                </a:solidFill>
              </a:rPr>
              <a:t>Laundering</a:t>
            </a:r>
            <a:endParaRPr lang="en-US" sz="4000" b="1" dirty="0" smtClean="0">
              <a:solidFill>
                <a:schemeClr val="tx2"/>
              </a:solidFill>
              <a:latin typeface="Cubao"/>
              <a:ea typeface="Cubao"/>
              <a:cs typeface="Cubao"/>
              <a:sym typeface="Cuba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980410" y="3573256"/>
            <a:ext cx="2417183" cy="168454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grpSp>
        <p:nvGrpSpPr>
          <p:cNvPr id="5" name="Group 5"/>
          <p:cNvGrpSpPr/>
          <p:nvPr/>
        </p:nvGrpSpPr>
        <p:grpSpPr>
          <a:xfrm>
            <a:off x="1639432" y="1770522"/>
            <a:ext cx="6894968" cy="1187858"/>
            <a:chOff x="0" y="0"/>
            <a:chExt cx="924127" cy="4687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24127" cy="468731"/>
            </a:xfrm>
            <a:custGeom>
              <a:avLst/>
              <a:gdLst/>
              <a:ahLst/>
              <a:cxnLst/>
              <a:rect l="l" t="t" r="r" b="b"/>
              <a:pathLst>
                <a:path w="924127" h="468731">
                  <a:moveTo>
                    <a:pt x="234365" y="0"/>
                  </a:moveTo>
                  <a:lnTo>
                    <a:pt x="689762" y="0"/>
                  </a:lnTo>
                  <a:cubicBezTo>
                    <a:pt x="751919" y="0"/>
                    <a:pt x="811531" y="24692"/>
                    <a:pt x="855483" y="68644"/>
                  </a:cubicBezTo>
                  <a:cubicBezTo>
                    <a:pt x="899435" y="112596"/>
                    <a:pt x="924127" y="172208"/>
                    <a:pt x="924127" y="234365"/>
                  </a:cubicBezTo>
                  <a:lnTo>
                    <a:pt x="924127" y="234365"/>
                  </a:lnTo>
                  <a:cubicBezTo>
                    <a:pt x="924127" y="363802"/>
                    <a:pt x="819198" y="468731"/>
                    <a:pt x="689762" y="468731"/>
                  </a:cubicBezTo>
                  <a:lnTo>
                    <a:pt x="234365" y="468731"/>
                  </a:lnTo>
                  <a:cubicBezTo>
                    <a:pt x="104929" y="468731"/>
                    <a:pt x="0" y="363802"/>
                    <a:pt x="0" y="234365"/>
                  </a:cubicBezTo>
                  <a:lnTo>
                    <a:pt x="0" y="234365"/>
                  </a:lnTo>
                  <a:cubicBezTo>
                    <a:pt x="0" y="104929"/>
                    <a:pt x="104929" y="0"/>
                    <a:pt x="234365" y="0"/>
                  </a:cubicBez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24127" cy="478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9"/>
                </a:lnSpc>
              </a:pPr>
              <a:endParaRPr lang="en-US" sz="3699" dirty="0">
                <a:solidFill>
                  <a:srgbClr val="FFFFFF"/>
                </a:solidFill>
                <a:latin typeface="圓體"/>
                <a:ea typeface="圓體"/>
                <a:cs typeface="圓體"/>
                <a:sym typeface="圓體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815320" y="3606165"/>
            <a:ext cx="2554908" cy="353960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grpSp>
        <p:nvGrpSpPr>
          <p:cNvPr id="14" name="Group 14"/>
          <p:cNvGrpSpPr/>
          <p:nvPr/>
        </p:nvGrpSpPr>
        <p:grpSpPr>
          <a:xfrm>
            <a:off x="1528694" y="3502739"/>
            <a:ext cx="7767705" cy="1265574"/>
            <a:chOff x="0" y="0"/>
            <a:chExt cx="1087749" cy="4687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87749" cy="468731"/>
            </a:xfrm>
            <a:custGeom>
              <a:avLst/>
              <a:gdLst/>
              <a:ahLst/>
              <a:cxnLst/>
              <a:rect l="l" t="t" r="r" b="b"/>
              <a:pathLst>
                <a:path w="1087749" h="468731">
                  <a:moveTo>
                    <a:pt x="234365" y="0"/>
                  </a:moveTo>
                  <a:lnTo>
                    <a:pt x="853384" y="0"/>
                  </a:lnTo>
                  <a:cubicBezTo>
                    <a:pt x="982820" y="0"/>
                    <a:pt x="1087749" y="104929"/>
                    <a:pt x="1087749" y="234365"/>
                  </a:cubicBezTo>
                  <a:lnTo>
                    <a:pt x="1087749" y="234365"/>
                  </a:lnTo>
                  <a:cubicBezTo>
                    <a:pt x="1087749" y="363802"/>
                    <a:pt x="982820" y="468731"/>
                    <a:pt x="853384" y="468731"/>
                  </a:cubicBezTo>
                  <a:lnTo>
                    <a:pt x="234365" y="468731"/>
                  </a:lnTo>
                  <a:cubicBezTo>
                    <a:pt x="104929" y="468731"/>
                    <a:pt x="0" y="363802"/>
                    <a:pt x="0" y="234365"/>
                  </a:cubicBezTo>
                  <a:lnTo>
                    <a:pt x="0" y="234365"/>
                  </a:lnTo>
                  <a:cubicBezTo>
                    <a:pt x="0" y="104929"/>
                    <a:pt x="104929" y="0"/>
                    <a:pt x="234365" y="0"/>
                  </a:cubicBezTo>
                  <a:close/>
                </a:path>
              </a:pathLst>
            </a:custGeom>
            <a:solidFill>
              <a:srgbClr val="06C892"/>
            </a:solidFill>
            <a:ln cap="rnd">
              <a:noFill/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087749" cy="478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439"/>
                </a:lnSpc>
                <a:spcBef>
                  <a:spcPct val="0"/>
                </a:spcBef>
              </a:pPr>
              <a:endParaRPr lang="en-US" sz="3699" b="1" u="none" strike="noStrike" dirty="0">
                <a:solidFill>
                  <a:srgbClr val="FFFFFF"/>
                </a:solidFill>
                <a:latin typeface="圓體"/>
                <a:ea typeface="圓體"/>
                <a:cs typeface="圓體"/>
                <a:sym typeface="圓體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385724" y="5231995"/>
            <a:ext cx="6324600" cy="1053647"/>
            <a:chOff x="0" y="0"/>
            <a:chExt cx="924127" cy="4687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24127" cy="468731"/>
            </a:xfrm>
            <a:custGeom>
              <a:avLst/>
              <a:gdLst/>
              <a:ahLst/>
              <a:cxnLst/>
              <a:rect l="l" t="t" r="r" b="b"/>
              <a:pathLst>
                <a:path w="924127" h="468731">
                  <a:moveTo>
                    <a:pt x="234365" y="0"/>
                  </a:moveTo>
                  <a:lnTo>
                    <a:pt x="689762" y="0"/>
                  </a:lnTo>
                  <a:cubicBezTo>
                    <a:pt x="751919" y="0"/>
                    <a:pt x="811531" y="24692"/>
                    <a:pt x="855483" y="68644"/>
                  </a:cubicBezTo>
                  <a:cubicBezTo>
                    <a:pt x="899435" y="112596"/>
                    <a:pt x="924127" y="172208"/>
                    <a:pt x="924127" y="234365"/>
                  </a:cubicBezTo>
                  <a:lnTo>
                    <a:pt x="924127" y="234365"/>
                  </a:lnTo>
                  <a:cubicBezTo>
                    <a:pt x="924127" y="363802"/>
                    <a:pt x="819198" y="468731"/>
                    <a:pt x="689762" y="468731"/>
                  </a:cubicBezTo>
                  <a:lnTo>
                    <a:pt x="234365" y="468731"/>
                  </a:lnTo>
                  <a:cubicBezTo>
                    <a:pt x="104929" y="468731"/>
                    <a:pt x="0" y="363802"/>
                    <a:pt x="0" y="234365"/>
                  </a:cubicBezTo>
                  <a:lnTo>
                    <a:pt x="0" y="234365"/>
                  </a:lnTo>
                  <a:cubicBezTo>
                    <a:pt x="0" y="104929"/>
                    <a:pt x="104929" y="0"/>
                    <a:pt x="234365" y="0"/>
                  </a:cubicBezTo>
                  <a:close/>
                </a:path>
              </a:pathLst>
            </a:custGeom>
            <a:solidFill>
              <a:srgbClr val="06C892"/>
            </a:solidFill>
            <a:ln cap="rnd">
              <a:noFill/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924127" cy="478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439"/>
                </a:lnSpc>
                <a:spcBef>
                  <a:spcPct val="0"/>
                </a:spcBef>
              </a:pPr>
              <a:endParaRPr lang="en-US" sz="3699" b="1" u="none" strike="noStrike" dirty="0">
                <a:solidFill>
                  <a:srgbClr val="FFFFFF"/>
                </a:solidFill>
                <a:latin typeface="圓體"/>
                <a:ea typeface="圓體"/>
                <a:cs typeface="圓體"/>
                <a:sym typeface="圓體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43459" y="3739113"/>
            <a:ext cx="735014" cy="776865"/>
          </a:xfrm>
          <a:custGeom>
            <a:avLst/>
            <a:gdLst/>
            <a:ahLst/>
            <a:cxnLst/>
            <a:rect l="l" t="t" r="r" b="b"/>
            <a:pathLst>
              <a:path w="735014" h="776865">
                <a:moveTo>
                  <a:pt x="0" y="0"/>
                </a:moveTo>
                <a:lnTo>
                  <a:pt x="735013" y="0"/>
                </a:lnTo>
                <a:lnTo>
                  <a:pt x="735013" y="776865"/>
                </a:lnTo>
                <a:lnTo>
                  <a:pt x="0" y="7768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181030" r="-496464" b="-178335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-343256" y="-318976"/>
            <a:ext cx="1508444" cy="150844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-5400000">
            <a:off x="8820709" y="1051954"/>
            <a:ext cx="3844644" cy="3083405"/>
          </a:xfrm>
          <a:custGeom>
            <a:avLst/>
            <a:gdLst/>
            <a:ahLst/>
            <a:cxnLst/>
            <a:rect l="l" t="t" r="r" b="b"/>
            <a:pathLst>
              <a:path w="3844644" h="3083405">
                <a:moveTo>
                  <a:pt x="0" y="0"/>
                </a:moveTo>
                <a:lnTo>
                  <a:pt x="3844644" y="0"/>
                </a:lnTo>
                <a:lnTo>
                  <a:pt x="3844644" y="3083405"/>
                </a:lnTo>
                <a:lnTo>
                  <a:pt x="0" y="30834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8986857" y="6380262"/>
            <a:ext cx="766743" cy="810402"/>
          </a:xfrm>
          <a:custGeom>
            <a:avLst/>
            <a:gdLst/>
            <a:ahLst/>
            <a:cxnLst/>
            <a:rect l="l" t="t" r="r" b="b"/>
            <a:pathLst>
              <a:path w="766743" h="810402">
                <a:moveTo>
                  <a:pt x="766743" y="0"/>
                </a:moveTo>
                <a:lnTo>
                  <a:pt x="0" y="0"/>
                </a:lnTo>
                <a:lnTo>
                  <a:pt x="0" y="810401"/>
                </a:lnTo>
                <a:lnTo>
                  <a:pt x="766743" y="810401"/>
                </a:lnTo>
                <a:lnTo>
                  <a:pt x="76674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81030" r="-496464" b="-178335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475554" y="6822389"/>
            <a:ext cx="2405314" cy="1266967"/>
          </a:xfrm>
          <a:custGeom>
            <a:avLst/>
            <a:gdLst/>
            <a:ahLst/>
            <a:cxnLst/>
            <a:rect l="l" t="t" r="r" b="b"/>
            <a:pathLst>
              <a:path w="2405314" h="1266967">
                <a:moveTo>
                  <a:pt x="0" y="0"/>
                </a:moveTo>
                <a:lnTo>
                  <a:pt x="2405314" y="0"/>
                </a:lnTo>
                <a:lnTo>
                  <a:pt x="2405314" y="1266966"/>
                </a:lnTo>
                <a:lnTo>
                  <a:pt x="0" y="12669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37673" r="-37628" b="-203187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500905" y="1852772"/>
            <a:ext cx="688096" cy="740884"/>
          </a:xfrm>
          <a:custGeom>
            <a:avLst/>
            <a:gdLst/>
            <a:ahLst/>
            <a:cxnLst/>
            <a:rect l="l" t="t" r="r" b="b"/>
            <a:pathLst>
              <a:path w="688096" h="740884">
                <a:moveTo>
                  <a:pt x="0" y="0"/>
                </a:moveTo>
                <a:lnTo>
                  <a:pt x="688096" y="0"/>
                </a:lnTo>
                <a:lnTo>
                  <a:pt x="688096" y="740885"/>
                </a:lnTo>
                <a:lnTo>
                  <a:pt x="0" y="7408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416503" y="560025"/>
            <a:ext cx="7483789" cy="64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800" b="1" spc="-112" dirty="0">
                <a:solidFill>
                  <a:srgbClr val="090147"/>
                </a:solidFill>
                <a:cs typeface="Cubao"/>
                <a:sym typeface="Cubao"/>
              </a:rPr>
              <a:t>Knowing right from wrong!</a:t>
            </a:r>
          </a:p>
        </p:txBody>
      </p:sp>
      <p:sp>
        <p:nvSpPr>
          <p:cNvPr id="35" name="Freeform 35"/>
          <p:cNvSpPr/>
          <p:nvPr/>
        </p:nvSpPr>
        <p:spPr>
          <a:xfrm>
            <a:off x="1383932" y="3729359"/>
            <a:ext cx="688096" cy="740884"/>
          </a:xfrm>
          <a:custGeom>
            <a:avLst/>
            <a:gdLst/>
            <a:ahLst/>
            <a:cxnLst/>
            <a:rect l="l" t="t" r="r" b="b"/>
            <a:pathLst>
              <a:path w="688096" h="740884">
                <a:moveTo>
                  <a:pt x="0" y="0"/>
                </a:moveTo>
                <a:lnTo>
                  <a:pt x="688097" y="0"/>
                </a:lnTo>
                <a:lnTo>
                  <a:pt x="688097" y="740884"/>
                </a:lnTo>
                <a:lnTo>
                  <a:pt x="0" y="7408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2325707" y="5329629"/>
            <a:ext cx="688096" cy="740884"/>
          </a:xfrm>
          <a:custGeom>
            <a:avLst/>
            <a:gdLst/>
            <a:ahLst/>
            <a:cxnLst/>
            <a:rect l="l" t="t" r="r" b="b"/>
            <a:pathLst>
              <a:path w="688096" h="740884">
                <a:moveTo>
                  <a:pt x="0" y="0"/>
                </a:moveTo>
                <a:lnTo>
                  <a:pt x="688096" y="0"/>
                </a:lnTo>
                <a:lnTo>
                  <a:pt x="688096" y="740885"/>
                </a:lnTo>
                <a:lnTo>
                  <a:pt x="0" y="7408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矩形 37"/>
          <p:cNvSpPr/>
          <p:nvPr/>
        </p:nvSpPr>
        <p:spPr>
          <a:xfrm>
            <a:off x="2522535" y="2114973"/>
            <a:ext cx="56117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200" b="1" dirty="0"/>
              <a:t>Does claiming ignorance equate to </a:t>
            </a:r>
            <a:r>
              <a:rPr lang="en-US" altLang="zh-HK" sz="2200" b="1" dirty="0" smtClean="0"/>
              <a:t>innocence?</a:t>
            </a:r>
            <a:endParaRPr lang="zh-HK" altLang="en-US" sz="2200" b="1" dirty="0"/>
          </a:p>
        </p:txBody>
      </p:sp>
      <p:sp>
        <p:nvSpPr>
          <p:cNvPr id="39" name="矩形 38"/>
          <p:cNvSpPr/>
          <p:nvPr/>
        </p:nvSpPr>
        <p:spPr>
          <a:xfrm>
            <a:off x="2022184" y="3618252"/>
            <a:ext cx="67119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HK" sz="2200" b="1" dirty="0"/>
              <a:t>The person is only doing a </a:t>
            </a:r>
            <a:r>
              <a:rPr lang="en-US" altLang="zh-HK" sz="2200" b="1" dirty="0" err="1"/>
              <a:t>favour</a:t>
            </a:r>
            <a:r>
              <a:rPr lang="en-US" altLang="zh-HK" sz="2200" b="1" dirty="0"/>
              <a:t> to a friend and </a:t>
            </a:r>
            <a:endParaRPr lang="en-US" altLang="zh-HK" sz="2200" b="1" dirty="0" smtClean="0"/>
          </a:p>
          <a:p>
            <a:pPr algn="ctr"/>
            <a:r>
              <a:rPr lang="en-US" altLang="zh-HK" sz="2200" b="1" dirty="0" smtClean="0"/>
              <a:t>the </a:t>
            </a:r>
            <a:r>
              <a:rPr lang="en-US" altLang="zh-HK" sz="2200" b="1" dirty="0"/>
              <a:t>degree of involvement is low, so the criminal liability will be </a:t>
            </a:r>
            <a:r>
              <a:rPr lang="en-US" altLang="zh-HK" sz="2200" b="1" dirty="0" smtClean="0"/>
              <a:t>lower?</a:t>
            </a:r>
            <a:endParaRPr lang="zh-HK" altLang="en-US" sz="2200" b="1" dirty="0"/>
          </a:p>
        </p:txBody>
      </p:sp>
      <p:sp>
        <p:nvSpPr>
          <p:cNvPr id="40" name="矩形 39"/>
          <p:cNvSpPr/>
          <p:nvPr/>
        </p:nvSpPr>
        <p:spPr>
          <a:xfrm>
            <a:off x="3271967" y="5509242"/>
            <a:ext cx="49522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200" b="1" dirty="0"/>
              <a:t>Young people will get a lighter </a:t>
            </a:r>
            <a:r>
              <a:rPr lang="en-US" altLang="zh-HK" sz="2200" b="1" dirty="0" smtClean="0"/>
              <a:t>sentence?</a:t>
            </a:r>
            <a:endParaRPr lang="zh-HK" altLang="en-US" sz="22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51845">
            <a:off x="1898248" y="2262669"/>
            <a:ext cx="6126018" cy="3943027"/>
            <a:chOff x="0" y="0"/>
            <a:chExt cx="2268896" cy="14603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68896" cy="1460380"/>
            </a:xfrm>
            <a:custGeom>
              <a:avLst/>
              <a:gdLst/>
              <a:ahLst/>
              <a:cxnLst/>
              <a:rect l="l" t="t" r="r" b="b"/>
              <a:pathLst>
                <a:path w="2268896" h="1460380">
                  <a:moveTo>
                    <a:pt x="69508" y="0"/>
                  </a:moveTo>
                  <a:lnTo>
                    <a:pt x="2199388" y="0"/>
                  </a:lnTo>
                  <a:cubicBezTo>
                    <a:pt x="2237776" y="0"/>
                    <a:pt x="2268896" y="31120"/>
                    <a:pt x="2268896" y="69508"/>
                  </a:cubicBezTo>
                  <a:lnTo>
                    <a:pt x="2268896" y="1390873"/>
                  </a:lnTo>
                  <a:cubicBezTo>
                    <a:pt x="2268896" y="1409307"/>
                    <a:pt x="2261572" y="1426987"/>
                    <a:pt x="2248537" y="1440022"/>
                  </a:cubicBezTo>
                  <a:cubicBezTo>
                    <a:pt x="2235502" y="1453057"/>
                    <a:pt x="2217823" y="1460380"/>
                    <a:pt x="2199388" y="1460380"/>
                  </a:cubicBezTo>
                  <a:lnTo>
                    <a:pt x="69508" y="1460380"/>
                  </a:lnTo>
                  <a:cubicBezTo>
                    <a:pt x="31120" y="1460380"/>
                    <a:pt x="0" y="1429261"/>
                    <a:pt x="0" y="1390873"/>
                  </a:cubicBezTo>
                  <a:lnTo>
                    <a:pt x="0" y="69508"/>
                  </a:lnTo>
                  <a:cubicBezTo>
                    <a:pt x="0" y="31120"/>
                    <a:pt x="31120" y="0"/>
                    <a:pt x="69508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268896" cy="15175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65463" y="1628463"/>
            <a:ext cx="6165602" cy="3859052"/>
            <a:chOff x="0" y="0"/>
            <a:chExt cx="2283556" cy="14292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83556" cy="1429279"/>
            </a:xfrm>
            <a:custGeom>
              <a:avLst/>
              <a:gdLst/>
              <a:ahLst/>
              <a:cxnLst/>
              <a:rect l="l" t="t" r="r" b="b"/>
              <a:pathLst>
                <a:path w="2283556" h="1429279">
                  <a:moveTo>
                    <a:pt x="69061" y="0"/>
                  </a:moveTo>
                  <a:lnTo>
                    <a:pt x="2214495" y="0"/>
                  </a:lnTo>
                  <a:cubicBezTo>
                    <a:pt x="2252636" y="0"/>
                    <a:pt x="2283556" y="30920"/>
                    <a:pt x="2283556" y="69061"/>
                  </a:cubicBezTo>
                  <a:lnTo>
                    <a:pt x="2283556" y="1360217"/>
                  </a:lnTo>
                  <a:cubicBezTo>
                    <a:pt x="2283556" y="1378533"/>
                    <a:pt x="2276280" y="1396099"/>
                    <a:pt x="2263329" y="1409051"/>
                  </a:cubicBezTo>
                  <a:cubicBezTo>
                    <a:pt x="2250377" y="1422002"/>
                    <a:pt x="2232811" y="1429279"/>
                    <a:pt x="2214495" y="1429279"/>
                  </a:cubicBezTo>
                  <a:lnTo>
                    <a:pt x="69061" y="1429279"/>
                  </a:lnTo>
                  <a:cubicBezTo>
                    <a:pt x="30920" y="1429279"/>
                    <a:pt x="0" y="1398359"/>
                    <a:pt x="0" y="1360217"/>
                  </a:cubicBezTo>
                  <a:lnTo>
                    <a:pt x="0" y="69061"/>
                  </a:lnTo>
                  <a:cubicBezTo>
                    <a:pt x="0" y="30920"/>
                    <a:pt x="30920" y="0"/>
                    <a:pt x="6906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283556" cy="14864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32404" y="731520"/>
            <a:ext cx="789676" cy="78967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384343" y="2742864"/>
            <a:ext cx="1275474" cy="1348099"/>
          </a:xfrm>
          <a:custGeom>
            <a:avLst/>
            <a:gdLst/>
            <a:ahLst/>
            <a:cxnLst/>
            <a:rect l="l" t="t" r="r" b="b"/>
            <a:pathLst>
              <a:path w="1275474" h="1348099">
                <a:moveTo>
                  <a:pt x="0" y="0"/>
                </a:moveTo>
                <a:lnTo>
                  <a:pt x="1275474" y="0"/>
                </a:lnTo>
                <a:lnTo>
                  <a:pt x="1275474" y="1348100"/>
                </a:lnTo>
                <a:lnTo>
                  <a:pt x="0" y="1348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181030" r="-496464" b="-17833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83059" y="6646464"/>
            <a:ext cx="4898690" cy="3928749"/>
          </a:xfrm>
          <a:custGeom>
            <a:avLst/>
            <a:gdLst/>
            <a:ahLst/>
            <a:cxnLst/>
            <a:rect l="l" t="t" r="r" b="b"/>
            <a:pathLst>
              <a:path w="4898690" h="3928749">
                <a:moveTo>
                  <a:pt x="0" y="0"/>
                </a:moveTo>
                <a:lnTo>
                  <a:pt x="4898690" y="0"/>
                </a:lnTo>
                <a:lnTo>
                  <a:pt x="4898690" y="3928750"/>
                </a:lnTo>
                <a:lnTo>
                  <a:pt x="0" y="3928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731520" y="624253"/>
            <a:ext cx="950111" cy="1004210"/>
          </a:xfrm>
          <a:custGeom>
            <a:avLst/>
            <a:gdLst/>
            <a:ahLst/>
            <a:cxnLst/>
            <a:rect l="l" t="t" r="r" b="b"/>
            <a:pathLst>
              <a:path w="950111" h="1004210">
                <a:moveTo>
                  <a:pt x="950111" y="0"/>
                </a:moveTo>
                <a:lnTo>
                  <a:pt x="0" y="0"/>
                </a:lnTo>
                <a:lnTo>
                  <a:pt x="0" y="1004210"/>
                </a:lnTo>
                <a:lnTo>
                  <a:pt x="950111" y="1004210"/>
                </a:lnTo>
                <a:lnTo>
                  <a:pt x="95011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81030" r="-496464" b="-178335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0386" y="2436000"/>
            <a:ext cx="1838096" cy="183809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-117599" y="1551592"/>
            <a:ext cx="1931782" cy="2251017"/>
          </a:xfrm>
          <a:custGeom>
            <a:avLst/>
            <a:gdLst/>
            <a:ahLst/>
            <a:cxnLst/>
            <a:rect l="l" t="t" r="r" b="b"/>
            <a:pathLst>
              <a:path w="1931782" h="2251017">
                <a:moveTo>
                  <a:pt x="0" y="0"/>
                </a:moveTo>
                <a:lnTo>
                  <a:pt x="1931782" y="0"/>
                </a:lnTo>
                <a:lnTo>
                  <a:pt x="1931782" y="2251017"/>
                </a:lnTo>
                <a:lnTo>
                  <a:pt x="0" y="2251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931420" y="1509776"/>
            <a:ext cx="1473145" cy="2292833"/>
          </a:xfrm>
          <a:custGeom>
            <a:avLst/>
            <a:gdLst/>
            <a:ahLst/>
            <a:cxnLst/>
            <a:rect l="l" t="t" r="r" b="b"/>
            <a:pathLst>
              <a:path w="1473145" h="2292833">
                <a:moveTo>
                  <a:pt x="0" y="0"/>
                </a:moveTo>
                <a:lnTo>
                  <a:pt x="1473145" y="0"/>
                </a:lnTo>
                <a:lnTo>
                  <a:pt x="1473145" y="2292833"/>
                </a:lnTo>
                <a:lnTo>
                  <a:pt x="0" y="22928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420000" y="4090964"/>
            <a:ext cx="3069040" cy="2608684"/>
          </a:xfrm>
          <a:custGeom>
            <a:avLst/>
            <a:gdLst/>
            <a:ahLst/>
            <a:cxnLst/>
            <a:rect l="l" t="t" r="r" b="b"/>
            <a:pathLst>
              <a:path w="3069040" h="2608684">
                <a:moveTo>
                  <a:pt x="0" y="0"/>
                </a:moveTo>
                <a:lnTo>
                  <a:pt x="3069041" y="0"/>
                </a:lnTo>
                <a:lnTo>
                  <a:pt x="3069041" y="2608684"/>
                </a:lnTo>
                <a:lnTo>
                  <a:pt x="0" y="26086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814183" y="1521196"/>
            <a:ext cx="1793962" cy="2712986"/>
          </a:xfrm>
          <a:custGeom>
            <a:avLst/>
            <a:gdLst/>
            <a:ahLst/>
            <a:cxnLst/>
            <a:rect l="l" t="t" r="r" b="b"/>
            <a:pathLst>
              <a:path w="1793962" h="2712986">
                <a:moveTo>
                  <a:pt x="0" y="0"/>
                </a:moveTo>
                <a:lnTo>
                  <a:pt x="1793961" y="0"/>
                </a:lnTo>
                <a:lnTo>
                  <a:pt x="1793961" y="2712986"/>
                </a:lnTo>
                <a:lnTo>
                  <a:pt x="0" y="2712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2220" y="4385598"/>
            <a:ext cx="2618944" cy="2618944"/>
          </a:xfrm>
          <a:custGeom>
            <a:avLst/>
            <a:gdLst/>
            <a:ahLst/>
            <a:cxnLst/>
            <a:rect l="l" t="t" r="r" b="b"/>
            <a:pathLst>
              <a:path w="2618944" h="2618944">
                <a:moveTo>
                  <a:pt x="0" y="0"/>
                </a:moveTo>
                <a:lnTo>
                  <a:pt x="2618943" y="0"/>
                </a:lnTo>
                <a:lnTo>
                  <a:pt x="2618943" y="2618943"/>
                </a:lnTo>
                <a:lnTo>
                  <a:pt x="0" y="26189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5" name="矩形 24"/>
          <p:cNvSpPr/>
          <p:nvPr/>
        </p:nvSpPr>
        <p:spPr>
          <a:xfrm>
            <a:off x="3482490" y="2351046"/>
            <a:ext cx="35385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HK" sz="2200" b="1" dirty="0"/>
              <a:t>‘The </a:t>
            </a:r>
            <a:r>
              <a:rPr lang="en-US" altLang="zh-HK" sz="2200" b="1" dirty="0" smtClean="0"/>
              <a:t>Price’ </a:t>
            </a:r>
            <a:r>
              <a:rPr lang="en-US" altLang="zh-HK" sz="2200" b="1" dirty="0"/>
              <a:t>of Fast </a:t>
            </a:r>
            <a:r>
              <a:rPr lang="en-US" altLang="zh-HK" sz="2200" b="1" dirty="0" smtClean="0"/>
              <a:t>Mone</a:t>
            </a:r>
            <a:r>
              <a:rPr lang="en-US" altLang="zh-HK" sz="2200" b="1" dirty="0"/>
              <a:t>y</a:t>
            </a:r>
            <a:r>
              <a:rPr lang="en-US" altLang="zh-HK" sz="2200" b="1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zh-HK" sz="2200" b="1" dirty="0" smtClean="0"/>
              <a:t>Role-playing </a:t>
            </a:r>
            <a:r>
              <a:rPr lang="en-US" altLang="zh-HK" sz="2200" b="1" dirty="0"/>
              <a:t>and Exploration</a:t>
            </a:r>
            <a:endParaRPr lang="zh-HK" altLang="en-US" sz="2200" b="1" dirty="0">
              <a:latin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966158" y="4370358"/>
            <a:ext cx="33399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HK" sz="3600" b="1" dirty="0"/>
              <a:t>How did it go?</a:t>
            </a:r>
            <a:endParaRPr lang="zh-HK" altLang="en-US" sz="36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3365" y="1237006"/>
            <a:ext cx="3089842" cy="919633"/>
            <a:chOff x="0" y="0"/>
            <a:chExt cx="1144386" cy="340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4386" cy="340605"/>
            </a:xfrm>
            <a:custGeom>
              <a:avLst/>
              <a:gdLst/>
              <a:ahLst/>
              <a:cxnLst/>
              <a:rect l="l" t="t" r="r" b="b"/>
              <a:pathLst>
                <a:path w="1144386" h="340605">
                  <a:moveTo>
                    <a:pt x="170302" y="0"/>
                  </a:moveTo>
                  <a:lnTo>
                    <a:pt x="974084" y="0"/>
                  </a:lnTo>
                  <a:cubicBezTo>
                    <a:pt x="1068139" y="0"/>
                    <a:pt x="1144386" y="76247"/>
                    <a:pt x="1144386" y="170302"/>
                  </a:cubicBezTo>
                  <a:lnTo>
                    <a:pt x="1144386" y="170302"/>
                  </a:lnTo>
                  <a:cubicBezTo>
                    <a:pt x="1144386" y="215469"/>
                    <a:pt x="1126443" y="258786"/>
                    <a:pt x="1094505" y="290724"/>
                  </a:cubicBezTo>
                  <a:cubicBezTo>
                    <a:pt x="1062568" y="322662"/>
                    <a:pt x="1019250" y="340605"/>
                    <a:pt x="974084" y="340605"/>
                  </a:cubicBezTo>
                  <a:lnTo>
                    <a:pt x="170302" y="340605"/>
                  </a:lnTo>
                  <a:cubicBezTo>
                    <a:pt x="76247" y="340605"/>
                    <a:pt x="0" y="264358"/>
                    <a:pt x="0" y="170302"/>
                  </a:cubicBezTo>
                  <a:lnTo>
                    <a:pt x="0" y="170302"/>
                  </a:lnTo>
                  <a:cubicBezTo>
                    <a:pt x="0" y="76247"/>
                    <a:pt x="76247" y="0"/>
                    <a:pt x="170302" y="0"/>
                  </a:cubicBez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44386" cy="378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 dirty="0" smtClean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Team 1</a:t>
              </a:r>
              <a:endParaRPr lang="en-US" sz="3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1020" y="2500682"/>
            <a:ext cx="3089842" cy="919633"/>
            <a:chOff x="0" y="0"/>
            <a:chExt cx="1144386" cy="3406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4386" cy="340605"/>
            </a:xfrm>
            <a:custGeom>
              <a:avLst/>
              <a:gdLst/>
              <a:ahLst/>
              <a:cxnLst/>
              <a:rect l="l" t="t" r="r" b="b"/>
              <a:pathLst>
                <a:path w="1144386" h="340605">
                  <a:moveTo>
                    <a:pt x="170302" y="0"/>
                  </a:moveTo>
                  <a:lnTo>
                    <a:pt x="974084" y="0"/>
                  </a:lnTo>
                  <a:cubicBezTo>
                    <a:pt x="1068139" y="0"/>
                    <a:pt x="1144386" y="76247"/>
                    <a:pt x="1144386" y="170302"/>
                  </a:cubicBezTo>
                  <a:lnTo>
                    <a:pt x="1144386" y="170302"/>
                  </a:lnTo>
                  <a:cubicBezTo>
                    <a:pt x="1144386" y="215469"/>
                    <a:pt x="1126443" y="258786"/>
                    <a:pt x="1094505" y="290724"/>
                  </a:cubicBezTo>
                  <a:cubicBezTo>
                    <a:pt x="1062568" y="322662"/>
                    <a:pt x="1019250" y="340605"/>
                    <a:pt x="974084" y="340605"/>
                  </a:cubicBezTo>
                  <a:lnTo>
                    <a:pt x="170302" y="340605"/>
                  </a:lnTo>
                  <a:cubicBezTo>
                    <a:pt x="76247" y="340605"/>
                    <a:pt x="0" y="264358"/>
                    <a:pt x="0" y="170302"/>
                  </a:cubicBezTo>
                  <a:lnTo>
                    <a:pt x="0" y="170302"/>
                  </a:lnTo>
                  <a:cubicBezTo>
                    <a:pt x="0" y="76247"/>
                    <a:pt x="76247" y="0"/>
                    <a:pt x="170302" y="0"/>
                  </a:cubicBezTo>
                  <a:close/>
                </a:path>
              </a:pathLst>
            </a:custGeom>
            <a:solidFill>
              <a:srgbClr val="06C892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44386" cy="378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79"/>
                </a:lnSpc>
                <a:spcBef>
                  <a:spcPct val="0"/>
                </a:spcBef>
              </a:pPr>
              <a:r>
                <a:rPr lang="en-US" sz="3399" dirty="0" smtClean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Team 2</a:t>
              </a:r>
              <a:endParaRPr lang="en-US" sz="3399" u="none" strike="noStrik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033975" y="179288"/>
            <a:ext cx="871025" cy="912674"/>
          </a:xfrm>
          <a:custGeom>
            <a:avLst/>
            <a:gdLst/>
            <a:ahLst/>
            <a:cxnLst/>
            <a:rect l="l" t="t" r="r" b="b"/>
            <a:pathLst>
              <a:path w="871025" h="912674">
                <a:moveTo>
                  <a:pt x="0" y="0"/>
                </a:moveTo>
                <a:lnTo>
                  <a:pt x="871025" y="0"/>
                </a:lnTo>
                <a:lnTo>
                  <a:pt x="871025" y="912674"/>
                </a:lnTo>
                <a:lnTo>
                  <a:pt x="0" y="912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528586" r="-47433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02672" y="6021354"/>
            <a:ext cx="5150928" cy="1315768"/>
          </a:xfrm>
          <a:custGeom>
            <a:avLst/>
            <a:gdLst/>
            <a:ahLst/>
            <a:cxnLst/>
            <a:rect l="l" t="t" r="r" b="b"/>
            <a:pathLst>
              <a:path w="5150928" h="1315768">
                <a:moveTo>
                  <a:pt x="0" y="0"/>
                </a:moveTo>
                <a:lnTo>
                  <a:pt x="5150928" y="0"/>
                </a:lnTo>
                <a:lnTo>
                  <a:pt x="5150928" y="1315768"/>
                </a:lnTo>
                <a:lnTo>
                  <a:pt x="0" y="1315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25663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062360" y="5070874"/>
            <a:ext cx="959720" cy="1005611"/>
          </a:xfrm>
          <a:custGeom>
            <a:avLst/>
            <a:gdLst/>
            <a:ahLst/>
            <a:cxnLst/>
            <a:rect l="l" t="t" r="r" b="b"/>
            <a:pathLst>
              <a:path w="959720" h="1005611">
                <a:moveTo>
                  <a:pt x="0" y="0"/>
                </a:moveTo>
                <a:lnTo>
                  <a:pt x="959720" y="0"/>
                </a:lnTo>
                <a:lnTo>
                  <a:pt x="959720" y="1005610"/>
                </a:lnTo>
                <a:lnTo>
                  <a:pt x="0" y="10056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433574" t="-519287" r="-40762" b="-929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10317" y="6076484"/>
            <a:ext cx="677968" cy="716572"/>
          </a:xfrm>
          <a:custGeom>
            <a:avLst/>
            <a:gdLst/>
            <a:ahLst/>
            <a:cxnLst/>
            <a:rect l="l" t="t" r="r" b="b"/>
            <a:pathLst>
              <a:path w="677968" h="716572">
                <a:moveTo>
                  <a:pt x="0" y="0"/>
                </a:moveTo>
                <a:lnTo>
                  <a:pt x="677969" y="0"/>
                </a:lnTo>
                <a:lnTo>
                  <a:pt x="677969" y="716572"/>
                </a:lnTo>
                <a:lnTo>
                  <a:pt x="0" y="7165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t="-181030" r="-496464" b="-178335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088286" y="6583680"/>
            <a:ext cx="2317562" cy="23175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207978" y="1996812"/>
            <a:ext cx="1091244" cy="109124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5400000">
            <a:off x="-3123645" y="1909014"/>
            <a:ext cx="4067331" cy="3261999"/>
          </a:xfrm>
          <a:custGeom>
            <a:avLst/>
            <a:gdLst/>
            <a:ahLst/>
            <a:cxnLst/>
            <a:rect l="l" t="t" r="r" b="b"/>
            <a:pathLst>
              <a:path w="4067331" h="3261999">
                <a:moveTo>
                  <a:pt x="0" y="0"/>
                </a:moveTo>
                <a:lnTo>
                  <a:pt x="4067331" y="0"/>
                </a:lnTo>
                <a:lnTo>
                  <a:pt x="4067331" y="3261999"/>
                </a:lnTo>
                <a:lnTo>
                  <a:pt x="0" y="32619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749301" y="338259"/>
            <a:ext cx="8172591" cy="616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1" dirty="0">
                <a:solidFill>
                  <a:srgbClr val="090147"/>
                </a:solidFill>
                <a:ea typeface=" 可畫在山河-HK"/>
                <a:cs typeface=" 可畫在山河-HK"/>
                <a:sym typeface=" 可畫在山河-HK"/>
              </a:rPr>
              <a:t>Small Group Creative Endeavour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543365" y="3763215"/>
            <a:ext cx="3089842" cy="919633"/>
            <a:chOff x="0" y="0"/>
            <a:chExt cx="1144386" cy="34060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44386" cy="340605"/>
            </a:xfrm>
            <a:custGeom>
              <a:avLst/>
              <a:gdLst/>
              <a:ahLst/>
              <a:cxnLst/>
              <a:rect l="l" t="t" r="r" b="b"/>
              <a:pathLst>
                <a:path w="1144386" h="340605">
                  <a:moveTo>
                    <a:pt x="170302" y="0"/>
                  </a:moveTo>
                  <a:lnTo>
                    <a:pt x="974084" y="0"/>
                  </a:lnTo>
                  <a:cubicBezTo>
                    <a:pt x="1068139" y="0"/>
                    <a:pt x="1144386" y="76247"/>
                    <a:pt x="1144386" y="170302"/>
                  </a:cubicBezTo>
                  <a:lnTo>
                    <a:pt x="1144386" y="170302"/>
                  </a:lnTo>
                  <a:cubicBezTo>
                    <a:pt x="1144386" y="215469"/>
                    <a:pt x="1126443" y="258786"/>
                    <a:pt x="1094505" y="290724"/>
                  </a:cubicBezTo>
                  <a:cubicBezTo>
                    <a:pt x="1062568" y="322662"/>
                    <a:pt x="1019250" y="340605"/>
                    <a:pt x="974084" y="340605"/>
                  </a:cubicBezTo>
                  <a:lnTo>
                    <a:pt x="170302" y="340605"/>
                  </a:lnTo>
                  <a:cubicBezTo>
                    <a:pt x="76247" y="340605"/>
                    <a:pt x="0" y="264358"/>
                    <a:pt x="0" y="170302"/>
                  </a:cubicBezTo>
                  <a:lnTo>
                    <a:pt x="0" y="170302"/>
                  </a:lnTo>
                  <a:cubicBezTo>
                    <a:pt x="0" y="76247"/>
                    <a:pt x="76247" y="0"/>
                    <a:pt x="170302" y="0"/>
                  </a:cubicBezTo>
                  <a:close/>
                </a:path>
              </a:pathLst>
            </a:custGeom>
            <a:solidFill>
              <a:srgbClr val="06C892"/>
            </a:solidFill>
            <a:ln cap="rnd">
              <a:noFill/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144386" cy="378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79"/>
                </a:lnSpc>
                <a:spcBef>
                  <a:spcPct val="0"/>
                </a:spcBef>
              </a:pPr>
              <a:r>
                <a:rPr lang="en-US" sz="3399" dirty="0" smtClean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Team 3</a:t>
              </a:r>
              <a:endParaRPr lang="en-US" sz="3399" u="none" strike="noStrik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43365" y="4965272"/>
            <a:ext cx="3089842" cy="919633"/>
            <a:chOff x="0" y="0"/>
            <a:chExt cx="1144386" cy="34060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44386" cy="340605"/>
            </a:xfrm>
            <a:custGeom>
              <a:avLst/>
              <a:gdLst/>
              <a:ahLst/>
              <a:cxnLst/>
              <a:rect l="l" t="t" r="r" b="b"/>
              <a:pathLst>
                <a:path w="1144386" h="340605">
                  <a:moveTo>
                    <a:pt x="170302" y="0"/>
                  </a:moveTo>
                  <a:lnTo>
                    <a:pt x="974084" y="0"/>
                  </a:lnTo>
                  <a:cubicBezTo>
                    <a:pt x="1068139" y="0"/>
                    <a:pt x="1144386" y="76247"/>
                    <a:pt x="1144386" y="170302"/>
                  </a:cubicBezTo>
                  <a:lnTo>
                    <a:pt x="1144386" y="170302"/>
                  </a:lnTo>
                  <a:cubicBezTo>
                    <a:pt x="1144386" y="215469"/>
                    <a:pt x="1126443" y="258786"/>
                    <a:pt x="1094505" y="290724"/>
                  </a:cubicBezTo>
                  <a:cubicBezTo>
                    <a:pt x="1062568" y="322662"/>
                    <a:pt x="1019250" y="340605"/>
                    <a:pt x="974084" y="340605"/>
                  </a:cubicBezTo>
                  <a:lnTo>
                    <a:pt x="170302" y="340605"/>
                  </a:lnTo>
                  <a:cubicBezTo>
                    <a:pt x="76247" y="340605"/>
                    <a:pt x="0" y="264358"/>
                    <a:pt x="0" y="170302"/>
                  </a:cubicBezTo>
                  <a:lnTo>
                    <a:pt x="0" y="170302"/>
                  </a:lnTo>
                  <a:cubicBezTo>
                    <a:pt x="0" y="76247"/>
                    <a:pt x="76247" y="0"/>
                    <a:pt x="170302" y="0"/>
                  </a:cubicBezTo>
                  <a:close/>
                </a:path>
              </a:pathLst>
            </a:custGeom>
            <a:solidFill>
              <a:srgbClr val="06C892"/>
            </a:solidFill>
            <a:ln cap="rnd">
              <a:noFill/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144386" cy="378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79"/>
                </a:lnSpc>
                <a:spcBef>
                  <a:spcPct val="0"/>
                </a:spcBef>
              </a:pPr>
              <a:r>
                <a:rPr lang="en-US" sz="3399" dirty="0" smtClean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Team 4</a:t>
              </a:r>
              <a:endParaRPr lang="en-US" sz="3399" u="none" strike="noStrik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43365" y="6219422"/>
            <a:ext cx="3089842" cy="919633"/>
            <a:chOff x="0" y="0"/>
            <a:chExt cx="1144386" cy="34060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44386" cy="340605"/>
            </a:xfrm>
            <a:custGeom>
              <a:avLst/>
              <a:gdLst/>
              <a:ahLst/>
              <a:cxnLst/>
              <a:rect l="l" t="t" r="r" b="b"/>
              <a:pathLst>
                <a:path w="1144386" h="340605">
                  <a:moveTo>
                    <a:pt x="170302" y="0"/>
                  </a:moveTo>
                  <a:lnTo>
                    <a:pt x="974084" y="0"/>
                  </a:lnTo>
                  <a:cubicBezTo>
                    <a:pt x="1068139" y="0"/>
                    <a:pt x="1144386" y="76247"/>
                    <a:pt x="1144386" y="170302"/>
                  </a:cubicBezTo>
                  <a:lnTo>
                    <a:pt x="1144386" y="170302"/>
                  </a:lnTo>
                  <a:cubicBezTo>
                    <a:pt x="1144386" y="215469"/>
                    <a:pt x="1126443" y="258786"/>
                    <a:pt x="1094505" y="290724"/>
                  </a:cubicBezTo>
                  <a:cubicBezTo>
                    <a:pt x="1062568" y="322662"/>
                    <a:pt x="1019250" y="340605"/>
                    <a:pt x="974084" y="340605"/>
                  </a:cubicBezTo>
                  <a:lnTo>
                    <a:pt x="170302" y="340605"/>
                  </a:lnTo>
                  <a:cubicBezTo>
                    <a:pt x="76247" y="340605"/>
                    <a:pt x="0" y="264358"/>
                    <a:pt x="0" y="170302"/>
                  </a:cubicBezTo>
                  <a:lnTo>
                    <a:pt x="0" y="170302"/>
                  </a:lnTo>
                  <a:cubicBezTo>
                    <a:pt x="0" y="76247"/>
                    <a:pt x="76247" y="0"/>
                    <a:pt x="170302" y="0"/>
                  </a:cubicBezTo>
                  <a:close/>
                </a:path>
              </a:pathLst>
            </a:custGeom>
            <a:solidFill>
              <a:srgbClr val="06C892"/>
            </a:solidFill>
            <a:ln cap="rnd">
              <a:noFill/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144386" cy="378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79"/>
                </a:lnSpc>
                <a:spcBef>
                  <a:spcPct val="0"/>
                </a:spcBef>
              </a:pPr>
              <a:r>
                <a:rPr lang="en-US" sz="3399" dirty="0" smtClean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Team 5</a:t>
              </a:r>
              <a:endParaRPr lang="en-US" sz="3399" u="none" strike="noStrik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3827686" y="1269111"/>
            <a:ext cx="46353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b="1" dirty="0" smtClean="0"/>
              <a:t>Students </a:t>
            </a:r>
            <a:r>
              <a:rPr lang="en-US" altLang="zh-HK" sz="2400" b="1" dirty="0"/>
              <a:t>have designed Ah Ho's reaction and reflection in the </a:t>
            </a:r>
            <a:r>
              <a:rPr lang="en-US" altLang="zh-HK" sz="2400" b="1" dirty="0" smtClean="0"/>
              <a:t>court.</a:t>
            </a:r>
          </a:p>
          <a:p>
            <a:endParaRPr lang="en-US" altLang="zh-HK" sz="2400" b="1" dirty="0"/>
          </a:p>
          <a:p>
            <a:r>
              <a:rPr lang="en-US" altLang="zh-HK" sz="2400" b="1" dirty="0"/>
              <a:t>W</a:t>
            </a:r>
            <a:r>
              <a:rPr lang="en-US" altLang="zh-HK" sz="2400" b="1" dirty="0" smtClean="0"/>
              <a:t>hat </a:t>
            </a:r>
            <a:r>
              <a:rPr lang="en-US" altLang="zh-HK" sz="2400" b="1" dirty="0"/>
              <a:t>do you think he regretted in the end? </a:t>
            </a:r>
            <a:endParaRPr lang="en-US" altLang="zh-HK" sz="2400" b="1" dirty="0" smtClean="0"/>
          </a:p>
          <a:p>
            <a:endParaRPr lang="en-US" altLang="zh-HK" sz="2400" b="1" dirty="0"/>
          </a:p>
          <a:p>
            <a:r>
              <a:rPr lang="en-US" altLang="zh-HK" sz="2400" b="1" dirty="0" smtClean="0"/>
              <a:t>Was </a:t>
            </a:r>
            <a:r>
              <a:rPr lang="en-US" altLang="zh-HK" sz="2400" b="1" dirty="0"/>
              <a:t>it the money he received? Or did he lose something more important</a:t>
            </a:r>
            <a:r>
              <a:rPr lang="en-US" altLang="zh-HK" sz="2400" b="1" dirty="0" smtClean="0"/>
              <a:t>?</a:t>
            </a:r>
          </a:p>
          <a:p>
            <a:endParaRPr lang="en-US" altLang="zh-HK" sz="2400" b="1" dirty="0"/>
          </a:p>
          <a:p>
            <a:r>
              <a:rPr lang="en-US" altLang="zh-HK" sz="2400" b="1" dirty="0" smtClean="0"/>
              <a:t>If </a:t>
            </a:r>
            <a:r>
              <a:rPr lang="en-US" altLang="zh-HK" sz="2400" b="1" dirty="0"/>
              <a:t>we rewind the time and go back to the back alley of the restaurant, how could </a:t>
            </a:r>
            <a:r>
              <a:rPr lang="en-US" altLang="zh-HK" sz="2400" b="1" dirty="0" smtClean="0"/>
              <a:t>Ah Ho </a:t>
            </a:r>
            <a:r>
              <a:rPr lang="en-US" altLang="zh-HK" sz="2400" b="1" dirty="0"/>
              <a:t>reject </a:t>
            </a:r>
            <a:r>
              <a:rPr lang="en-US" altLang="zh-HK" sz="2400" b="1" dirty="0" smtClean="0"/>
              <a:t>the criminals?</a:t>
            </a:r>
            <a:endParaRPr lang="zh-HK" altLang="en-US" sz="24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2773" y="177113"/>
            <a:ext cx="871025" cy="912674"/>
          </a:xfrm>
          <a:custGeom>
            <a:avLst/>
            <a:gdLst/>
            <a:ahLst/>
            <a:cxnLst/>
            <a:rect l="l" t="t" r="r" b="b"/>
            <a:pathLst>
              <a:path w="871025" h="912674">
                <a:moveTo>
                  <a:pt x="0" y="0"/>
                </a:moveTo>
                <a:lnTo>
                  <a:pt x="871025" y="0"/>
                </a:lnTo>
                <a:lnTo>
                  <a:pt x="871025" y="912674"/>
                </a:lnTo>
                <a:lnTo>
                  <a:pt x="0" y="912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528586" r="-474336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6446616" y="0"/>
            <a:ext cx="5150928" cy="1315768"/>
          </a:xfrm>
          <a:custGeom>
            <a:avLst/>
            <a:gdLst/>
            <a:ahLst/>
            <a:cxnLst/>
            <a:rect l="l" t="t" r="r" b="b"/>
            <a:pathLst>
              <a:path w="5150928" h="1315768">
                <a:moveTo>
                  <a:pt x="0" y="0"/>
                </a:moveTo>
                <a:lnTo>
                  <a:pt x="5150928" y="0"/>
                </a:lnTo>
                <a:lnTo>
                  <a:pt x="5150928" y="1315768"/>
                </a:lnTo>
                <a:lnTo>
                  <a:pt x="0" y="1315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25663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62360" y="5070874"/>
            <a:ext cx="959720" cy="1005611"/>
          </a:xfrm>
          <a:custGeom>
            <a:avLst/>
            <a:gdLst/>
            <a:ahLst/>
            <a:cxnLst/>
            <a:rect l="l" t="t" r="r" b="b"/>
            <a:pathLst>
              <a:path w="959720" h="1005611">
                <a:moveTo>
                  <a:pt x="0" y="0"/>
                </a:moveTo>
                <a:lnTo>
                  <a:pt x="959720" y="0"/>
                </a:lnTo>
                <a:lnTo>
                  <a:pt x="959720" y="1005610"/>
                </a:lnTo>
                <a:lnTo>
                  <a:pt x="0" y="10056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433574" t="-519287" r="-40762" b="-929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0317" y="6076484"/>
            <a:ext cx="677968" cy="716572"/>
          </a:xfrm>
          <a:custGeom>
            <a:avLst/>
            <a:gdLst/>
            <a:ahLst/>
            <a:cxnLst/>
            <a:rect l="l" t="t" r="r" b="b"/>
            <a:pathLst>
              <a:path w="677968" h="716572">
                <a:moveTo>
                  <a:pt x="0" y="0"/>
                </a:moveTo>
                <a:lnTo>
                  <a:pt x="677969" y="0"/>
                </a:lnTo>
                <a:lnTo>
                  <a:pt x="677969" y="716572"/>
                </a:lnTo>
                <a:lnTo>
                  <a:pt x="0" y="7165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t="-181030" r="-496464" b="-178335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99696" y="5573679"/>
            <a:ext cx="2317562" cy="23175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207978" y="1996812"/>
            <a:ext cx="1091244" cy="109124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-3123645" y="1909014"/>
            <a:ext cx="4067331" cy="3261999"/>
          </a:xfrm>
          <a:custGeom>
            <a:avLst/>
            <a:gdLst/>
            <a:ahLst/>
            <a:cxnLst/>
            <a:rect l="l" t="t" r="r" b="b"/>
            <a:pathLst>
              <a:path w="4067331" h="3261999">
                <a:moveTo>
                  <a:pt x="0" y="0"/>
                </a:moveTo>
                <a:lnTo>
                  <a:pt x="4067331" y="0"/>
                </a:lnTo>
                <a:lnTo>
                  <a:pt x="4067331" y="3261999"/>
                </a:lnTo>
                <a:lnTo>
                  <a:pt x="0" y="32619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49486" y="2645118"/>
            <a:ext cx="9266003" cy="4670082"/>
          </a:xfrm>
          <a:custGeom>
            <a:avLst/>
            <a:gdLst/>
            <a:ahLst/>
            <a:cxnLst/>
            <a:rect l="l" t="t" r="r" b="b"/>
            <a:pathLst>
              <a:path w="9266003" h="3926038">
                <a:moveTo>
                  <a:pt x="0" y="0"/>
                </a:moveTo>
                <a:lnTo>
                  <a:pt x="9266003" y="0"/>
                </a:lnTo>
                <a:lnTo>
                  <a:pt x="9266003" y="3926038"/>
                </a:lnTo>
                <a:lnTo>
                  <a:pt x="0" y="39260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8627"/>
            </a:stretch>
          </a:blipFill>
        </p:spPr>
      </p:sp>
      <p:sp>
        <p:nvSpPr>
          <p:cNvPr id="17" name="文字方塊 16"/>
          <p:cNvSpPr txBox="1"/>
          <p:nvPr/>
        </p:nvSpPr>
        <p:spPr>
          <a:xfrm>
            <a:off x="943644" y="2936103"/>
            <a:ext cx="78893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HK" sz="2000" b="1" dirty="0"/>
              <a:t>The judge stated that: </a:t>
            </a:r>
            <a:endParaRPr lang="en-US" altLang="zh-HK" sz="2000" b="1" dirty="0" smtClean="0"/>
          </a:p>
          <a:p>
            <a:pPr algn="just"/>
            <a:endParaRPr lang="en-US" altLang="zh-HK" sz="20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HK" sz="2000" b="1" dirty="0" smtClean="0"/>
              <a:t>the </a:t>
            </a:r>
            <a:r>
              <a:rPr lang="en-US" altLang="zh-HK" sz="2000" b="1" dirty="0"/>
              <a:t>defendant was part of a conspiracy to defraud and had a role to play alongside the other conspirators; </a:t>
            </a:r>
            <a:endParaRPr lang="en-US" altLang="zh-HK" sz="2000" b="1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HK" sz="2000" b="1" dirty="0" smtClean="0"/>
              <a:t>the </a:t>
            </a:r>
            <a:r>
              <a:rPr lang="en-US" altLang="zh-HK" sz="2000" b="1" dirty="0"/>
              <a:t>defendant was not just an errand boy, but he had an intent to deceive by posing as a friend of the victim's grandchildren and going to the victim's door to collect money from them; </a:t>
            </a:r>
            <a:endParaRPr lang="en-US" altLang="zh-HK" sz="2000" b="1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HK" sz="2000" b="1" dirty="0"/>
              <a:t>c</a:t>
            </a:r>
            <a:r>
              <a:rPr lang="en-US" altLang="zh-HK" sz="2000" b="1" dirty="0" smtClean="0"/>
              <a:t>onsidering the </a:t>
            </a:r>
            <a:r>
              <a:rPr lang="en-US" altLang="zh-HK" sz="2000" b="1" dirty="0"/>
              <a:t>public </a:t>
            </a:r>
            <a:r>
              <a:rPr lang="en-US" altLang="zh-HK" sz="2000" b="1" dirty="0" smtClean="0"/>
              <a:t>interest, the </a:t>
            </a:r>
            <a:r>
              <a:rPr lang="en-US" altLang="zh-HK" sz="2000" b="1" dirty="0"/>
              <a:t>court should impose a severe and deterrent sentence, commensurate with the gravity of the </a:t>
            </a:r>
            <a:r>
              <a:rPr lang="en-US" altLang="zh-HK" sz="2000" b="1" dirty="0" smtClean="0"/>
              <a:t>offence, </a:t>
            </a:r>
            <a:r>
              <a:rPr lang="en-US" altLang="zh-HK" sz="2000" b="1" dirty="0"/>
              <a:t>in order to deter such offences and to avoid </a:t>
            </a:r>
            <a:r>
              <a:rPr lang="en-US" altLang="zh-HK" sz="2000" b="1" dirty="0" err="1"/>
              <a:t>victimisation</a:t>
            </a:r>
            <a:r>
              <a:rPr lang="en-US" altLang="zh-HK" sz="2000" b="1" dirty="0"/>
              <a:t> of innocent members of the public;</a:t>
            </a:r>
            <a:endParaRPr lang="zh-HK" altLang="en-US" sz="2000" b="1" dirty="0"/>
          </a:p>
        </p:txBody>
      </p:sp>
      <p:sp>
        <p:nvSpPr>
          <p:cNvPr id="18" name="TextBox 19"/>
          <p:cNvSpPr txBox="1"/>
          <p:nvPr/>
        </p:nvSpPr>
        <p:spPr>
          <a:xfrm>
            <a:off x="1749301" y="338259"/>
            <a:ext cx="6023099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1" dirty="0" smtClean="0">
                <a:solidFill>
                  <a:srgbClr val="090147"/>
                </a:solidFill>
                <a:ea typeface=" 可畫在山河-HK"/>
                <a:cs typeface=" 可畫在山河-HK"/>
                <a:sym typeface=" 可畫在山河-HK"/>
              </a:rPr>
              <a:t>The Ending</a:t>
            </a:r>
            <a:endParaRPr lang="en-US" sz="4000" b="1" dirty="0">
              <a:solidFill>
                <a:srgbClr val="090147"/>
              </a:solidFill>
              <a:ea typeface=" 可畫在山河-HK"/>
              <a:cs typeface=" 可畫在山河-HK"/>
              <a:sym typeface=" 可畫在山河-HK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112106" y="1267361"/>
            <a:ext cx="72974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2000" b="1" dirty="0"/>
              <a:t>After further </a:t>
            </a:r>
            <a:r>
              <a:rPr lang="zh-HK" altLang="en-US" sz="2000" b="1" dirty="0" smtClean="0"/>
              <a:t>investigation</a:t>
            </a:r>
            <a:r>
              <a:rPr lang="en-US" altLang="zh-HK" sz="2000" b="1" dirty="0" smtClean="0"/>
              <a:t>, </a:t>
            </a:r>
            <a:r>
              <a:rPr lang="zh-HK" altLang="en-US" sz="2000" b="1" dirty="0" smtClean="0"/>
              <a:t>the </a:t>
            </a:r>
            <a:r>
              <a:rPr lang="en-US" altLang="zh-HK" sz="2000" b="1" dirty="0" smtClean="0"/>
              <a:t>p</a:t>
            </a:r>
            <a:r>
              <a:rPr lang="zh-HK" altLang="en-US" sz="2000" b="1" dirty="0" smtClean="0"/>
              <a:t>olice </a:t>
            </a:r>
            <a:r>
              <a:rPr lang="zh-HK" altLang="en-US" sz="2000" b="1" dirty="0"/>
              <a:t>prosecuted Ah Hao. </a:t>
            </a:r>
            <a:endParaRPr lang="en-US" altLang="zh-HK" sz="2000" b="1" dirty="0" smtClean="0"/>
          </a:p>
          <a:p>
            <a:endParaRPr lang="en-US" altLang="zh-HK" sz="2000" b="1" dirty="0"/>
          </a:p>
          <a:p>
            <a:r>
              <a:rPr lang="zh-HK" altLang="en-US" sz="2000" b="1" dirty="0" smtClean="0"/>
              <a:t>After </a:t>
            </a:r>
            <a:r>
              <a:rPr lang="zh-HK" altLang="en-US" sz="2000" b="1" dirty="0"/>
              <a:t>a court trial, Ah Hao was convicted of one count of </a:t>
            </a:r>
            <a:r>
              <a:rPr lang="en-US" altLang="zh-HK" sz="2000" b="1" dirty="0" smtClean="0"/>
              <a:t>‘</a:t>
            </a:r>
            <a:r>
              <a:rPr lang="zh-HK" altLang="en-US" sz="2000" b="1" dirty="0" smtClean="0"/>
              <a:t>conspiracy </a:t>
            </a:r>
            <a:r>
              <a:rPr lang="zh-HK" altLang="en-US" sz="2000" b="1" dirty="0"/>
              <a:t>to </a:t>
            </a:r>
            <a:r>
              <a:rPr lang="zh-HK" altLang="en-US" sz="2000" b="1" dirty="0" smtClean="0"/>
              <a:t>defraud</a:t>
            </a:r>
            <a:r>
              <a:rPr lang="en-US" altLang="zh-HK" sz="2000" b="1" dirty="0" smtClean="0"/>
              <a:t>’</a:t>
            </a:r>
            <a:r>
              <a:rPr lang="zh-HK" altLang="en-US" sz="2000" b="1" dirty="0"/>
              <a:t> </a:t>
            </a:r>
            <a:r>
              <a:rPr lang="zh-HK" altLang="en-US" sz="2000" b="1" dirty="0" smtClean="0"/>
              <a:t>and </a:t>
            </a:r>
            <a:r>
              <a:rPr lang="zh-HK" altLang="en-US" sz="2000" b="1" dirty="0"/>
              <a:t>sentenced to 50 months' imprisonment.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2236" y="3540263"/>
            <a:ext cx="2726119" cy="3430066"/>
            <a:chOff x="0" y="0"/>
            <a:chExt cx="830120" cy="12703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30120" cy="1270395"/>
            </a:xfrm>
            <a:custGeom>
              <a:avLst/>
              <a:gdLst/>
              <a:ahLst/>
              <a:cxnLst/>
              <a:rect l="l" t="t" r="r" b="b"/>
              <a:pathLst>
                <a:path w="830120" h="1270395">
                  <a:moveTo>
                    <a:pt x="86354" y="0"/>
                  </a:moveTo>
                  <a:lnTo>
                    <a:pt x="743765" y="0"/>
                  </a:lnTo>
                  <a:cubicBezTo>
                    <a:pt x="791457" y="0"/>
                    <a:pt x="830120" y="38662"/>
                    <a:pt x="830120" y="86354"/>
                  </a:cubicBezTo>
                  <a:lnTo>
                    <a:pt x="830120" y="1184040"/>
                  </a:lnTo>
                  <a:cubicBezTo>
                    <a:pt x="830120" y="1206943"/>
                    <a:pt x="821022" y="1228908"/>
                    <a:pt x="804827" y="1245102"/>
                  </a:cubicBezTo>
                  <a:cubicBezTo>
                    <a:pt x="788632" y="1261297"/>
                    <a:pt x="766668" y="1270395"/>
                    <a:pt x="743765" y="1270395"/>
                  </a:cubicBezTo>
                  <a:lnTo>
                    <a:pt x="86354" y="1270395"/>
                  </a:lnTo>
                  <a:cubicBezTo>
                    <a:pt x="63452" y="1270395"/>
                    <a:pt x="41487" y="1261297"/>
                    <a:pt x="25293" y="1245102"/>
                  </a:cubicBezTo>
                  <a:cubicBezTo>
                    <a:pt x="9098" y="1228908"/>
                    <a:pt x="0" y="1206943"/>
                    <a:pt x="0" y="1184040"/>
                  </a:cubicBezTo>
                  <a:lnTo>
                    <a:pt x="0" y="86354"/>
                  </a:lnTo>
                  <a:cubicBezTo>
                    <a:pt x="0" y="63452"/>
                    <a:pt x="9098" y="41487"/>
                    <a:pt x="25293" y="25293"/>
                  </a:cubicBezTo>
                  <a:cubicBezTo>
                    <a:pt x="41487" y="9098"/>
                    <a:pt x="63452" y="0"/>
                    <a:pt x="863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30120" cy="1289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76039" y="2530970"/>
            <a:ext cx="2375636" cy="842976"/>
            <a:chOff x="0" y="0"/>
            <a:chExt cx="879865" cy="3122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9865" cy="312213"/>
            </a:xfrm>
            <a:custGeom>
              <a:avLst/>
              <a:gdLst/>
              <a:ahLst/>
              <a:cxnLst/>
              <a:rect l="l" t="t" r="r" b="b"/>
              <a:pathLst>
                <a:path w="879865" h="312213">
                  <a:moveTo>
                    <a:pt x="156107" y="0"/>
                  </a:moveTo>
                  <a:lnTo>
                    <a:pt x="723759" y="0"/>
                  </a:lnTo>
                  <a:cubicBezTo>
                    <a:pt x="809974" y="0"/>
                    <a:pt x="879865" y="69891"/>
                    <a:pt x="879865" y="156107"/>
                  </a:cubicBezTo>
                  <a:lnTo>
                    <a:pt x="879865" y="156107"/>
                  </a:lnTo>
                  <a:cubicBezTo>
                    <a:pt x="879865" y="242322"/>
                    <a:pt x="809974" y="312213"/>
                    <a:pt x="723759" y="312213"/>
                  </a:cubicBezTo>
                  <a:lnTo>
                    <a:pt x="156107" y="312213"/>
                  </a:lnTo>
                  <a:cubicBezTo>
                    <a:pt x="69891" y="312213"/>
                    <a:pt x="0" y="242322"/>
                    <a:pt x="0" y="156107"/>
                  </a:cubicBezTo>
                  <a:lnTo>
                    <a:pt x="0" y="156107"/>
                  </a:lnTo>
                  <a:cubicBezTo>
                    <a:pt x="0" y="69891"/>
                    <a:pt x="69891" y="0"/>
                    <a:pt x="156107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79865" cy="3503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9"/>
                </a:lnSpc>
              </a:pPr>
              <a:r>
                <a:rPr lang="en-US" sz="2000" b="1" dirty="0">
                  <a:solidFill>
                    <a:srgbClr val="FFFFFF"/>
                  </a:solidFill>
                  <a:ea typeface="Poppins"/>
                  <a:cs typeface="Poppins"/>
                  <a:sym typeface="Poppins"/>
                </a:rPr>
                <a:t>Legal Consequences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638124" y="3540263"/>
            <a:ext cx="2791427" cy="3430066"/>
            <a:chOff x="0" y="0"/>
            <a:chExt cx="1033862" cy="12703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33862" cy="1270395"/>
            </a:xfrm>
            <a:custGeom>
              <a:avLst/>
              <a:gdLst/>
              <a:ahLst/>
              <a:cxnLst/>
              <a:rect l="l" t="t" r="r" b="b"/>
              <a:pathLst>
                <a:path w="1033862" h="1270395">
                  <a:moveTo>
                    <a:pt x="69337" y="0"/>
                  </a:moveTo>
                  <a:lnTo>
                    <a:pt x="964525" y="0"/>
                  </a:lnTo>
                  <a:cubicBezTo>
                    <a:pt x="1002819" y="0"/>
                    <a:pt x="1033862" y="31043"/>
                    <a:pt x="1033862" y="69337"/>
                  </a:cubicBezTo>
                  <a:lnTo>
                    <a:pt x="1033862" y="1201058"/>
                  </a:lnTo>
                  <a:cubicBezTo>
                    <a:pt x="1033862" y="1239352"/>
                    <a:pt x="1002819" y="1270395"/>
                    <a:pt x="964525" y="1270395"/>
                  </a:cubicBezTo>
                  <a:lnTo>
                    <a:pt x="69337" y="1270395"/>
                  </a:lnTo>
                  <a:cubicBezTo>
                    <a:pt x="31043" y="1270395"/>
                    <a:pt x="0" y="1239352"/>
                    <a:pt x="0" y="1201058"/>
                  </a:cubicBezTo>
                  <a:lnTo>
                    <a:pt x="0" y="69337"/>
                  </a:lnTo>
                  <a:cubicBezTo>
                    <a:pt x="0" y="31043"/>
                    <a:pt x="31043" y="0"/>
                    <a:pt x="6933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033862" cy="1289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659321" y="3487120"/>
            <a:ext cx="2573761" cy="3483208"/>
            <a:chOff x="-27868" y="-19050"/>
            <a:chExt cx="907733" cy="129007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79865" cy="1271027"/>
            </a:xfrm>
            <a:custGeom>
              <a:avLst/>
              <a:gdLst/>
              <a:ahLst/>
              <a:cxnLst/>
              <a:rect l="l" t="t" r="r" b="b"/>
              <a:pathLst>
                <a:path w="879865" h="1271027">
                  <a:moveTo>
                    <a:pt x="81472" y="0"/>
                  </a:moveTo>
                  <a:lnTo>
                    <a:pt x="798393" y="0"/>
                  </a:lnTo>
                  <a:cubicBezTo>
                    <a:pt x="820001" y="0"/>
                    <a:pt x="840724" y="8584"/>
                    <a:pt x="856003" y="23863"/>
                  </a:cubicBezTo>
                  <a:cubicBezTo>
                    <a:pt x="871282" y="39142"/>
                    <a:pt x="879865" y="59864"/>
                    <a:pt x="879865" y="81472"/>
                  </a:cubicBezTo>
                  <a:lnTo>
                    <a:pt x="879865" y="1189555"/>
                  </a:lnTo>
                  <a:cubicBezTo>
                    <a:pt x="879865" y="1211163"/>
                    <a:pt x="871282" y="1231886"/>
                    <a:pt x="856003" y="1247165"/>
                  </a:cubicBezTo>
                  <a:cubicBezTo>
                    <a:pt x="840724" y="1262443"/>
                    <a:pt x="820001" y="1271027"/>
                    <a:pt x="798393" y="1271027"/>
                  </a:cubicBezTo>
                  <a:lnTo>
                    <a:pt x="81472" y="1271027"/>
                  </a:lnTo>
                  <a:cubicBezTo>
                    <a:pt x="59864" y="1271027"/>
                    <a:pt x="39142" y="1262443"/>
                    <a:pt x="23863" y="1247165"/>
                  </a:cubicBezTo>
                  <a:cubicBezTo>
                    <a:pt x="8584" y="1231886"/>
                    <a:pt x="0" y="1211163"/>
                    <a:pt x="0" y="1189555"/>
                  </a:cubicBezTo>
                  <a:lnTo>
                    <a:pt x="0" y="81472"/>
                  </a:lnTo>
                  <a:cubicBezTo>
                    <a:pt x="0" y="59864"/>
                    <a:pt x="8584" y="39142"/>
                    <a:pt x="23863" y="23863"/>
                  </a:cubicBezTo>
                  <a:cubicBezTo>
                    <a:pt x="39142" y="8584"/>
                    <a:pt x="59864" y="0"/>
                    <a:pt x="8147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-27868" y="-19050"/>
              <a:ext cx="907733" cy="1290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dirty="0" err="1" smtClean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羞恥</a:t>
              </a:r>
              <a:r>
                <a:rPr lang="en-US" sz="21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。</a:t>
              </a:r>
            </a:p>
            <a:p>
              <a:pPr algn="ctr">
                <a:lnSpc>
                  <a:spcPts val="2520"/>
                </a:lnSpc>
              </a:pPr>
              <a:endParaRPr lang="en-US" sz="21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815725" y="2530970"/>
            <a:ext cx="2375636" cy="842976"/>
            <a:chOff x="0" y="0"/>
            <a:chExt cx="879865" cy="31221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79865" cy="312213"/>
            </a:xfrm>
            <a:custGeom>
              <a:avLst/>
              <a:gdLst/>
              <a:ahLst/>
              <a:cxnLst/>
              <a:rect l="l" t="t" r="r" b="b"/>
              <a:pathLst>
                <a:path w="879865" h="312213">
                  <a:moveTo>
                    <a:pt x="156107" y="0"/>
                  </a:moveTo>
                  <a:lnTo>
                    <a:pt x="723759" y="0"/>
                  </a:lnTo>
                  <a:cubicBezTo>
                    <a:pt x="809974" y="0"/>
                    <a:pt x="879865" y="69891"/>
                    <a:pt x="879865" y="156107"/>
                  </a:cubicBezTo>
                  <a:lnTo>
                    <a:pt x="879865" y="156107"/>
                  </a:lnTo>
                  <a:cubicBezTo>
                    <a:pt x="879865" y="242322"/>
                    <a:pt x="809974" y="312213"/>
                    <a:pt x="723759" y="312213"/>
                  </a:cubicBezTo>
                  <a:lnTo>
                    <a:pt x="156107" y="312213"/>
                  </a:lnTo>
                  <a:cubicBezTo>
                    <a:pt x="69891" y="312213"/>
                    <a:pt x="0" y="242322"/>
                    <a:pt x="0" y="156107"/>
                  </a:cubicBezTo>
                  <a:lnTo>
                    <a:pt x="0" y="156107"/>
                  </a:lnTo>
                  <a:cubicBezTo>
                    <a:pt x="0" y="69891"/>
                    <a:pt x="69891" y="0"/>
                    <a:pt x="156107" y="0"/>
                  </a:cubicBezTo>
                  <a:close/>
                </a:path>
              </a:pathLst>
            </a:custGeom>
            <a:solidFill>
              <a:srgbClr val="FD696E"/>
            </a:solidFill>
            <a:ln cap="rnd">
              <a:noFill/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79865" cy="3503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lvl="0" algn="ctr">
                <a:lnSpc>
                  <a:spcPts val="3719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FFFFFF"/>
                  </a:solidFill>
                  <a:ea typeface="Poppins"/>
                  <a:cs typeface="Poppins"/>
                  <a:sym typeface="Poppins"/>
                </a:rPr>
                <a:t>Personal Impact</a:t>
              </a:r>
              <a:endParaRPr lang="en-US" sz="2000" b="1" u="none" strike="noStrike" dirty="0">
                <a:solidFill>
                  <a:srgbClr val="FFFFFF"/>
                </a:solidFill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761197" y="2452945"/>
            <a:ext cx="2379587" cy="945846"/>
            <a:chOff x="37732" y="-35513"/>
            <a:chExt cx="881328" cy="350313"/>
          </a:xfrm>
        </p:grpSpPr>
        <p:sp>
          <p:nvSpPr>
            <p:cNvPr id="18" name="Freeform 18"/>
            <p:cNvSpPr/>
            <p:nvPr/>
          </p:nvSpPr>
          <p:spPr>
            <a:xfrm>
              <a:off x="39195" y="-2077"/>
              <a:ext cx="879865" cy="312213"/>
            </a:xfrm>
            <a:custGeom>
              <a:avLst/>
              <a:gdLst/>
              <a:ahLst/>
              <a:cxnLst/>
              <a:rect l="l" t="t" r="r" b="b"/>
              <a:pathLst>
                <a:path w="879865" h="312213">
                  <a:moveTo>
                    <a:pt x="156107" y="0"/>
                  </a:moveTo>
                  <a:lnTo>
                    <a:pt x="723759" y="0"/>
                  </a:lnTo>
                  <a:cubicBezTo>
                    <a:pt x="809974" y="0"/>
                    <a:pt x="879865" y="69891"/>
                    <a:pt x="879865" y="156107"/>
                  </a:cubicBezTo>
                  <a:lnTo>
                    <a:pt x="879865" y="156107"/>
                  </a:lnTo>
                  <a:cubicBezTo>
                    <a:pt x="879865" y="242322"/>
                    <a:pt x="809974" y="312213"/>
                    <a:pt x="723759" y="312213"/>
                  </a:cubicBezTo>
                  <a:lnTo>
                    <a:pt x="156107" y="312213"/>
                  </a:lnTo>
                  <a:cubicBezTo>
                    <a:pt x="69891" y="312213"/>
                    <a:pt x="0" y="242322"/>
                    <a:pt x="0" y="156107"/>
                  </a:cubicBezTo>
                  <a:lnTo>
                    <a:pt x="0" y="156107"/>
                  </a:lnTo>
                  <a:cubicBezTo>
                    <a:pt x="0" y="69891"/>
                    <a:pt x="69891" y="0"/>
                    <a:pt x="156107" y="0"/>
                  </a:cubicBezTo>
                  <a:close/>
                </a:path>
              </a:pathLst>
            </a:custGeom>
            <a:solidFill>
              <a:srgbClr val="FD696E"/>
            </a:solidFill>
            <a:ln cap="rnd">
              <a:noFill/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37732" y="-35513"/>
              <a:ext cx="879865" cy="3503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9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FFFFFF"/>
                  </a:solidFill>
                  <a:ea typeface="Poppins"/>
                  <a:cs typeface="Poppins"/>
                  <a:sym typeface="Poppins"/>
                </a:rPr>
                <a:t>Emotions and Family</a:t>
              </a:r>
            </a:p>
          </p:txBody>
        </p:sp>
      </p:grpSp>
      <p:sp>
        <p:nvSpPr>
          <p:cNvPr id="20" name="Freeform 20"/>
          <p:cNvSpPr/>
          <p:nvPr/>
        </p:nvSpPr>
        <p:spPr>
          <a:xfrm rot="5400000">
            <a:off x="-1346907" y="928487"/>
            <a:ext cx="2674765" cy="1408896"/>
          </a:xfrm>
          <a:custGeom>
            <a:avLst/>
            <a:gdLst/>
            <a:ahLst/>
            <a:cxnLst/>
            <a:rect l="l" t="t" r="r" b="b"/>
            <a:pathLst>
              <a:path w="2674765" h="1408896">
                <a:moveTo>
                  <a:pt x="0" y="0"/>
                </a:moveTo>
                <a:lnTo>
                  <a:pt x="2674764" y="0"/>
                </a:lnTo>
                <a:lnTo>
                  <a:pt x="2674764" y="1408896"/>
                </a:lnTo>
                <a:lnTo>
                  <a:pt x="0" y="1408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37673" r="-37628" b="-203187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8334019" y="731520"/>
            <a:ext cx="688061" cy="68806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-585320" y="5021307"/>
            <a:ext cx="1085959" cy="108595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7881644" y="5624760"/>
            <a:ext cx="1308625" cy="1535044"/>
          </a:xfrm>
          <a:custGeom>
            <a:avLst/>
            <a:gdLst/>
            <a:ahLst/>
            <a:cxnLst/>
            <a:rect l="l" t="t" r="r" b="b"/>
            <a:pathLst>
              <a:path w="1308625" h="1535044">
                <a:moveTo>
                  <a:pt x="0" y="0"/>
                </a:moveTo>
                <a:lnTo>
                  <a:pt x="1308626" y="0"/>
                </a:lnTo>
                <a:lnTo>
                  <a:pt x="1308626" y="1535045"/>
                </a:lnTo>
                <a:lnTo>
                  <a:pt x="0" y="15350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356530" y="5249907"/>
            <a:ext cx="1862328" cy="1624881"/>
          </a:xfrm>
          <a:custGeom>
            <a:avLst/>
            <a:gdLst/>
            <a:ahLst/>
            <a:cxnLst/>
            <a:rect l="l" t="t" r="r" b="b"/>
            <a:pathLst>
              <a:path w="1862328" h="1624881">
                <a:moveTo>
                  <a:pt x="0" y="0"/>
                </a:moveTo>
                <a:lnTo>
                  <a:pt x="1862328" y="0"/>
                </a:lnTo>
                <a:lnTo>
                  <a:pt x="1862328" y="1624881"/>
                </a:lnTo>
                <a:lnTo>
                  <a:pt x="0" y="16248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666384" y="5617073"/>
            <a:ext cx="1625483" cy="1542731"/>
          </a:xfrm>
          <a:custGeom>
            <a:avLst/>
            <a:gdLst/>
            <a:ahLst/>
            <a:cxnLst/>
            <a:rect l="l" t="t" r="r" b="b"/>
            <a:pathLst>
              <a:path w="1625483" h="1542731">
                <a:moveTo>
                  <a:pt x="0" y="0"/>
                </a:moveTo>
                <a:lnTo>
                  <a:pt x="1625482" y="0"/>
                </a:lnTo>
                <a:lnTo>
                  <a:pt x="1625482" y="1542731"/>
                </a:lnTo>
                <a:lnTo>
                  <a:pt x="0" y="15427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488761" y="1430474"/>
            <a:ext cx="1100496" cy="1100496"/>
          </a:xfrm>
          <a:custGeom>
            <a:avLst/>
            <a:gdLst/>
            <a:ahLst/>
            <a:cxnLst/>
            <a:rect l="l" t="t" r="r" b="b"/>
            <a:pathLst>
              <a:path w="1100496" h="1100496">
                <a:moveTo>
                  <a:pt x="0" y="0"/>
                </a:moveTo>
                <a:lnTo>
                  <a:pt x="1100496" y="0"/>
                </a:lnTo>
                <a:lnTo>
                  <a:pt x="1100496" y="1100496"/>
                </a:lnTo>
                <a:lnTo>
                  <a:pt x="0" y="1100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599501" y="486714"/>
            <a:ext cx="6548511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9"/>
              </a:lnSpc>
            </a:pPr>
            <a:r>
              <a:rPr lang="en-US" sz="5400" b="1" dirty="0">
                <a:solidFill>
                  <a:srgbClr val="D80000"/>
                </a:solidFill>
                <a:ea typeface=" 可畫在山河-HK"/>
                <a:cs typeface=" 可畫在山河-HK"/>
                <a:sym typeface=" 可畫在山河-HK"/>
              </a:rPr>
              <a:t>Consequences</a:t>
            </a:r>
          </a:p>
        </p:txBody>
      </p:sp>
      <p:sp>
        <p:nvSpPr>
          <p:cNvPr id="36" name="Freeform 36"/>
          <p:cNvSpPr/>
          <p:nvPr/>
        </p:nvSpPr>
        <p:spPr>
          <a:xfrm>
            <a:off x="4462104" y="1414104"/>
            <a:ext cx="1100496" cy="1100496"/>
          </a:xfrm>
          <a:custGeom>
            <a:avLst/>
            <a:gdLst/>
            <a:ahLst/>
            <a:cxnLst/>
            <a:rect l="l" t="t" r="r" b="b"/>
            <a:pathLst>
              <a:path w="1100496" h="1100496">
                <a:moveTo>
                  <a:pt x="0" y="0"/>
                </a:moveTo>
                <a:lnTo>
                  <a:pt x="1100496" y="0"/>
                </a:lnTo>
                <a:lnTo>
                  <a:pt x="1100496" y="1100496"/>
                </a:lnTo>
                <a:lnTo>
                  <a:pt x="0" y="1100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7435461" y="1406510"/>
            <a:ext cx="1100496" cy="1100496"/>
          </a:xfrm>
          <a:custGeom>
            <a:avLst/>
            <a:gdLst/>
            <a:ahLst/>
            <a:cxnLst/>
            <a:rect l="l" t="t" r="r" b="b"/>
            <a:pathLst>
              <a:path w="1100496" h="1100496">
                <a:moveTo>
                  <a:pt x="0" y="0"/>
                </a:moveTo>
                <a:lnTo>
                  <a:pt x="1100496" y="0"/>
                </a:lnTo>
                <a:lnTo>
                  <a:pt x="1100496" y="1100496"/>
                </a:lnTo>
                <a:lnTo>
                  <a:pt x="0" y="1100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8" name="矩形 37"/>
          <p:cNvSpPr/>
          <p:nvPr/>
        </p:nvSpPr>
        <p:spPr>
          <a:xfrm flipH="1">
            <a:off x="6617407" y="3595899"/>
            <a:ext cx="27366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HK" sz="2400" b="1" dirty="0"/>
              <a:t>Loss of freedom during imprisonment, separation from family and friends</a:t>
            </a:r>
            <a:endParaRPr lang="zh-HK" altLang="en-US" sz="2400" b="1" dirty="0"/>
          </a:p>
        </p:txBody>
      </p:sp>
      <p:sp>
        <p:nvSpPr>
          <p:cNvPr id="39" name="矩形 38"/>
          <p:cNvSpPr/>
          <p:nvPr/>
        </p:nvSpPr>
        <p:spPr>
          <a:xfrm>
            <a:off x="954568" y="3846430"/>
            <a:ext cx="2236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b="1" dirty="0"/>
              <a:t>Chance of being sentenced to imprisonment</a:t>
            </a:r>
            <a:endParaRPr lang="zh-HK" altLang="en-US" sz="2400" b="1" dirty="0"/>
          </a:p>
        </p:txBody>
      </p:sp>
      <p:sp>
        <p:nvSpPr>
          <p:cNvPr id="40" name="矩形 39"/>
          <p:cNvSpPr/>
          <p:nvPr/>
        </p:nvSpPr>
        <p:spPr>
          <a:xfrm>
            <a:off x="3733800" y="3884453"/>
            <a:ext cx="25846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HK" sz="2400" b="1" dirty="0"/>
              <a:t>A criminal record will be kept for the rest of your life</a:t>
            </a:r>
            <a:endParaRPr lang="zh-HK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6313" y="1775552"/>
            <a:ext cx="4510087" cy="3710848"/>
            <a:chOff x="0" y="0"/>
            <a:chExt cx="1644251" cy="4435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4251" cy="443515"/>
            </a:xfrm>
            <a:custGeom>
              <a:avLst/>
              <a:gdLst/>
              <a:ahLst/>
              <a:cxnLst/>
              <a:rect l="l" t="t" r="r" b="b"/>
              <a:pathLst>
                <a:path w="1644251" h="443515">
                  <a:moveTo>
                    <a:pt x="43597" y="0"/>
                  </a:moveTo>
                  <a:lnTo>
                    <a:pt x="1600654" y="0"/>
                  </a:lnTo>
                  <a:cubicBezTo>
                    <a:pt x="1612217" y="0"/>
                    <a:pt x="1623306" y="4593"/>
                    <a:pt x="1631482" y="12769"/>
                  </a:cubicBezTo>
                  <a:cubicBezTo>
                    <a:pt x="1639658" y="20945"/>
                    <a:pt x="1644251" y="32034"/>
                    <a:pt x="1644251" y="43597"/>
                  </a:cubicBezTo>
                  <a:lnTo>
                    <a:pt x="1644251" y="399918"/>
                  </a:lnTo>
                  <a:cubicBezTo>
                    <a:pt x="1644251" y="411480"/>
                    <a:pt x="1639658" y="422569"/>
                    <a:pt x="1631482" y="430745"/>
                  </a:cubicBezTo>
                  <a:cubicBezTo>
                    <a:pt x="1623306" y="438921"/>
                    <a:pt x="1612217" y="443515"/>
                    <a:pt x="1600654" y="443515"/>
                  </a:cubicBezTo>
                  <a:lnTo>
                    <a:pt x="43597" y="443515"/>
                  </a:lnTo>
                  <a:cubicBezTo>
                    <a:pt x="32034" y="443515"/>
                    <a:pt x="20945" y="438921"/>
                    <a:pt x="12769" y="430745"/>
                  </a:cubicBezTo>
                  <a:cubicBezTo>
                    <a:pt x="4593" y="422569"/>
                    <a:pt x="0" y="411480"/>
                    <a:pt x="0" y="399918"/>
                  </a:cubicBezTo>
                  <a:lnTo>
                    <a:pt x="0" y="43597"/>
                  </a:lnTo>
                  <a:cubicBezTo>
                    <a:pt x="0" y="32034"/>
                    <a:pt x="4593" y="20945"/>
                    <a:pt x="12769" y="12769"/>
                  </a:cubicBezTo>
                  <a:cubicBezTo>
                    <a:pt x="20945" y="4593"/>
                    <a:pt x="32034" y="0"/>
                    <a:pt x="43597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644251" cy="500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46554" y="2012702"/>
            <a:ext cx="4685227" cy="3755750"/>
            <a:chOff x="0" y="0"/>
            <a:chExt cx="1644251" cy="3251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4251" cy="325109"/>
            </a:xfrm>
            <a:custGeom>
              <a:avLst/>
              <a:gdLst/>
              <a:ahLst/>
              <a:cxnLst/>
              <a:rect l="l" t="t" r="r" b="b"/>
              <a:pathLst>
                <a:path w="1644251" h="325109">
                  <a:moveTo>
                    <a:pt x="43597" y="0"/>
                  </a:moveTo>
                  <a:lnTo>
                    <a:pt x="1600654" y="0"/>
                  </a:lnTo>
                  <a:cubicBezTo>
                    <a:pt x="1612217" y="0"/>
                    <a:pt x="1623306" y="4593"/>
                    <a:pt x="1631482" y="12769"/>
                  </a:cubicBezTo>
                  <a:cubicBezTo>
                    <a:pt x="1639658" y="20945"/>
                    <a:pt x="1644251" y="32034"/>
                    <a:pt x="1644251" y="43597"/>
                  </a:cubicBezTo>
                  <a:lnTo>
                    <a:pt x="1644251" y="281512"/>
                  </a:lnTo>
                  <a:cubicBezTo>
                    <a:pt x="1644251" y="293075"/>
                    <a:pt x="1639658" y="304164"/>
                    <a:pt x="1631482" y="312340"/>
                  </a:cubicBezTo>
                  <a:cubicBezTo>
                    <a:pt x="1623306" y="320516"/>
                    <a:pt x="1612217" y="325109"/>
                    <a:pt x="1600654" y="325109"/>
                  </a:cubicBezTo>
                  <a:lnTo>
                    <a:pt x="43597" y="325109"/>
                  </a:lnTo>
                  <a:cubicBezTo>
                    <a:pt x="32034" y="325109"/>
                    <a:pt x="20945" y="320516"/>
                    <a:pt x="12769" y="312340"/>
                  </a:cubicBezTo>
                  <a:cubicBezTo>
                    <a:pt x="4593" y="304164"/>
                    <a:pt x="0" y="293075"/>
                    <a:pt x="0" y="281512"/>
                  </a:cubicBezTo>
                  <a:lnTo>
                    <a:pt x="0" y="43597"/>
                  </a:lnTo>
                  <a:cubicBezTo>
                    <a:pt x="0" y="32034"/>
                    <a:pt x="4593" y="20945"/>
                    <a:pt x="12769" y="12769"/>
                  </a:cubicBezTo>
                  <a:cubicBezTo>
                    <a:pt x="20945" y="4593"/>
                    <a:pt x="32034" y="0"/>
                    <a:pt x="4359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644251" cy="382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434234" y="4869740"/>
            <a:ext cx="767094" cy="7670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4467755" y="3981259"/>
            <a:ext cx="4067331" cy="3261999"/>
          </a:xfrm>
          <a:custGeom>
            <a:avLst/>
            <a:gdLst/>
            <a:ahLst/>
            <a:cxnLst/>
            <a:rect l="l" t="t" r="r" b="b"/>
            <a:pathLst>
              <a:path w="4067331" h="3261999">
                <a:moveTo>
                  <a:pt x="0" y="0"/>
                </a:moveTo>
                <a:lnTo>
                  <a:pt x="4067331" y="0"/>
                </a:lnTo>
                <a:lnTo>
                  <a:pt x="4067331" y="3262000"/>
                </a:lnTo>
                <a:lnTo>
                  <a:pt x="0" y="326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324951" y="2253066"/>
            <a:ext cx="639389" cy="63938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620542">
            <a:off x="6957333" y="-429559"/>
            <a:ext cx="3097634" cy="4649357"/>
          </a:xfrm>
          <a:custGeom>
            <a:avLst/>
            <a:gdLst/>
            <a:ahLst/>
            <a:cxnLst/>
            <a:rect l="l" t="t" r="r" b="b"/>
            <a:pathLst>
              <a:path w="3097634" h="4649357">
                <a:moveTo>
                  <a:pt x="0" y="0"/>
                </a:moveTo>
                <a:lnTo>
                  <a:pt x="3097634" y="0"/>
                </a:lnTo>
                <a:lnTo>
                  <a:pt x="3097634" y="4649358"/>
                </a:lnTo>
                <a:lnTo>
                  <a:pt x="0" y="4649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06020" y="636783"/>
            <a:ext cx="618752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600" b="1" dirty="0" smtClean="0">
                <a:solidFill>
                  <a:srgbClr val="090147"/>
                </a:solidFill>
                <a:ea typeface=" 可畫在山河-HK"/>
                <a:cs typeface=" 可畫在山河-HK"/>
                <a:sym typeface=" 可畫在山河-HK"/>
              </a:rPr>
              <a:t>Crime Prevention Key points</a:t>
            </a:r>
            <a:endParaRPr lang="en-US" sz="3600" b="1" dirty="0">
              <a:solidFill>
                <a:srgbClr val="090147"/>
              </a:solidFill>
              <a:ea typeface=" 可畫在山河-HK"/>
              <a:cs typeface=" 可畫在山河-HK"/>
              <a:sym typeface=" 可畫在山河-HK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80043" y="2137307"/>
            <a:ext cx="4439478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90147"/>
                </a:solidFill>
                <a:latin typeface="+mn-ea"/>
                <a:cs typeface="圓體"/>
                <a:sym typeface="圓體"/>
              </a:rPr>
              <a:t>Resolutely reject unlawful </a:t>
            </a:r>
            <a:r>
              <a:rPr lang="en-US" sz="2800" b="1" dirty="0" smtClean="0">
                <a:solidFill>
                  <a:srgbClr val="090147"/>
                </a:solidFill>
                <a:latin typeface="+mn-ea"/>
                <a:cs typeface="圓體"/>
                <a:sym typeface="圓體"/>
              </a:rPr>
              <a:t>behavior.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90147"/>
              </a:solidFill>
              <a:latin typeface="+mn-ea"/>
              <a:cs typeface="圓體"/>
              <a:sym typeface="圓體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90147"/>
                </a:solidFill>
                <a:latin typeface="+mn-ea"/>
                <a:cs typeface="圓體"/>
                <a:sym typeface="圓體"/>
              </a:rPr>
              <a:t>Seek </a:t>
            </a:r>
            <a:r>
              <a:rPr lang="en-US" sz="2800" b="1" dirty="0">
                <a:solidFill>
                  <a:srgbClr val="090147"/>
                </a:solidFill>
                <a:latin typeface="+mn-ea"/>
                <a:cs typeface="圓體"/>
                <a:sym typeface="圓體"/>
              </a:rPr>
              <a:t>help in a timely manner.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43323" y="2366853"/>
            <a:ext cx="3031903" cy="4362450"/>
          </a:xfrm>
          <a:custGeom>
            <a:avLst/>
            <a:gdLst/>
            <a:ahLst/>
            <a:cxnLst/>
            <a:rect l="l" t="t" r="r" b="b"/>
            <a:pathLst>
              <a:path w="3031903" h="4362450">
                <a:moveTo>
                  <a:pt x="0" y="0"/>
                </a:moveTo>
                <a:lnTo>
                  <a:pt x="3031903" y="0"/>
                </a:lnTo>
                <a:lnTo>
                  <a:pt x="3031903" y="4362450"/>
                </a:lnTo>
                <a:lnTo>
                  <a:pt x="0" y="43624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7651" y="1660909"/>
            <a:ext cx="5377775" cy="5197092"/>
            <a:chOff x="0" y="0"/>
            <a:chExt cx="1828845" cy="18052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28845" cy="1805239"/>
            </a:xfrm>
            <a:custGeom>
              <a:avLst/>
              <a:gdLst/>
              <a:ahLst/>
              <a:cxnLst/>
              <a:rect l="l" t="t" r="r" b="b"/>
              <a:pathLst>
                <a:path w="1828845" h="1805239">
                  <a:moveTo>
                    <a:pt x="43900" y="0"/>
                  </a:moveTo>
                  <a:lnTo>
                    <a:pt x="1784945" y="0"/>
                  </a:lnTo>
                  <a:cubicBezTo>
                    <a:pt x="1796588" y="0"/>
                    <a:pt x="1807754" y="4625"/>
                    <a:pt x="1815987" y="12858"/>
                  </a:cubicBezTo>
                  <a:cubicBezTo>
                    <a:pt x="1824220" y="21091"/>
                    <a:pt x="1828845" y="32257"/>
                    <a:pt x="1828845" y="43900"/>
                  </a:cubicBezTo>
                  <a:lnTo>
                    <a:pt x="1828845" y="1761339"/>
                  </a:lnTo>
                  <a:cubicBezTo>
                    <a:pt x="1828845" y="1772982"/>
                    <a:pt x="1824220" y="1784148"/>
                    <a:pt x="1815987" y="1792381"/>
                  </a:cubicBezTo>
                  <a:cubicBezTo>
                    <a:pt x="1807754" y="1800614"/>
                    <a:pt x="1796588" y="1805239"/>
                    <a:pt x="1784945" y="1805239"/>
                  </a:cubicBezTo>
                  <a:lnTo>
                    <a:pt x="43900" y="1805239"/>
                  </a:lnTo>
                  <a:cubicBezTo>
                    <a:pt x="32257" y="1805239"/>
                    <a:pt x="21091" y="1800614"/>
                    <a:pt x="12858" y="1792381"/>
                  </a:cubicBezTo>
                  <a:cubicBezTo>
                    <a:pt x="4625" y="1784148"/>
                    <a:pt x="0" y="1772982"/>
                    <a:pt x="0" y="1761339"/>
                  </a:cubicBezTo>
                  <a:lnTo>
                    <a:pt x="0" y="43900"/>
                  </a:lnTo>
                  <a:cubicBezTo>
                    <a:pt x="0" y="32257"/>
                    <a:pt x="4625" y="21091"/>
                    <a:pt x="12858" y="12858"/>
                  </a:cubicBezTo>
                  <a:cubicBezTo>
                    <a:pt x="21091" y="4625"/>
                    <a:pt x="32257" y="0"/>
                    <a:pt x="439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828845" cy="1862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91433" y="1351631"/>
            <a:ext cx="2694323" cy="678713"/>
            <a:chOff x="0" y="-4467"/>
            <a:chExt cx="997897" cy="2513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97897" cy="246908"/>
            </a:xfrm>
            <a:custGeom>
              <a:avLst/>
              <a:gdLst/>
              <a:ahLst/>
              <a:cxnLst/>
              <a:rect l="l" t="t" r="r" b="b"/>
              <a:pathLst>
                <a:path w="997897" h="246908">
                  <a:moveTo>
                    <a:pt x="103443" y="0"/>
                  </a:moveTo>
                  <a:lnTo>
                    <a:pt x="894454" y="0"/>
                  </a:lnTo>
                  <a:cubicBezTo>
                    <a:pt x="951584" y="0"/>
                    <a:pt x="997897" y="46313"/>
                    <a:pt x="997897" y="103443"/>
                  </a:cubicBezTo>
                  <a:lnTo>
                    <a:pt x="997897" y="143465"/>
                  </a:lnTo>
                  <a:cubicBezTo>
                    <a:pt x="997897" y="200595"/>
                    <a:pt x="951584" y="246908"/>
                    <a:pt x="894454" y="246908"/>
                  </a:cubicBezTo>
                  <a:lnTo>
                    <a:pt x="103443" y="246908"/>
                  </a:lnTo>
                  <a:cubicBezTo>
                    <a:pt x="46313" y="246908"/>
                    <a:pt x="0" y="200595"/>
                    <a:pt x="0" y="143465"/>
                  </a:cubicBezTo>
                  <a:lnTo>
                    <a:pt x="0" y="103443"/>
                  </a:lnTo>
                  <a:cubicBezTo>
                    <a:pt x="0" y="46313"/>
                    <a:pt x="46313" y="0"/>
                    <a:pt x="103443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467"/>
              <a:ext cx="997897" cy="229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800" b="1" dirty="0">
                  <a:solidFill>
                    <a:schemeClr val="bg1"/>
                  </a:solidFill>
                  <a:ea typeface="Poppins"/>
                  <a:cs typeface="Poppins"/>
                  <a:sym typeface="Poppins"/>
                </a:rPr>
                <a:t>scenario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53318" y="459668"/>
            <a:ext cx="528644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HK" sz="3600" b="1" dirty="0">
                <a:solidFill>
                  <a:schemeClr val="tx2"/>
                </a:solidFill>
              </a:rPr>
              <a:t>Question Navigation</a:t>
            </a:r>
            <a:endParaRPr lang="en-US" sz="3600" b="1" spc="-56" dirty="0">
              <a:solidFill>
                <a:schemeClr val="tx2"/>
              </a:solidFill>
              <a:latin typeface="圓體"/>
              <a:ea typeface="圓體"/>
              <a:cs typeface="圓體"/>
              <a:sym typeface="圓體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34995" y="2450998"/>
            <a:ext cx="4591358" cy="419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87"/>
              </a:lnSpc>
            </a:pPr>
            <a:endParaRPr lang="zh-TW" altLang="en-US" sz="2562" dirty="0">
              <a:solidFill>
                <a:srgbClr val="090147"/>
              </a:solidFill>
              <a:latin typeface="Arial" panose="020B0604020202020204" pitchFamily="34" charset="0"/>
              <a:ea typeface="圓體"/>
              <a:cs typeface="Arial" panose="020B0604020202020204" pitchFamily="34" charset="0"/>
              <a:sym typeface="圓體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037006" y="5638800"/>
            <a:ext cx="764012" cy="807514"/>
          </a:xfrm>
          <a:custGeom>
            <a:avLst/>
            <a:gdLst/>
            <a:ahLst/>
            <a:cxnLst/>
            <a:rect l="l" t="t" r="r" b="b"/>
            <a:pathLst>
              <a:path w="764012" h="807514">
                <a:moveTo>
                  <a:pt x="0" y="0"/>
                </a:moveTo>
                <a:lnTo>
                  <a:pt x="764012" y="0"/>
                </a:lnTo>
                <a:lnTo>
                  <a:pt x="764012" y="807514"/>
                </a:lnTo>
                <a:lnTo>
                  <a:pt x="0" y="8075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81030" r="-496464" b="-178335"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7663144" y="1013666"/>
            <a:ext cx="1142510" cy="1207564"/>
          </a:xfrm>
          <a:custGeom>
            <a:avLst/>
            <a:gdLst/>
            <a:ahLst/>
            <a:cxnLst/>
            <a:rect l="l" t="t" r="r" b="b"/>
            <a:pathLst>
              <a:path w="1142510" h="1207564">
                <a:moveTo>
                  <a:pt x="1142510" y="0"/>
                </a:moveTo>
                <a:lnTo>
                  <a:pt x="0" y="0"/>
                </a:lnTo>
                <a:lnTo>
                  <a:pt x="0" y="1207564"/>
                </a:lnTo>
                <a:lnTo>
                  <a:pt x="1142510" y="1207564"/>
                </a:lnTo>
                <a:lnTo>
                  <a:pt x="114251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81030" r="-496464" b="-178335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8791795" y="2366853"/>
            <a:ext cx="460571" cy="46057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656937" y="4097982"/>
            <a:ext cx="1144533" cy="114453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0" name="文字方塊 19"/>
          <p:cNvSpPr txBox="1"/>
          <p:nvPr/>
        </p:nvSpPr>
        <p:spPr>
          <a:xfrm>
            <a:off x="936040" y="2309682"/>
            <a:ext cx="47698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altLang="zh-HK" sz="2200" dirty="0" smtClean="0"/>
              <a:t>If </a:t>
            </a:r>
            <a:r>
              <a:rPr lang="en-GB" altLang="zh-HK" sz="2200" dirty="0"/>
              <a:t>your best friend asks you to borrow a bank account, claiming that it is just a favour to help him collect a sum of money for his </a:t>
            </a:r>
            <a:r>
              <a:rPr lang="en-GB" altLang="zh-HK" sz="2200" dirty="0" smtClean="0"/>
              <a:t>business.</a:t>
            </a:r>
          </a:p>
          <a:p>
            <a:pPr algn="just"/>
            <a:endParaRPr lang="en-GB" altLang="zh-HK" sz="2200" dirty="0"/>
          </a:p>
          <a:p>
            <a:pPr algn="just"/>
            <a:r>
              <a:rPr lang="en-GB" altLang="zh-HK" sz="2200" dirty="0" smtClean="0"/>
              <a:t>He </a:t>
            </a:r>
            <a:r>
              <a:rPr lang="en-GB" altLang="zh-HK" sz="2200" dirty="0"/>
              <a:t>will return the </a:t>
            </a:r>
            <a:r>
              <a:rPr lang="en-GB" altLang="zh-HK" sz="2200" dirty="0" smtClean="0"/>
              <a:t>bank account </a:t>
            </a:r>
            <a:r>
              <a:rPr lang="en-GB" altLang="zh-HK" sz="2200" dirty="0"/>
              <a:t>to you and give you $1,000 as a thank </a:t>
            </a:r>
            <a:r>
              <a:rPr lang="en-GB" altLang="zh-HK" sz="2200" dirty="0" smtClean="0"/>
              <a:t>you.</a:t>
            </a:r>
          </a:p>
          <a:p>
            <a:pPr algn="just"/>
            <a:endParaRPr lang="en-GB" altLang="zh-HK" sz="2200" dirty="0"/>
          </a:p>
          <a:p>
            <a:pPr algn="just"/>
            <a:r>
              <a:rPr lang="en-GB" altLang="zh-HK" sz="2200" dirty="0"/>
              <a:t>I</a:t>
            </a:r>
            <a:r>
              <a:rPr lang="en-GB" altLang="zh-HK" sz="2200" dirty="0" smtClean="0"/>
              <a:t>s </a:t>
            </a:r>
            <a:r>
              <a:rPr lang="en-GB" altLang="zh-HK" sz="2200" dirty="0"/>
              <a:t>it a crime to do such a favour? </a:t>
            </a:r>
            <a:endParaRPr lang="en-GB" altLang="zh-HK" sz="2200" dirty="0" smtClean="0"/>
          </a:p>
          <a:p>
            <a:pPr algn="just"/>
            <a:endParaRPr lang="en-GB" altLang="zh-HK" sz="2200" dirty="0"/>
          </a:p>
          <a:p>
            <a:pPr algn="just"/>
            <a:r>
              <a:rPr lang="en-GB" altLang="zh-HK" sz="2200" dirty="0" smtClean="0"/>
              <a:t>Is </a:t>
            </a:r>
            <a:r>
              <a:rPr lang="en-GB" altLang="zh-HK" sz="2200" dirty="0"/>
              <a:t>it an offence to do a simple favour without participating in any scheme?</a:t>
            </a:r>
            <a:endParaRPr lang="zh-HK" altLang="en-US" sz="2200" b="1" dirty="0">
              <a:latin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9498" y="1048834"/>
            <a:ext cx="4616023" cy="5071056"/>
            <a:chOff x="0" y="0"/>
            <a:chExt cx="1709638" cy="16321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9638" cy="1632178"/>
            </a:xfrm>
            <a:custGeom>
              <a:avLst/>
              <a:gdLst/>
              <a:ahLst/>
              <a:cxnLst/>
              <a:rect l="l" t="t" r="r" b="b"/>
              <a:pathLst>
                <a:path w="1709638" h="1632178">
                  <a:moveTo>
                    <a:pt x="41930" y="0"/>
                  </a:moveTo>
                  <a:lnTo>
                    <a:pt x="1667708" y="0"/>
                  </a:lnTo>
                  <a:cubicBezTo>
                    <a:pt x="1678829" y="0"/>
                    <a:pt x="1689494" y="4418"/>
                    <a:pt x="1697357" y="12281"/>
                  </a:cubicBezTo>
                  <a:cubicBezTo>
                    <a:pt x="1705221" y="20144"/>
                    <a:pt x="1709638" y="30809"/>
                    <a:pt x="1709638" y="41930"/>
                  </a:cubicBezTo>
                  <a:lnTo>
                    <a:pt x="1709638" y="1590248"/>
                  </a:lnTo>
                  <a:cubicBezTo>
                    <a:pt x="1709638" y="1601368"/>
                    <a:pt x="1705221" y="1612033"/>
                    <a:pt x="1697357" y="1619897"/>
                  </a:cubicBezTo>
                  <a:cubicBezTo>
                    <a:pt x="1689494" y="1627760"/>
                    <a:pt x="1678829" y="1632178"/>
                    <a:pt x="1667708" y="1632178"/>
                  </a:cubicBezTo>
                  <a:lnTo>
                    <a:pt x="41930" y="1632178"/>
                  </a:lnTo>
                  <a:cubicBezTo>
                    <a:pt x="30809" y="1632178"/>
                    <a:pt x="20144" y="1627760"/>
                    <a:pt x="12281" y="1619897"/>
                  </a:cubicBezTo>
                  <a:cubicBezTo>
                    <a:pt x="4418" y="1612033"/>
                    <a:pt x="0" y="1601368"/>
                    <a:pt x="0" y="1590248"/>
                  </a:cubicBezTo>
                  <a:lnTo>
                    <a:pt x="0" y="41930"/>
                  </a:lnTo>
                  <a:cubicBezTo>
                    <a:pt x="0" y="30809"/>
                    <a:pt x="4418" y="20144"/>
                    <a:pt x="12281" y="12281"/>
                  </a:cubicBezTo>
                  <a:cubicBezTo>
                    <a:pt x="20144" y="4418"/>
                    <a:pt x="30809" y="0"/>
                    <a:pt x="41930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09638" cy="1689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5839" y="847417"/>
            <a:ext cx="4569413" cy="4815273"/>
            <a:chOff x="0" y="0"/>
            <a:chExt cx="1692375" cy="15786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92375" cy="1578652"/>
            </a:xfrm>
            <a:custGeom>
              <a:avLst/>
              <a:gdLst/>
              <a:ahLst/>
              <a:cxnLst/>
              <a:rect l="l" t="t" r="r" b="b"/>
              <a:pathLst>
                <a:path w="1692375" h="1578652">
                  <a:moveTo>
                    <a:pt x="42357" y="0"/>
                  </a:moveTo>
                  <a:lnTo>
                    <a:pt x="1650018" y="0"/>
                  </a:lnTo>
                  <a:cubicBezTo>
                    <a:pt x="1673411" y="0"/>
                    <a:pt x="1692375" y="18964"/>
                    <a:pt x="1692375" y="42357"/>
                  </a:cubicBezTo>
                  <a:lnTo>
                    <a:pt x="1692375" y="1536295"/>
                  </a:lnTo>
                  <a:cubicBezTo>
                    <a:pt x="1692375" y="1547529"/>
                    <a:pt x="1687912" y="1558303"/>
                    <a:pt x="1679969" y="1566246"/>
                  </a:cubicBezTo>
                  <a:cubicBezTo>
                    <a:pt x="1672025" y="1574190"/>
                    <a:pt x="1661252" y="1578652"/>
                    <a:pt x="1650018" y="1578652"/>
                  </a:cubicBezTo>
                  <a:lnTo>
                    <a:pt x="42357" y="1578652"/>
                  </a:lnTo>
                  <a:cubicBezTo>
                    <a:pt x="31123" y="1578652"/>
                    <a:pt x="20350" y="1574190"/>
                    <a:pt x="12406" y="1566246"/>
                  </a:cubicBezTo>
                  <a:cubicBezTo>
                    <a:pt x="4463" y="1558303"/>
                    <a:pt x="0" y="1547529"/>
                    <a:pt x="0" y="1536295"/>
                  </a:cubicBezTo>
                  <a:lnTo>
                    <a:pt x="0" y="42357"/>
                  </a:lnTo>
                  <a:cubicBezTo>
                    <a:pt x="0" y="31123"/>
                    <a:pt x="4463" y="20350"/>
                    <a:pt x="12406" y="12406"/>
                  </a:cubicBezTo>
                  <a:cubicBezTo>
                    <a:pt x="20350" y="4463"/>
                    <a:pt x="31123" y="0"/>
                    <a:pt x="4235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692375" cy="16358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5901378" y="673859"/>
            <a:ext cx="3299950" cy="4000891"/>
          </a:xfrm>
          <a:custGeom>
            <a:avLst/>
            <a:gdLst/>
            <a:ahLst/>
            <a:cxnLst/>
            <a:rect l="l" t="t" r="r" b="b"/>
            <a:pathLst>
              <a:path w="3299950" h="4000891">
                <a:moveTo>
                  <a:pt x="3299950" y="0"/>
                </a:moveTo>
                <a:lnTo>
                  <a:pt x="0" y="0"/>
                </a:lnTo>
                <a:lnTo>
                  <a:pt x="0" y="4000891"/>
                </a:lnTo>
                <a:lnTo>
                  <a:pt x="3299950" y="4000891"/>
                </a:lnTo>
                <a:lnTo>
                  <a:pt x="32999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739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95359" y="5311637"/>
            <a:ext cx="2724871" cy="1971627"/>
          </a:xfrm>
          <a:custGeom>
            <a:avLst/>
            <a:gdLst/>
            <a:ahLst/>
            <a:cxnLst/>
            <a:rect l="l" t="t" r="r" b="b"/>
            <a:pathLst>
              <a:path w="4067331" h="3261999">
                <a:moveTo>
                  <a:pt x="0" y="0"/>
                </a:moveTo>
                <a:lnTo>
                  <a:pt x="4067331" y="0"/>
                </a:lnTo>
                <a:lnTo>
                  <a:pt x="4067331" y="3262000"/>
                </a:lnTo>
                <a:lnTo>
                  <a:pt x="0" y="326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32416" y="322475"/>
            <a:ext cx="1115383" cy="99901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flipH="1">
            <a:off x="8356483" y="243956"/>
            <a:ext cx="922596" cy="975128"/>
          </a:xfrm>
          <a:custGeom>
            <a:avLst/>
            <a:gdLst/>
            <a:ahLst/>
            <a:cxnLst/>
            <a:rect l="l" t="t" r="r" b="b"/>
            <a:pathLst>
              <a:path w="922596" h="975128">
                <a:moveTo>
                  <a:pt x="922596" y="0"/>
                </a:moveTo>
                <a:lnTo>
                  <a:pt x="0" y="0"/>
                </a:lnTo>
                <a:lnTo>
                  <a:pt x="0" y="975128"/>
                </a:lnTo>
                <a:lnTo>
                  <a:pt x="922596" y="975128"/>
                </a:lnTo>
                <a:lnTo>
                  <a:pt x="9225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81030" r="-496464" b="-178335"/>
            </a:stretch>
          </a:blipFill>
        </p:spPr>
      </p:sp>
      <p:sp>
        <p:nvSpPr>
          <p:cNvPr id="20" name="矩形 19"/>
          <p:cNvSpPr/>
          <p:nvPr/>
        </p:nvSpPr>
        <p:spPr>
          <a:xfrm>
            <a:off x="999498" y="1378316"/>
            <a:ext cx="41641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altLang="zh-HK" sz="2000" b="1" dirty="0"/>
              <a:t>Common misconceptions</a:t>
            </a:r>
            <a:r>
              <a:rPr lang="en-GB" altLang="zh-HK" sz="2000" b="1" dirty="0" smtClean="0"/>
              <a:t>:</a:t>
            </a:r>
          </a:p>
          <a:p>
            <a:pPr algn="just"/>
            <a:endParaRPr lang="en-GB" altLang="zh-HK" sz="2000" dirty="0"/>
          </a:p>
          <a:p>
            <a:pPr algn="just"/>
            <a:r>
              <a:rPr lang="en-GB" altLang="zh-HK" sz="2000" dirty="0" smtClean="0"/>
              <a:t>‘</a:t>
            </a:r>
            <a:r>
              <a:rPr lang="en-GB" altLang="zh-HK" sz="2000" dirty="0"/>
              <a:t>It's not a crime if you don't actively participate’ and ‘It's righteous to help your friends’. </a:t>
            </a:r>
            <a:endParaRPr lang="en-GB" altLang="zh-HK" sz="2000" dirty="0" smtClean="0"/>
          </a:p>
          <a:p>
            <a:pPr algn="just"/>
            <a:endParaRPr lang="en-GB" altLang="zh-HK" sz="2000" dirty="0"/>
          </a:p>
          <a:p>
            <a:pPr algn="just"/>
            <a:r>
              <a:rPr lang="en-GB" altLang="zh-HK" sz="2000" dirty="0" smtClean="0"/>
              <a:t>Many </a:t>
            </a:r>
            <a:r>
              <a:rPr lang="en-GB" altLang="zh-HK" sz="2000" dirty="0"/>
              <a:t>teenagers think that as long as they are not planning a scam or cheating someone themselves, but only passively providing the tools (bank account), they do not need to be legally liable.</a:t>
            </a:r>
            <a:endParaRPr lang="zh-HK" altLang="en-US" sz="2400" b="1" dirty="0"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486400" y="4657638"/>
            <a:ext cx="4026717" cy="2246769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endParaRPr lang="en-GB" altLang="zh-HK" sz="2000" kern="0" dirty="0" smtClean="0">
              <a:solidFill>
                <a:schemeClr val="bg1"/>
              </a:solidFill>
              <a:ea typeface="標楷體" panose="03000509000000000000" pitchFamily="65" charset="-120"/>
            </a:endParaRPr>
          </a:p>
          <a:p>
            <a:r>
              <a:rPr lang="en-GB" altLang="zh-HK" sz="2000" b="1" kern="0" dirty="0" smtClean="0">
                <a:solidFill>
                  <a:schemeClr val="bg1"/>
                </a:solidFill>
                <a:ea typeface="標楷體" panose="03000509000000000000" pitchFamily="65" charset="-120"/>
              </a:rPr>
              <a:t>Core element </a:t>
            </a:r>
            <a:r>
              <a:rPr lang="en-GB" altLang="zh-HK" sz="2000" b="1" kern="0" dirty="0">
                <a:solidFill>
                  <a:schemeClr val="bg1"/>
                </a:solidFill>
                <a:ea typeface="標楷體" panose="03000509000000000000" pitchFamily="65" charset="-120"/>
              </a:rPr>
              <a:t>of money </a:t>
            </a:r>
            <a:r>
              <a:rPr lang="en-GB" altLang="zh-HK" sz="2000" b="1" kern="0" dirty="0" smtClean="0">
                <a:solidFill>
                  <a:schemeClr val="bg1"/>
                </a:solidFill>
                <a:ea typeface="標楷體" panose="03000509000000000000" pitchFamily="65" charset="-120"/>
              </a:rPr>
              <a:t>laundering:</a:t>
            </a:r>
          </a:p>
          <a:p>
            <a:endParaRPr lang="en-GB" altLang="zh-HK" sz="2000" kern="0" dirty="0">
              <a:solidFill>
                <a:schemeClr val="bg1"/>
              </a:solidFill>
              <a:ea typeface="標楷體" panose="03000509000000000000" pitchFamily="65" charset="-120"/>
            </a:endParaRPr>
          </a:p>
          <a:p>
            <a:r>
              <a:rPr lang="en-GB" altLang="zh-HK" sz="2000" kern="0" dirty="0" smtClean="0">
                <a:solidFill>
                  <a:schemeClr val="bg1"/>
                </a:solidFill>
                <a:ea typeface="標楷體" panose="03000509000000000000" pitchFamily="65" charset="-120"/>
              </a:rPr>
              <a:t>‘</a:t>
            </a:r>
            <a:r>
              <a:rPr lang="en-GB" altLang="zh-HK" sz="2000" kern="0" dirty="0">
                <a:solidFill>
                  <a:schemeClr val="bg1"/>
                </a:solidFill>
                <a:ea typeface="標楷體" panose="03000509000000000000" pitchFamily="65" charset="-120"/>
              </a:rPr>
              <a:t>dealing with the proceeds of crime’, whether or not you know the exact source of the money. </a:t>
            </a:r>
            <a:endParaRPr lang="en-GB" altLang="zh-HK" sz="2000" kern="0" dirty="0" smtClean="0">
              <a:solidFill>
                <a:schemeClr val="bg1"/>
              </a:solidFill>
              <a:ea typeface="標楷體" panose="03000509000000000000" pitchFamily="65" charset="-120"/>
            </a:endParaRPr>
          </a:p>
          <a:p>
            <a:endParaRPr lang="zh-HK" altLang="en-US" sz="2000" dirty="0">
              <a:solidFill>
                <a:schemeClr val="bg1"/>
              </a:solidFill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8812701" y="4171341"/>
            <a:ext cx="767094" cy="76709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52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06966" y="2669820"/>
            <a:ext cx="5197291" cy="1082496"/>
            <a:chOff x="0" y="0"/>
            <a:chExt cx="1924923" cy="400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24923" cy="400924"/>
            </a:xfrm>
            <a:custGeom>
              <a:avLst/>
              <a:gdLst/>
              <a:ahLst/>
              <a:cxnLst/>
              <a:rect l="l" t="t" r="r" b="b"/>
              <a:pathLst>
                <a:path w="1924923" h="400924">
                  <a:moveTo>
                    <a:pt x="37240" y="0"/>
                  </a:moveTo>
                  <a:lnTo>
                    <a:pt x="1887682" y="0"/>
                  </a:lnTo>
                  <a:cubicBezTo>
                    <a:pt x="1908250" y="0"/>
                    <a:pt x="1924923" y="16673"/>
                    <a:pt x="1924923" y="37240"/>
                  </a:cubicBezTo>
                  <a:lnTo>
                    <a:pt x="1924923" y="363684"/>
                  </a:lnTo>
                  <a:cubicBezTo>
                    <a:pt x="1924923" y="384251"/>
                    <a:pt x="1908250" y="400924"/>
                    <a:pt x="1887682" y="400924"/>
                  </a:cubicBezTo>
                  <a:lnTo>
                    <a:pt x="37240" y="400924"/>
                  </a:lnTo>
                  <a:cubicBezTo>
                    <a:pt x="16673" y="400924"/>
                    <a:pt x="0" y="384251"/>
                    <a:pt x="0" y="363684"/>
                  </a:cubicBezTo>
                  <a:lnTo>
                    <a:pt x="0" y="37240"/>
                  </a:lnTo>
                  <a:cubicBezTo>
                    <a:pt x="0" y="16673"/>
                    <a:pt x="16673" y="0"/>
                    <a:pt x="3724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924923" cy="458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72669" y="2589012"/>
            <a:ext cx="1239942" cy="1268869"/>
            <a:chOff x="0" y="0"/>
            <a:chExt cx="459238" cy="4699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9238" cy="469952"/>
            </a:xfrm>
            <a:custGeom>
              <a:avLst/>
              <a:gdLst/>
              <a:ahLst/>
              <a:cxnLst/>
              <a:rect l="l" t="t" r="r" b="b"/>
              <a:pathLst>
                <a:path w="459238" h="469952">
                  <a:moveTo>
                    <a:pt x="156094" y="0"/>
                  </a:moveTo>
                  <a:lnTo>
                    <a:pt x="303144" y="0"/>
                  </a:lnTo>
                  <a:cubicBezTo>
                    <a:pt x="344542" y="0"/>
                    <a:pt x="384246" y="16446"/>
                    <a:pt x="413519" y="45719"/>
                  </a:cubicBezTo>
                  <a:cubicBezTo>
                    <a:pt x="442792" y="74992"/>
                    <a:pt x="459238" y="114696"/>
                    <a:pt x="459238" y="156094"/>
                  </a:cubicBezTo>
                  <a:lnTo>
                    <a:pt x="459238" y="313857"/>
                  </a:lnTo>
                  <a:cubicBezTo>
                    <a:pt x="459238" y="400066"/>
                    <a:pt x="389352" y="469952"/>
                    <a:pt x="303144" y="469952"/>
                  </a:cubicBezTo>
                  <a:lnTo>
                    <a:pt x="156094" y="469952"/>
                  </a:lnTo>
                  <a:cubicBezTo>
                    <a:pt x="69886" y="469952"/>
                    <a:pt x="0" y="400066"/>
                    <a:pt x="0" y="313857"/>
                  </a:cubicBezTo>
                  <a:lnTo>
                    <a:pt x="0" y="156094"/>
                  </a:lnTo>
                  <a:cubicBezTo>
                    <a:pt x="0" y="69886"/>
                    <a:pt x="69886" y="0"/>
                    <a:pt x="156094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459238" cy="489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840171" y="2025131"/>
            <a:ext cx="764353" cy="76435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320011" y="4095062"/>
            <a:ext cx="5184695" cy="1268869"/>
            <a:chOff x="0" y="0"/>
            <a:chExt cx="1920257" cy="4699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20257" cy="469952"/>
            </a:xfrm>
            <a:custGeom>
              <a:avLst/>
              <a:gdLst/>
              <a:ahLst/>
              <a:cxnLst/>
              <a:rect l="l" t="t" r="r" b="b"/>
              <a:pathLst>
                <a:path w="1920257" h="469952">
                  <a:moveTo>
                    <a:pt x="37331" y="0"/>
                  </a:moveTo>
                  <a:lnTo>
                    <a:pt x="1882927" y="0"/>
                  </a:lnTo>
                  <a:cubicBezTo>
                    <a:pt x="1903544" y="0"/>
                    <a:pt x="1920257" y="16713"/>
                    <a:pt x="1920257" y="37331"/>
                  </a:cubicBezTo>
                  <a:lnTo>
                    <a:pt x="1920257" y="432621"/>
                  </a:lnTo>
                  <a:cubicBezTo>
                    <a:pt x="1920257" y="453238"/>
                    <a:pt x="1903544" y="469952"/>
                    <a:pt x="1882927" y="469952"/>
                  </a:cubicBezTo>
                  <a:lnTo>
                    <a:pt x="37331" y="469952"/>
                  </a:lnTo>
                  <a:cubicBezTo>
                    <a:pt x="16713" y="469952"/>
                    <a:pt x="0" y="453238"/>
                    <a:pt x="0" y="432621"/>
                  </a:cubicBezTo>
                  <a:lnTo>
                    <a:pt x="0" y="37331"/>
                  </a:lnTo>
                  <a:cubicBezTo>
                    <a:pt x="0" y="16713"/>
                    <a:pt x="16713" y="0"/>
                    <a:pt x="373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920257" cy="527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72669" y="4095062"/>
            <a:ext cx="1239942" cy="1268869"/>
            <a:chOff x="0" y="0"/>
            <a:chExt cx="459238" cy="46995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59238" cy="469952"/>
            </a:xfrm>
            <a:custGeom>
              <a:avLst/>
              <a:gdLst/>
              <a:ahLst/>
              <a:cxnLst/>
              <a:rect l="l" t="t" r="r" b="b"/>
              <a:pathLst>
                <a:path w="459238" h="469952">
                  <a:moveTo>
                    <a:pt x="156094" y="0"/>
                  </a:moveTo>
                  <a:lnTo>
                    <a:pt x="303144" y="0"/>
                  </a:lnTo>
                  <a:cubicBezTo>
                    <a:pt x="344542" y="0"/>
                    <a:pt x="384246" y="16446"/>
                    <a:pt x="413519" y="45719"/>
                  </a:cubicBezTo>
                  <a:cubicBezTo>
                    <a:pt x="442792" y="74992"/>
                    <a:pt x="459238" y="114696"/>
                    <a:pt x="459238" y="156094"/>
                  </a:cubicBezTo>
                  <a:lnTo>
                    <a:pt x="459238" y="313857"/>
                  </a:lnTo>
                  <a:cubicBezTo>
                    <a:pt x="459238" y="400066"/>
                    <a:pt x="389352" y="469952"/>
                    <a:pt x="303144" y="469952"/>
                  </a:cubicBezTo>
                  <a:lnTo>
                    <a:pt x="156094" y="469952"/>
                  </a:lnTo>
                  <a:cubicBezTo>
                    <a:pt x="69886" y="469952"/>
                    <a:pt x="0" y="400066"/>
                    <a:pt x="0" y="313857"/>
                  </a:cubicBezTo>
                  <a:lnTo>
                    <a:pt x="0" y="156094"/>
                  </a:lnTo>
                  <a:cubicBezTo>
                    <a:pt x="0" y="69886"/>
                    <a:pt x="69886" y="0"/>
                    <a:pt x="156094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459238" cy="489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367703" y="2669820"/>
            <a:ext cx="2541149" cy="3913860"/>
          </a:xfrm>
          <a:custGeom>
            <a:avLst/>
            <a:gdLst/>
            <a:ahLst/>
            <a:cxnLst/>
            <a:rect l="l" t="t" r="r" b="b"/>
            <a:pathLst>
              <a:path w="2541149" h="3913860">
                <a:moveTo>
                  <a:pt x="2541149" y="0"/>
                </a:moveTo>
                <a:lnTo>
                  <a:pt x="0" y="0"/>
                </a:lnTo>
                <a:lnTo>
                  <a:pt x="0" y="3913860"/>
                </a:lnTo>
                <a:lnTo>
                  <a:pt x="2541149" y="3913860"/>
                </a:lnTo>
                <a:lnTo>
                  <a:pt x="25411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7770" t="-11672"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908697" y="1258652"/>
            <a:ext cx="1142510" cy="1207564"/>
          </a:xfrm>
          <a:custGeom>
            <a:avLst/>
            <a:gdLst/>
            <a:ahLst/>
            <a:cxnLst/>
            <a:rect l="l" t="t" r="r" b="b"/>
            <a:pathLst>
              <a:path w="1142510" h="1207564">
                <a:moveTo>
                  <a:pt x="1142510" y="0"/>
                </a:moveTo>
                <a:lnTo>
                  <a:pt x="0" y="0"/>
                </a:lnTo>
                <a:lnTo>
                  <a:pt x="0" y="1207565"/>
                </a:lnTo>
                <a:lnTo>
                  <a:pt x="1142510" y="1207565"/>
                </a:lnTo>
                <a:lnTo>
                  <a:pt x="11425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81030" r="-496464" b="-178335"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992290" y="1008555"/>
            <a:ext cx="500194" cy="50019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726831" y="6921477"/>
            <a:ext cx="1091677" cy="109167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3439907" y="2789484"/>
            <a:ext cx="905467" cy="868116"/>
          </a:xfrm>
          <a:custGeom>
            <a:avLst/>
            <a:gdLst/>
            <a:ahLst/>
            <a:cxnLst/>
            <a:rect l="l" t="t" r="r" b="b"/>
            <a:pathLst>
              <a:path w="905467" h="868116">
                <a:moveTo>
                  <a:pt x="0" y="0"/>
                </a:moveTo>
                <a:lnTo>
                  <a:pt x="905467" y="0"/>
                </a:lnTo>
                <a:lnTo>
                  <a:pt x="905467" y="868116"/>
                </a:lnTo>
                <a:lnTo>
                  <a:pt x="0" y="8681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439907" y="4202376"/>
            <a:ext cx="972537" cy="1054241"/>
          </a:xfrm>
          <a:custGeom>
            <a:avLst/>
            <a:gdLst/>
            <a:ahLst/>
            <a:cxnLst/>
            <a:rect l="l" t="t" r="r" b="b"/>
            <a:pathLst>
              <a:path w="972537" h="1054241">
                <a:moveTo>
                  <a:pt x="0" y="0"/>
                </a:moveTo>
                <a:lnTo>
                  <a:pt x="972537" y="0"/>
                </a:lnTo>
                <a:lnTo>
                  <a:pt x="972537" y="1054241"/>
                </a:lnTo>
                <a:lnTo>
                  <a:pt x="0" y="10542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4320011" y="5652608"/>
            <a:ext cx="5184695" cy="1268869"/>
            <a:chOff x="0" y="0"/>
            <a:chExt cx="1920257" cy="4699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20257" cy="469952"/>
            </a:xfrm>
            <a:custGeom>
              <a:avLst/>
              <a:gdLst/>
              <a:ahLst/>
              <a:cxnLst/>
              <a:rect l="l" t="t" r="r" b="b"/>
              <a:pathLst>
                <a:path w="1920257" h="469952">
                  <a:moveTo>
                    <a:pt x="37331" y="0"/>
                  </a:moveTo>
                  <a:lnTo>
                    <a:pt x="1882927" y="0"/>
                  </a:lnTo>
                  <a:cubicBezTo>
                    <a:pt x="1903544" y="0"/>
                    <a:pt x="1920257" y="16713"/>
                    <a:pt x="1920257" y="37331"/>
                  </a:cubicBezTo>
                  <a:lnTo>
                    <a:pt x="1920257" y="432621"/>
                  </a:lnTo>
                  <a:cubicBezTo>
                    <a:pt x="1920257" y="453238"/>
                    <a:pt x="1903544" y="469952"/>
                    <a:pt x="1882927" y="469952"/>
                  </a:cubicBezTo>
                  <a:lnTo>
                    <a:pt x="37331" y="469952"/>
                  </a:lnTo>
                  <a:cubicBezTo>
                    <a:pt x="16713" y="469952"/>
                    <a:pt x="0" y="453238"/>
                    <a:pt x="0" y="432621"/>
                  </a:cubicBezTo>
                  <a:lnTo>
                    <a:pt x="0" y="37331"/>
                  </a:lnTo>
                  <a:cubicBezTo>
                    <a:pt x="0" y="16713"/>
                    <a:pt x="16713" y="0"/>
                    <a:pt x="373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1920257" cy="527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3272669" y="5652608"/>
            <a:ext cx="1239942" cy="1268869"/>
            <a:chOff x="0" y="0"/>
            <a:chExt cx="459238" cy="46995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59238" cy="469952"/>
            </a:xfrm>
            <a:custGeom>
              <a:avLst/>
              <a:gdLst/>
              <a:ahLst/>
              <a:cxnLst/>
              <a:rect l="l" t="t" r="r" b="b"/>
              <a:pathLst>
                <a:path w="459238" h="469952">
                  <a:moveTo>
                    <a:pt x="156094" y="0"/>
                  </a:moveTo>
                  <a:lnTo>
                    <a:pt x="303144" y="0"/>
                  </a:lnTo>
                  <a:cubicBezTo>
                    <a:pt x="344542" y="0"/>
                    <a:pt x="384246" y="16446"/>
                    <a:pt x="413519" y="45719"/>
                  </a:cubicBezTo>
                  <a:cubicBezTo>
                    <a:pt x="442792" y="74992"/>
                    <a:pt x="459238" y="114696"/>
                    <a:pt x="459238" y="156094"/>
                  </a:cubicBezTo>
                  <a:lnTo>
                    <a:pt x="459238" y="313857"/>
                  </a:lnTo>
                  <a:cubicBezTo>
                    <a:pt x="459238" y="400066"/>
                    <a:pt x="389352" y="469952"/>
                    <a:pt x="303144" y="469952"/>
                  </a:cubicBezTo>
                  <a:lnTo>
                    <a:pt x="156094" y="469952"/>
                  </a:lnTo>
                  <a:cubicBezTo>
                    <a:pt x="69886" y="469952"/>
                    <a:pt x="0" y="400066"/>
                    <a:pt x="0" y="313857"/>
                  </a:cubicBezTo>
                  <a:lnTo>
                    <a:pt x="0" y="156094"/>
                  </a:lnTo>
                  <a:cubicBezTo>
                    <a:pt x="0" y="69886"/>
                    <a:pt x="69886" y="0"/>
                    <a:pt x="156094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19050"/>
              <a:ext cx="459238" cy="489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3416336" y="5936528"/>
            <a:ext cx="1019679" cy="701029"/>
          </a:xfrm>
          <a:custGeom>
            <a:avLst/>
            <a:gdLst/>
            <a:ahLst/>
            <a:cxnLst/>
            <a:rect l="l" t="t" r="r" b="b"/>
            <a:pathLst>
              <a:path w="1019679" h="701029">
                <a:moveTo>
                  <a:pt x="0" y="0"/>
                </a:moveTo>
                <a:lnTo>
                  <a:pt x="1019679" y="0"/>
                </a:lnTo>
                <a:lnTo>
                  <a:pt x="1019679" y="701029"/>
                </a:lnTo>
                <a:lnTo>
                  <a:pt x="0" y="7010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4038600" y="992367"/>
            <a:ext cx="4970482" cy="684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6000" b="1" dirty="0" smtClean="0">
                <a:solidFill>
                  <a:schemeClr val="tx2"/>
                </a:solidFill>
                <a:ea typeface="Cubao"/>
                <a:cs typeface="Cubao"/>
                <a:sym typeface="Cubao"/>
              </a:rPr>
              <a:t>Play the Video</a:t>
            </a:r>
            <a:endParaRPr lang="en-US" sz="6000" b="1" dirty="0">
              <a:solidFill>
                <a:schemeClr val="tx2"/>
              </a:solidFill>
              <a:ea typeface="Cubao"/>
              <a:cs typeface="Cubao"/>
              <a:sym typeface="Cubao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713878" y="2798634"/>
            <a:ext cx="45251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200" dirty="0"/>
              <a:t>Why did </a:t>
            </a:r>
            <a:r>
              <a:rPr lang="en-US" altLang="zh-HK" sz="2200" dirty="0" smtClean="0"/>
              <a:t>Mr. Bad Luck </a:t>
            </a:r>
            <a:r>
              <a:rPr lang="en-US" altLang="zh-HK" sz="2200" dirty="0" smtClean="0"/>
              <a:t>agree </a:t>
            </a:r>
            <a:r>
              <a:rPr lang="en-US" altLang="zh-HK" sz="2200" dirty="0"/>
              <a:t>to lend his account?</a:t>
            </a:r>
            <a:endParaRPr lang="zh-HK" altLang="en-US" sz="2200" b="1" dirty="0"/>
          </a:p>
        </p:txBody>
      </p:sp>
      <p:sp>
        <p:nvSpPr>
          <p:cNvPr id="39" name="矩形 38"/>
          <p:cNvSpPr/>
          <p:nvPr/>
        </p:nvSpPr>
        <p:spPr>
          <a:xfrm>
            <a:off x="4712731" y="4191000"/>
            <a:ext cx="45262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200" dirty="0"/>
              <a:t>Does it make sense for </a:t>
            </a:r>
            <a:r>
              <a:rPr lang="en-US" altLang="zh-HK" sz="2200" dirty="0"/>
              <a:t>Mr. </a:t>
            </a:r>
            <a:r>
              <a:rPr lang="en-US" altLang="zh-HK" sz="2200" dirty="0" smtClean="0"/>
              <a:t>Quick Cash to </a:t>
            </a:r>
            <a:r>
              <a:rPr lang="en-US" altLang="zh-HK" sz="2200" dirty="0"/>
              <a:t>say ‘you don't have to do anything to get paid’?</a:t>
            </a:r>
            <a:endParaRPr lang="zh-HK" altLang="en-US" sz="2200" b="1" dirty="0"/>
          </a:p>
        </p:txBody>
      </p:sp>
      <p:sp>
        <p:nvSpPr>
          <p:cNvPr id="40" name="矩形 39"/>
          <p:cNvSpPr/>
          <p:nvPr/>
        </p:nvSpPr>
        <p:spPr>
          <a:xfrm>
            <a:off x="4712731" y="5936159"/>
            <a:ext cx="44312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200" dirty="0"/>
              <a:t>Why do you think </a:t>
            </a:r>
            <a:r>
              <a:rPr lang="en-US" altLang="zh-HK" sz="2200" dirty="0"/>
              <a:t>Mr. Bad Luck was </a:t>
            </a:r>
            <a:r>
              <a:rPr lang="en-US" altLang="zh-HK" sz="2200" dirty="0"/>
              <a:t>eventually arrested by the police?</a:t>
            </a:r>
            <a:endParaRPr lang="zh-HK" altLang="en-US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206966" y="2515515"/>
            <a:ext cx="5197291" cy="123680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40"/>
              </a:lnSpc>
            </a:pPr>
            <a:endParaRPr/>
          </a:p>
        </p:txBody>
      </p:sp>
      <p:grpSp>
        <p:nvGrpSpPr>
          <p:cNvPr id="8" name="Group 8"/>
          <p:cNvGrpSpPr/>
          <p:nvPr/>
        </p:nvGrpSpPr>
        <p:grpSpPr>
          <a:xfrm>
            <a:off x="8840171" y="2025131"/>
            <a:ext cx="764353" cy="76435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204321" y="2928599"/>
            <a:ext cx="5184695" cy="1590134"/>
            <a:chOff x="0" y="0"/>
            <a:chExt cx="1920257" cy="4699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20257" cy="469952"/>
            </a:xfrm>
            <a:custGeom>
              <a:avLst/>
              <a:gdLst/>
              <a:ahLst/>
              <a:cxnLst/>
              <a:rect l="l" t="t" r="r" b="b"/>
              <a:pathLst>
                <a:path w="1920257" h="469952">
                  <a:moveTo>
                    <a:pt x="37331" y="0"/>
                  </a:moveTo>
                  <a:lnTo>
                    <a:pt x="1882927" y="0"/>
                  </a:lnTo>
                  <a:cubicBezTo>
                    <a:pt x="1903544" y="0"/>
                    <a:pt x="1920257" y="16713"/>
                    <a:pt x="1920257" y="37331"/>
                  </a:cubicBezTo>
                  <a:lnTo>
                    <a:pt x="1920257" y="432621"/>
                  </a:lnTo>
                  <a:cubicBezTo>
                    <a:pt x="1920257" y="453238"/>
                    <a:pt x="1903544" y="469952"/>
                    <a:pt x="1882927" y="469952"/>
                  </a:cubicBezTo>
                  <a:lnTo>
                    <a:pt x="37331" y="469952"/>
                  </a:lnTo>
                  <a:cubicBezTo>
                    <a:pt x="16713" y="469952"/>
                    <a:pt x="0" y="453238"/>
                    <a:pt x="0" y="432621"/>
                  </a:cubicBezTo>
                  <a:lnTo>
                    <a:pt x="0" y="37331"/>
                  </a:lnTo>
                  <a:cubicBezTo>
                    <a:pt x="0" y="16713"/>
                    <a:pt x="16713" y="0"/>
                    <a:pt x="373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920257" cy="527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56980" y="3137757"/>
            <a:ext cx="1239942" cy="1268869"/>
            <a:chOff x="0" y="0"/>
            <a:chExt cx="459238" cy="46995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59238" cy="469952"/>
            </a:xfrm>
            <a:custGeom>
              <a:avLst/>
              <a:gdLst/>
              <a:ahLst/>
              <a:cxnLst/>
              <a:rect l="l" t="t" r="r" b="b"/>
              <a:pathLst>
                <a:path w="459238" h="469952">
                  <a:moveTo>
                    <a:pt x="156094" y="0"/>
                  </a:moveTo>
                  <a:lnTo>
                    <a:pt x="303144" y="0"/>
                  </a:lnTo>
                  <a:cubicBezTo>
                    <a:pt x="344542" y="0"/>
                    <a:pt x="384246" y="16446"/>
                    <a:pt x="413519" y="45719"/>
                  </a:cubicBezTo>
                  <a:cubicBezTo>
                    <a:pt x="442792" y="74992"/>
                    <a:pt x="459238" y="114696"/>
                    <a:pt x="459238" y="156094"/>
                  </a:cubicBezTo>
                  <a:lnTo>
                    <a:pt x="459238" y="313857"/>
                  </a:lnTo>
                  <a:cubicBezTo>
                    <a:pt x="459238" y="400066"/>
                    <a:pt x="389352" y="469952"/>
                    <a:pt x="303144" y="469952"/>
                  </a:cubicBezTo>
                  <a:lnTo>
                    <a:pt x="156094" y="469952"/>
                  </a:lnTo>
                  <a:cubicBezTo>
                    <a:pt x="69886" y="469952"/>
                    <a:pt x="0" y="400066"/>
                    <a:pt x="0" y="313857"/>
                  </a:cubicBezTo>
                  <a:lnTo>
                    <a:pt x="0" y="156094"/>
                  </a:lnTo>
                  <a:cubicBezTo>
                    <a:pt x="0" y="69886"/>
                    <a:pt x="69886" y="0"/>
                    <a:pt x="156094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459238" cy="489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367703" y="2669820"/>
            <a:ext cx="2541149" cy="3913860"/>
          </a:xfrm>
          <a:custGeom>
            <a:avLst/>
            <a:gdLst/>
            <a:ahLst/>
            <a:cxnLst/>
            <a:rect l="l" t="t" r="r" b="b"/>
            <a:pathLst>
              <a:path w="2541149" h="3913860">
                <a:moveTo>
                  <a:pt x="2541149" y="0"/>
                </a:moveTo>
                <a:lnTo>
                  <a:pt x="0" y="0"/>
                </a:lnTo>
                <a:lnTo>
                  <a:pt x="0" y="3913860"/>
                </a:lnTo>
                <a:lnTo>
                  <a:pt x="2541149" y="3913860"/>
                </a:lnTo>
                <a:lnTo>
                  <a:pt x="25411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7770" t="-11672"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908697" y="1258652"/>
            <a:ext cx="1142510" cy="1207564"/>
          </a:xfrm>
          <a:custGeom>
            <a:avLst/>
            <a:gdLst/>
            <a:ahLst/>
            <a:cxnLst/>
            <a:rect l="l" t="t" r="r" b="b"/>
            <a:pathLst>
              <a:path w="1142510" h="1207564">
                <a:moveTo>
                  <a:pt x="1142510" y="0"/>
                </a:moveTo>
                <a:lnTo>
                  <a:pt x="0" y="0"/>
                </a:lnTo>
                <a:lnTo>
                  <a:pt x="0" y="1207565"/>
                </a:lnTo>
                <a:lnTo>
                  <a:pt x="1142510" y="1207565"/>
                </a:lnTo>
                <a:lnTo>
                  <a:pt x="11425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81030" r="-496464" b="-178335"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992290" y="1008555"/>
            <a:ext cx="500194" cy="50019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726831" y="6921477"/>
            <a:ext cx="1091677" cy="109167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3324218" y="3245071"/>
            <a:ext cx="972537" cy="1054241"/>
          </a:xfrm>
          <a:custGeom>
            <a:avLst/>
            <a:gdLst/>
            <a:ahLst/>
            <a:cxnLst/>
            <a:rect l="l" t="t" r="r" b="b"/>
            <a:pathLst>
              <a:path w="972537" h="1054241">
                <a:moveTo>
                  <a:pt x="0" y="0"/>
                </a:moveTo>
                <a:lnTo>
                  <a:pt x="972537" y="0"/>
                </a:lnTo>
                <a:lnTo>
                  <a:pt x="972537" y="1054241"/>
                </a:lnTo>
                <a:lnTo>
                  <a:pt x="0" y="1054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4204321" y="4934828"/>
            <a:ext cx="5184695" cy="1969630"/>
            <a:chOff x="0" y="0"/>
            <a:chExt cx="1920257" cy="4699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20257" cy="469952"/>
            </a:xfrm>
            <a:custGeom>
              <a:avLst/>
              <a:gdLst/>
              <a:ahLst/>
              <a:cxnLst/>
              <a:rect l="l" t="t" r="r" b="b"/>
              <a:pathLst>
                <a:path w="1920257" h="469952">
                  <a:moveTo>
                    <a:pt x="37331" y="0"/>
                  </a:moveTo>
                  <a:lnTo>
                    <a:pt x="1882927" y="0"/>
                  </a:lnTo>
                  <a:cubicBezTo>
                    <a:pt x="1903544" y="0"/>
                    <a:pt x="1920257" y="16713"/>
                    <a:pt x="1920257" y="37331"/>
                  </a:cubicBezTo>
                  <a:lnTo>
                    <a:pt x="1920257" y="432621"/>
                  </a:lnTo>
                  <a:cubicBezTo>
                    <a:pt x="1920257" y="453238"/>
                    <a:pt x="1903544" y="469952"/>
                    <a:pt x="1882927" y="469952"/>
                  </a:cubicBezTo>
                  <a:lnTo>
                    <a:pt x="37331" y="469952"/>
                  </a:lnTo>
                  <a:cubicBezTo>
                    <a:pt x="16713" y="469952"/>
                    <a:pt x="0" y="453238"/>
                    <a:pt x="0" y="432621"/>
                  </a:cubicBezTo>
                  <a:lnTo>
                    <a:pt x="0" y="37331"/>
                  </a:lnTo>
                  <a:cubicBezTo>
                    <a:pt x="0" y="16713"/>
                    <a:pt x="16713" y="0"/>
                    <a:pt x="373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1920257" cy="527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3156980" y="5208051"/>
            <a:ext cx="1239942" cy="1268869"/>
            <a:chOff x="0" y="0"/>
            <a:chExt cx="459238" cy="46995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59238" cy="469952"/>
            </a:xfrm>
            <a:custGeom>
              <a:avLst/>
              <a:gdLst/>
              <a:ahLst/>
              <a:cxnLst/>
              <a:rect l="l" t="t" r="r" b="b"/>
              <a:pathLst>
                <a:path w="459238" h="469952">
                  <a:moveTo>
                    <a:pt x="156094" y="0"/>
                  </a:moveTo>
                  <a:lnTo>
                    <a:pt x="303144" y="0"/>
                  </a:lnTo>
                  <a:cubicBezTo>
                    <a:pt x="344542" y="0"/>
                    <a:pt x="384246" y="16446"/>
                    <a:pt x="413519" y="45719"/>
                  </a:cubicBezTo>
                  <a:cubicBezTo>
                    <a:pt x="442792" y="74992"/>
                    <a:pt x="459238" y="114696"/>
                    <a:pt x="459238" y="156094"/>
                  </a:cubicBezTo>
                  <a:lnTo>
                    <a:pt x="459238" y="313857"/>
                  </a:lnTo>
                  <a:cubicBezTo>
                    <a:pt x="459238" y="400066"/>
                    <a:pt x="389352" y="469952"/>
                    <a:pt x="303144" y="469952"/>
                  </a:cubicBezTo>
                  <a:lnTo>
                    <a:pt x="156094" y="469952"/>
                  </a:lnTo>
                  <a:cubicBezTo>
                    <a:pt x="69886" y="469952"/>
                    <a:pt x="0" y="400066"/>
                    <a:pt x="0" y="313857"/>
                  </a:cubicBezTo>
                  <a:lnTo>
                    <a:pt x="0" y="156094"/>
                  </a:lnTo>
                  <a:cubicBezTo>
                    <a:pt x="0" y="69886"/>
                    <a:pt x="69886" y="0"/>
                    <a:pt x="156094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19050"/>
              <a:ext cx="459238" cy="489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3300647" y="5261353"/>
            <a:ext cx="1019679" cy="701029"/>
          </a:xfrm>
          <a:custGeom>
            <a:avLst/>
            <a:gdLst/>
            <a:ahLst/>
            <a:cxnLst/>
            <a:rect l="l" t="t" r="r" b="b"/>
            <a:pathLst>
              <a:path w="1019679" h="701029">
                <a:moveTo>
                  <a:pt x="0" y="0"/>
                </a:moveTo>
                <a:lnTo>
                  <a:pt x="1019679" y="0"/>
                </a:lnTo>
                <a:lnTo>
                  <a:pt x="1019679" y="701029"/>
                </a:lnTo>
                <a:lnTo>
                  <a:pt x="0" y="7010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3905787" y="1402794"/>
            <a:ext cx="4970482" cy="66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altLang="zh-HK" sz="5400" b="1" dirty="0">
                <a:solidFill>
                  <a:schemeClr val="tx2"/>
                </a:solidFill>
                <a:ea typeface="Cubao"/>
                <a:cs typeface="Cubao"/>
                <a:sym typeface="Cubao"/>
              </a:rPr>
              <a:t>Play the </a:t>
            </a:r>
            <a:r>
              <a:rPr lang="en-US" altLang="zh-HK" sz="5400" b="1" dirty="0" smtClean="0">
                <a:solidFill>
                  <a:schemeClr val="tx2"/>
                </a:solidFill>
                <a:ea typeface="Cubao"/>
                <a:cs typeface="Cubao"/>
                <a:sym typeface="Cubao"/>
              </a:rPr>
              <a:t>Video</a:t>
            </a:r>
            <a:endParaRPr lang="en-US" altLang="zh-HK" sz="5400" b="1" dirty="0">
              <a:solidFill>
                <a:schemeClr val="tx2"/>
              </a:solidFill>
              <a:ea typeface="Cubao"/>
              <a:cs typeface="Cubao"/>
              <a:sym typeface="Cubao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579401" y="3345359"/>
            <a:ext cx="43324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HK" sz="2200" dirty="0"/>
              <a:t>What is the penalty for participating in money laundering?</a:t>
            </a:r>
            <a:endParaRPr lang="zh-HK" altLang="en-US" sz="2200" b="1" dirty="0"/>
          </a:p>
        </p:txBody>
      </p:sp>
      <p:sp>
        <p:nvSpPr>
          <p:cNvPr id="40" name="矩形 39"/>
          <p:cNvSpPr/>
          <p:nvPr/>
        </p:nvSpPr>
        <p:spPr>
          <a:xfrm>
            <a:off x="4594861" y="5196368"/>
            <a:ext cx="43169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HK" sz="2200" dirty="0"/>
              <a:t>Can </a:t>
            </a:r>
            <a:r>
              <a:rPr lang="en-US" altLang="zh-HK" sz="2200" dirty="0"/>
              <a:t>Mr. Bad Luck get </a:t>
            </a:r>
            <a:r>
              <a:rPr lang="en-US" altLang="zh-HK" sz="2200" dirty="0"/>
              <a:t>away with his offence or have his sentence reduced on the ground that he had no knowledge of the offence?</a:t>
            </a:r>
            <a:endParaRPr lang="zh-HK" alt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705702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2773" y="177113"/>
            <a:ext cx="871025" cy="912674"/>
          </a:xfrm>
          <a:custGeom>
            <a:avLst/>
            <a:gdLst/>
            <a:ahLst/>
            <a:cxnLst/>
            <a:rect l="l" t="t" r="r" b="b"/>
            <a:pathLst>
              <a:path w="871025" h="912674">
                <a:moveTo>
                  <a:pt x="0" y="0"/>
                </a:moveTo>
                <a:lnTo>
                  <a:pt x="871025" y="0"/>
                </a:lnTo>
                <a:lnTo>
                  <a:pt x="871025" y="912674"/>
                </a:lnTo>
                <a:lnTo>
                  <a:pt x="0" y="912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528586" r="-474336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6446616" y="0"/>
            <a:ext cx="5150928" cy="1315768"/>
          </a:xfrm>
          <a:custGeom>
            <a:avLst/>
            <a:gdLst/>
            <a:ahLst/>
            <a:cxnLst/>
            <a:rect l="l" t="t" r="r" b="b"/>
            <a:pathLst>
              <a:path w="5150928" h="1315768">
                <a:moveTo>
                  <a:pt x="0" y="0"/>
                </a:moveTo>
                <a:lnTo>
                  <a:pt x="5150928" y="0"/>
                </a:lnTo>
                <a:lnTo>
                  <a:pt x="5150928" y="1315768"/>
                </a:lnTo>
                <a:lnTo>
                  <a:pt x="0" y="1315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25663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62360" y="5070874"/>
            <a:ext cx="959720" cy="1005611"/>
          </a:xfrm>
          <a:custGeom>
            <a:avLst/>
            <a:gdLst/>
            <a:ahLst/>
            <a:cxnLst/>
            <a:rect l="l" t="t" r="r" b="b"/>
            <a:pathLst>
              <a:path w="959720" h="1005611">
                <a:moveTo>
                  <a:pt x="0" y="0"/>
                </a:moveTo>
                <a:lnTo>
                  <a:pt x="959720" y="0"/>
                </a:lnTo>
                <a:lnTo>
                  <a:pt x="959720" y="1005610"/>
                </a:lnTo>
                <a:lnTo>
                  <a:pt x="0" y="10056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433574" t="-519287" r="-40762" b="-929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0317" y="6076484"/>
            <a:ext cx="677968" cy="716572"/>
          </a:xfrm>
          <a:custGeom>
            <a:avLst/>
            <a:gdLst/>
            <a:ahLst/>
            <a:cxnLst/>
            <a:rect l="l" t="t" r="r" b="b"/>
            <a:pathLst>
              <a:path w="677968" h="716572">
                <a:moveTo>
                  <a:pt x="0" y="0"/>
                </a:moveTo>
                <a:lnTo>
                  <a:pt x="677969" y="0"/>
                </a:lnTo>
                <a:lnTo>
                  <a:pt x="677969" y="716572"/>
                </a:lnTo>
                <a:lnTo>
                  <a:pt x="0" y="7165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t="-181030" r="-496464" b="-178335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99696" y="5573679"/>
            <a:ext cx="2317562" cy="23175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207978" y="1996812"/>
            <a:ext cx="1091244" cy="109124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-3123645" y="1909014"/>
            <a:ext cx="4067331" cy="3261999"/>
          </a:xfrm>
          <a:custGeom>
            <a:avLst/>
            <a:gdLst/>
            <a:ahLst/>
            <a:cxnLst/>
            <a:rect l="l" t="t" r="r" b="b"/>
            <a:pathLst>
              <a:path w="4067331" h="3261999">
                <a:moveTo>
                  <a:pt x="0" y="0"/>
                </a:moveTo>
                <a:lnTo>
                  <a:pt x="4067331" y="0"/>
                </a:lnTo>
                <a:lnTo>
                  <a:pt x="4067331" y="3261999"/>
                </a:lnTo>
                <a:lnTo>
                  <a:pt x="0" y="32619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98675" y="360069"/>
            <a:ext cx="6548511" cy="67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5000" b="1" dirty="0" smtClean="0">
                <a:solidFill>
                  <a:srgbClr val="090147"/>
                </a:solidFill>
                <a:ea typeface=" 可畫在山河-HK"/>
                <a:cs typeface=" 可畫在山河-HK"/>
                <a:sym typeface=" 可畫在山河-HK"/>
              </a:rPr>
              <a:t>The Ending</a:t>
            </a:r>
            <a:endParaRPr lang="en-US" sz="5000" b="1" dirty="0">
              <a:solidFill>
                <a:srgbClr val="090147"/>
              </a:solidFill>
              <a:ea typeface=" 可畫在山河-HK"/>
              <a:cs typeface=" 可畫在山河-HK"/>
              <a:sym typeface=" 可畫在山河-HK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37050" y="1172689"/>
            <a:ext cx="70717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HK" b="1" dirty="0"/>
              <a:t>Mr. Bad Luck was </a:t>
            </a:r>
            <a:r>
              <a:rPr lang="en-US" altLang="zh-HK" b="1" dirty="0"/>
              <a:t>finally sentenced to 32 months' imprisonment</a:t>
            </a:r>
            <a:r>
              <a:rPr lang="en-US" altLang="zh-HK" b="1" dirty="0" smtClean="0"/>
              <a:t>.</a:t>
            </a:r>
          </a:p>
          <a:p>
            <a:pPr algn="just"/>
            <a:endParaRPr lang="en-US" altLang="zh-HK" b="1" dirty="0"/>
          </a:p>
          <a:p>
            <a:pPr algn="just"/>
            <a:r>
              <a:rPr lang="en-US" altLang="zh-HK" b="1" dirty="0" smtClean="0"/>
              <a:t>The judge states:</a:t>
            </a:r>
          </a:p>
          <a:p>
            <a:pPr algn="just"/>
            <a:endParaRPr lang="en-US" altLang="zh-HK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HK" b="1" dirty="0" smtClean="0"/>
              <a:t>‘</a:t>
            </a:r>
            <a:r>
              <a:rPr lang="en-US" altLang="zh-HK" b="1" dirty="0"/>
              <a:t>Money laundering’ is a serious offence in which the participant assists in the handling and preservation of the proceeds of the illegal activity and attempts to </a:t>
            </a:r>
            <a:r>
              <a:rPr lang="en-US" altLang="zh-HK" b="1" dirty="0" err="1"/>
              <a:t>legitimise</a:t>
            </a:r>
            <a:r>
              <a:rPr lang="en-US" altLang="zh-HK" b="1" dirty="0"/>
              <a:t> the proceeds of the crime, thereby indirectly encouraging the illegal activity.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HK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HK" b="1" dirty="0" smtClean="0"/>
              <a:t>The </a:t>
            </a:r>
            <a:r>
              <a:rPr lang="en-US" altLang="zh-HK" b="1" dirty="0"/>
              <a:t>court will consider this in the light of the amount of money involved, the number of occasions, the </a:t>
            </a:r>
            <a:r>
              <a:rPr lang="en-US" altLang="zh-HK" b="1" dirty="0" smtClean="0"/>
              <a:t>time period, </a:t>
            </a:r>
            <a:r>
              <a:rPr lang="en-US" altLang="zh-HK" b="1" dirty="0"/>
              <a:t>the nature of the predicate offence, </a:t>
            </a:r>
            <a:r>
              <a:rPr lang="en-US" altLang="zh-HK" b="1" dirty="0" smtClean="0"/>
              <a:t>etc.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HK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HK" b="1" dirty="0" smtClean="0"/>
              <a:t>The </a:t>
            </a:r>
            <a:r>
              <a:rPr lang="en-US" altLang="zh-HK" b="1" dirty="0"/>
              <a:t>defendant laundered more than $3 million of </a:t>
            </a:r>
            <a:r>
              <a:rPr lang="en-US" altLang="zh-HK" b="1" dirty="0" smtClean="0"/>
              <a:t>crime proceeds in </a:t>
            </a:r>
            <a:r>
              <a:rPr lang="en-US" altLang="zh-HK" b="1" dirty="0"/>
              <a:t>a short </a:t>
            </a:r>
            <a:r>
              <a:rPr lang="en-US" altLang="zh-HK" b="1" dirty="0" smtClean="0"/>
              <a:t>period, </a:t>
            </a:r>
            <a:r>
              <a:rPr lang="en-US" altLang="zh-HK" b="1" dirty="0"/>
              <a:t>and the fact that the defendant claimed to be unaware of the source of the money did not constitute mitigating circumstances. </a:t>
            </a:r>
            <a:endParaRPr lang="zh-HK" altLang="en-US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2732" y="5583884"/>
            <a:ext cx="2798697" cy="279869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60416" y="1982142"/>
            <a:ext cx="7190194" cy="4423669"/>
            <a:chOff x="0" y="0"/>
            <a:chExt cx="2663035" cy="1429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63035" cy="1429400"/>
            </a:xfrm>
            <a:custGeom>
              <a:avLst/>
              <a:gdLst/>
              <a:ahLst/>
              <a:cxnLst/>
              <a:rect l="l" t="t" r="r" b="b"/>
              <a:pathLst>
                <a:path w="2663035" h="1429400">
                  <a:moveTo>
                    <a:pt x="64604" y="0"/>
                  </a:moveTo>
                  <a:lnTo>
                    <a:pt x="2598431" y="0"/>
                  </a:lnTo>
                  <a:cubicBezTo>
                    <a:pt x="2615565" y="0"/>
                    <a:pt x="2631997" y="6806"/>
                    <a:pt x="2644113" y="18922"/>
                  </a:cubicBezTo>
                  <a:cubicBezTo>
                    <a:pt x="2656229" y="31038"/>
                    <a:pt x="2663035" y="47470"/>
                    <a:pt x="2663035" y="64604"/>
                  </a:cubicBezTo>
                  <a:lnTo>
                    <a:pt x="2663035" y="1364796"/>
                  </a:lnTo>
                  <a:cubicBezTo>
                    <a:pt x="2663035" y="1400476"/>
                    <a:pt x="2634111" y="1429400"/>
                    <a:pt x="2598431" y="1429400"/>
                  </a:cubicBezTo>
                  <a:lnTo>
                    <a:pt x="64604" y="1429400"/>
                  </a:lnTo>
                  <a:cubicBezTo>
                    <a:pt x="28924" y="1429400"/>
                    <a:pt x="0" y="1400476"/>
                    <a:pt x="0" y="1364796"/>
                  </a:cubicBezTo>
                  <a:lnTo>
                    <a:pt x="0" y="64604"/>
                  </a:lnTo>
                  <a:cubicBezTo>
                    <a:pt x="0" y="28924"/>
                    <a:pt x="28924" y="0"/>
                    <a:pt x="646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663035" cy="1486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700000">
            <a:off x="4004248" y="961335"/>
            <a:ext cx="1902531" cy="2259819"/>
          </a:xfrm>
          <a:custGeom>
            <a:avLst/>
            <a:gdLst/>
            <a:ahLst/>
            <a:cxnLst/>
            <a:rect l="l" t="t" r="r" b="b"/>
            <a:pathLst>
              <a:path w="1902531" h="2259819">
                <a:moveTo>
                  <a:pt x="0" y="0"/>
                </a:moveTo>
                <a:lnTo>
                  <a:pt x="1902531" y="0"/>
                </a:lnTo>
                <a:lnTo>
                  <a:pt x="1902531" y="2259819"/>
                </a:lnTo>
                <a:lnTo>
                  <a:pt x="0" y="2259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047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957201" y="2169661"/>
            <a:ext cx="2761181" cy="1487939"/>
            <a:chOff x="0" y="0"/>
            <a:chExt cx="1022660" cy="55108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22659" cy="551089"/>
            </a:xfrm>
            <a:custGeom>
              <a:avLst/>
              <a:gdLst/>
              <a:ahLst/>
              <a:cxnLst/>
              <a:rect l="l" t="t" r="r" b="b"/>
              <a:pathLst>
                <a:path w="1022659" h="551089">
                  <a:moveTo>
                    <a:pt x="70096" y="0"/>
                  </a:moveTo>
                  <a:lnTo>
                    <a:pt x="952563" y="0"/>
                  </a:lnTo>
                  <a:cubicBezTo>
                    <a:pt x="971154" y="0"/>
                    <a:pt x="988983" y="7385"/>
                    <a:pt x="1002129" y="20531"/>
                  </a:cubicBezTo>
                  <a:cubicBezTo>
                    <a:pt x="1015274" y="33676"/>
                    <a:pt x="1022659" y="51505"/>
                    <a:pt x="1022659" y="70096"/>
                  </a:cubicBezTo>
                  <a:lnTo>
                    <a:pt x="1022659" y="480993"/>
                  </a:lnTo>
                  <a:cubicBezTo>
                    <a:pt x="1022659" y="519706"/>
                    <a:pt x="991276" y="551089"/>
                    <a:pt x="952563" y="551089"/>
                  </a:cubicBezTo>
                  <a:lnTo>
                    <a:pt x="70096" y="551089"/>
                  </a:lnTo>
                  <a:cubicBezTo>
                    <a:pt x="31383" y="551089"/>
                    <a:pt x="0" y="519706"/>
                    <a:pt x="0" y="480993"/>
                  </a:cubicBezTo>
                  <a:lnTo>
                    <a:pt x="0" y="70096"/>
                  </a:lnTo>
                  <a:cubicBezTo>
                    <a:pt x="0" y="31383"/>
                    <a:pt x="31383" y="0"/>
                    <a:pt x="70096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022660" cy="570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37653" y="2125980"/>
            <a:ext cx="2749831" cy="1508079"/>
            <a:chOff x="0" y="0"/>
            <a:chExt cx="1018456" cy="5585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18456" cy="558548"/>
            </a:xfrm>
            <a:custGeom>
              <a:avLst/>
              <a:gdLst/>
              <a:ahLst/>
              <a:cxnLst/>
              <a:rect l="l" t="t" r="r" b="b"/>
              <a:pathLst>
                <a:path w="1018456" h="558548">
                  <a:moveTo>
                    <a:pt x="70385" y="0"/>
                  </a:moveTo>
                  <a:lnTo>
                    <a:pt x="948071" y="0"/>
                  </a:lnTo>
                  <a:cubicBezTo>
                    <a:pt x="986943" y="0"/>
                    <a:pt x="1018456" y="31513"/>
                    <a:pt x="1018456" y="70385"/>
                  </a:cubicBezTo>
                  <a:lnTo>
                    <a:pt x="1018456" y="488162"/>
                  </a:lnTo>
                  <a:cubicBezTo>
                    <a:pt x="1018456" y="506830"/>
                    <a:pt x="1011040" y="524733"/>
                    <a:pt x="997841" y="537932"/>
                  </a:cubicBezTo>
                  <a:cubicBezTo>
                    <a:pt x="984641" y="551132"/>
                    <a:pt x="966738" y="558548"/>
                    <a:pt x="948071" y="558548"/>
                  </a:cubicBezTo>
                  <a:lnTo>
                    <a:pt x="70385" y="558548"/>
                  </a:lnTo>
                  <a:cubicBezTo>
                    <a:pt x="51718" y="558548"/>
                    <a:pt x="33815" y="551132"/>
                    <a:pt x="20615" y="537932"/>
                  </a:cubicBezTo>
                  <a:cubicBezTo>
                    <a:pt x="7416" y="524733"/>
                    <a:pt x="0" y="506830"/>
                    <a:pt x="0" y="488162"/>
                  </a:cubicBezTo>
                  <a:lnTo>
                    <a:pt x="0" y="70385"/>
                  </a:lnTo>
                  <a:cubicBezTo>
                    <a:pt x="0" y="51718"/>
                    <a:pt x="7416" y="33815"/>
                    <a:pt x="20615" y="20615"/>
                  </a:cubicBezTo>
                  <a:cubicBezTo>
                    <a:pt x="33815" y="7416"/>
                    <a:pt x="51718" y="0"/>
                    <a:pt x="70385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92757" y="0"/>
              <a:ext cx="835297" cy="558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399"/>
                </a:lnSpc>
              </a:pPr>
              <a:r>
                <a:rPr lang="en-US" sz="4499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圓體"/>
                  <a:cs typeface="Arial" panose="020B0604020202020204" pitchFamily="34" charset="0"/>
                  <a:sym typeface="圓體"/>
                </a:rPr>
                <a:t>Fraud    </a:t>
              </a:r>
              <a:endParaRPr lang="en-US" sz="4499" b="1" dirty="0">
                <a:solidFill>
                  <a:srgbClr val="FFFFFF"/>
                </a:solidFill>
                <a:latin typeface="Arial" panose="020B0604020202020204" pitchFamily="34" charset="0"/>
                <a:ea typeface="圓體"/>
                <a:cs typeface="Arial" panose="020B0604020202020204" pitchFamily="34" charset="0"/>
                <a:sym typeface="圓體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731520" y="1768987"/>
            <a:ext cx="1048983" cy="884430"/>
          </a:xfrm>
          <a:custGeom>
            <a:avLst/>
            <a:gdLst/>
            <a:ahLst/>
            <a:cxnLst/>
            <a:rect l="l" t="t" r="r" b="b"/>
            <a:pathLst>
              <a:path w="1048983" h="884430">
                <a:moveTo>
                  <a:pt x="0" y="0"/>
                </a:moveTo>
                <a:lnTo>
                  <a:pt x="1048983" y="0"/>
                </a:lnTo>
                <a:lnTo>
                  <a:pt x="1048983" y="884429"/>
                </a:lnTo>
                <a:lnTo>
                  <a:pt x="0" y="884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95637" b="-108601"/>
            </a:stretch>
          </a:blipFill>
        </p:spPr>
      </p:sp>
      <p:sp>
        <p:nvSpPr>
          <p:cNvPr id="17" name="Freeform 17"/>
          <p:cNvSpPr/>
          <p:nvPr/>
        </p:nvSpPr>
        <p:spPr>
          <a:xfrm flipH="1" flipV="1">
            <a:off x="8228620" y="3559325"/>
            <a:ext cx="1011286" cy="1059642"/>
          </a:xfrm>
          <a:custGeom>
            <a:avLst/>
            <a:gdLst/>
            <a:ahLst/>
            <a:cxnLst/>
            <a:rect l="l" t="t" r="r" b="b"/>
            <a:pathLst>
              <a:path w="1011286" h="1059642">
                <a:moveTo>
                  <a:pt x="1011286" y="1059642"/>
                </a:moveTo>
                <a:lnTo>
                  <a:pt x="0" y="1059642"/>
                </a:lnTo>
                <a:lnTo>
                  <a:pt x="0" y="0"/>
                </a:lnTo>
                <a:lnTo>
                  <a:pt x="1011286" y="0"/>
                </a:lnTo>
                <a:lnTo>
                  <a:pt x="1011286" y="105964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433574" t="-519287" r="-40762" b="-9298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9301356" y="1316743"/>
            <a:ext cx="904487" cy="90448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609670" y="4341824"/>
            <a:ext cx="1219340" cy="121934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7907223" y="5064183"/>
            <a:ext cx="1931782" cy="2251017"/>
          </a:xfrm>
          <a:custGeom>
            <a:avLst/>
            <a:gdLst/>
            <a:ahLst/>
            <a:cxnLst/>
            <a:rect l="l" t="t" r="r" b="b"/>
            <a:pathLst>
              <a:path w="1931782" h="2251017">
                <a:moveTo>
                  <a:pt x="0" y="0"/>
                </a:moveTo>
                <a:lnTo>
                  <a:pt x="1931782" y="0"/>
                </a:lnTo>
                <a:lnTo>
                  <a:pt x="1931782" y="2251017"/>
                </a:lnTo>
                <a:lnTo>
                  <a:pt x="0" y="2251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矩形 25"/>
          <p:cNvSpPr/>
          <p:nvPr/>
        </p:nvSpPr>
        <p:spPr>
          <a:xfrm>
            <a:off x="1848395" y="4007218"/>
            <a:ext cx="624903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600" b="1" dirty="0"/>
              <a:t>Fraud is the intentional act of deceiving someone to gain a benefit, such as money or property, or to cause a loss for another person or institution</a:t>
            </a:r>
            <a:endParaRPr lang="zh-HK" altLang="en-US" sz="2600" b="1" dirty="0"/>
          </a:p>
        </p:txBody>
      </p:sp>
      <p:sp>
        <p:nvSpPr>
          <p:cNvPr id="27" name="TextBox 34"/>
          <p:cNvSpPr txBox="1"/>
          <p:nvPr/>
        </p:nvSpPr>
        <p:spPr>
          <a:xfrm>
            <a:off x="762000" y="475286"/>
            <a:ext cx="4970482" cy="66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altLang="zh-HK" sz="5000" b="1" dirty="0" smtClean="0">
                <a:solidFill>
                  <a:schemeClr val="tx2"/>
                </a:solidFill>
                <a:ea typeface="Cubao"/>
                <a:cs typeface="Cubao"/>
                <a:sym typeface="Cubao"/>
              </a:rPr>
              <a:t>What is ‘Fraud’?</a:t>
            </a:r>
            <a:endParaRPr lang="en-US" altLang="zh-HK" sz="5000" b="1" dirty="0">
              <a:solidFill>
                <a:schemeClr val="tx2"/>
              </a:solidFill>
              <a:ea typeface="Cubao"/>
              <a:cs typeface="Cubao"/>
              <a:sym typeface="Cuba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2732" y="5583884"/>
            <a:ext cx="2798697" cy="279869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60416" y="1982142"/>
            <a:ext cx="7373847" cy="4907129"/>
            <a:chOff x="0" y="0"/>
            <a:chExt cx="2731054" cy="18174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31054" cy="1817455"/>
            </a:xfrm>
            <a:custGeom>
              <a:avLst/>
              <a:gdLst/>
              <a:ahLst/>
              <a:cxnLst/>
              <a:rect l="l" t="t" r="r" b="b"/>
              <a:pathLst>
                <a:path w="2731054" h="1817455">
                  <a:moveTo>
                    <a:pt x="62995" y="0"/>
                  </a:moveTo>
                  <a:lnTo>
                    <a:pt x="2668059" y="0"/>
                  </a:lnTo>
                  <a:cubicBezTo>
                    <a:pt x="2684767" y="0"/>
                    <a:pt x="2700790" y="6637"/>
                    <a:pt x="2712604" y="18451"/>
                  </a:cubicBezTo>
                  <a:cubicBezTo>
                    <a:pt x="2724417" y="30265"/>
                    <a:pt x="2731054" y="46288"/>
                    <a:pt x="2731054" y="62995"/>
                  </a:cubicBezTo>
                  <a:lnTo>
                    <a:pt x="2731054" y="1754460"/>
                  </a:lnTo>
                  <a:cubicBezTo>
                    <a:pt x="2731054" y="1789251"/>
                    <a:pt x="2702851" y="1817455"/>
                    <a:pt x="2668059" y="1817455"/>
                  </a:cubicBezTo>
                  <a:lnTo>
                    <a:pt x="62995" y="1817455"/>
                  </a:lnTo>
                  <a:cubicBezTo>
                    <a:pt x="46288" y="1817455"/>
                    <a:pt x="30265" y="1810818"/>
                    <a:pt x="18451" y="1799005"/>
                  </a:cubicBezTo>
                  <a:cubicBezTo>
                    <a:pt x="6637" y="1787191"/>
                    <a:pt x="0" y="1771168"/>
                    <a:pt x="0" y="1754460"/>
                  </a:cubicBezTo>
                  <a:lnTo>
                    <a:pt x="0" y="62995"/>
                  </a:lnTo>
                  <a:cubicBezTo>
                    <a:pt x="0" y="28204"/>
                    <a:pt x="28204" y="0"/>
                    <a:pt x="629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731054" cy="18746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57201" y="2169661"/>
            <a:ext cx="5087014" cy="1487939"/>
            <a:chOff x="0" y="0"/>
            <a:chExt cx="1884079" cy="5510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84079" cy="551089"/>
            </a:xfrm>
            <a:custGeom>
              <a:avLst/>
              <a:gdLst/>
              <a:ahLst/>
              <a:cxnLst/>
              <a:rect l="l" t="t" r="r" b="b"/>
              <a:pathLst>
                <a:path w="1884079" h="551089">
                  <a:moveTo>
                    <a:pt x="38047" y="0"/>
                  </a:moveTo>
                  <a:lnTo>
                    <a:pt x="1846032" y="0"/>
                  </a:lnTo>
                  <a:cubicBezTo>
                    <a:pt x="1856123" y="0"/>
                    <a:pt x="1865800" y="4009"/>
                    <a:pt x="1872935" y="11144"/>
                  </a:cubicBezTo>
                  <a:cubicBezTo>
                    <a:pt x="1880071" y="18279"/>
                    <a:pt x="1884079" y="27957"/>
                    <a:pt x="1884079" y="38047"/>
                  </a:cubicBezTo>
                  <a:lnTo>
                    <a:pt x="1884079" y="513041"/>
                  </a:lnTo>
                  <a:cubicBezTo>
                    <a:pt x="1884079" y="523132"/>
                    <a:pt x="1880071" y="532810"/>
                    <a:pt x="1872935" y="539945"/>
                  </a:cubicBezTo>
                  <a:cubicBezTo>
                    <a:pt x="1865800" y="547080"/>
                    <a:pt x="1856123" y="551089"/>
                    <a:pt x="1846032" y="551089"/>
                  </a:cubicBezTo>
                  <a:lnTo>
                    <a:pt x="38047" y="551089"/>
                  </a:lnTo>
                  <a:cubicBezTo>
                    <a:pt x="27957" y="551089"/>
                    <a:pt x="18279" y="547080"/>
                    <a:pt x="11144" y="539945"/>
                  </a:cubicBezTo>
                  <a:cubicBezTo>
                    <a:pt x="4009" y="532810"/>
                    <a:pt x="0" y="523132"/>
                    <a:pt x="0" y="513041"/>
                  </a:cubicBezTo>
                  <a:lnTo>
                    <a:pt x="0" y="38047"/>
                  </a:lnTo>
                  <a:cubicBezTo>
                    <a:pt x="0" y="27957"/>
                    <a:pt x="4009" y="18279"/>
                    <a:pt x="11144" y="11144"/>
                  </a:cubicBezTo>
                  <a:cubicBezTo>
                    <a:pt x="18279" y="4009"/>
                    <a:pt x="27957" y="0"/>
                    <a:pt x="38047" y="0"/>
                  </a:cubicBezTo>
                  <a:close/>
                </a:path>
              </a:pathLst>
            </a:custGeom>
            <a:solidFill>
              <a:srgbClr val="DBDBD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884079" cy="570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837653" y="1982142"/>
            <a:ext cx="4943511" cy="1445022"/>
          </a:xfrm>
          <a:custGeom>
            <a:avLst/>
            <a:gdLst/>
            <a:ahLst/>
            <a:cxnLst/>
            <a:rect l="l" t="t" r="r" b="b"/>
            <a:pathLst>
              <a:path w="1830930" h="535193">
                <a:moveTo>
                  <a:pt x="39152" y="0"/>
                </a:moveTo>
                <a:lnTo>
                  <a:pt x="1791778" y="0"/>
                </a:lnTo>
                <a:cubicBezTo>
                  <a:pt x="1802162" y="0"/>
                  <a:pt x="1812120" y="4125"/>
                  <a:pt x="1819463" y="11467"/>
                </a:cubicBezTo>
                <a:cubicBezTo>
                  <a:pt x="1826805" y="18810"/>
                  <a:pt x="1830930" y="28768"/>
                  <a:pt x="1830930" y="39152"/>
                </a:cubicBezTo>
                <a:lnTo>
                  <a:pt x="1830930" y="496042"/>
                </a:lnTo>
                <a:cubicBezTo>
                  <a:pt x="1830930" y="506425"/>
                  <a:pt x="1826805" y="516384"/>
                  <a:pt x="1819463" y="523726"/>
                </a:cubicBezTo>
                <a:cubicBezTo>
                  <a:pt x="1812120" y="531069"/>
                  <a:pt x="1802162" y="535193"/>
                  <a:pt x="1791778" y="535193"/>
                </a:cubicBezTo>
                <a:lnTo>
                  <a:pt x="39152" y="535193"/>
                </a:lnTo>
                <a:cubicBezTo>
                  <a:pt x="17529" y="535193"/>
                  <a:pt x="0" y="517665"/>
                  <a:pt x="0" y="496042"/>
                </a:cubicBezTo>
                <a:lnTo>
                  <a:pt x="0" y="39152"/>
                </a:lnTo>
                <a:cubicBezTo>
                  <a:pt x="0" y="17529"/>
                  <a:pt x="17529" y="0"/>
                  <a:pt x="39152" y="0"/>
                </a:cubicBezTo>
                <a:close/>
              </a:path>
            </a:pathLst>
          </a:custGeom>
          <a:solidFill>
            <a:srgbClr val="FD696E"/>
          </a:solidFill>
        </p:spPr>
      </p:sp>
      <p:sp>
        <p:nvSpPr>
          <p:cNvPr id="14" name="Freeform 14"/>
          <p:cNvSpPr/>
          <p:nvPr/>
        </p:nvSpPr>
        <p:spPr>
          <a:xfrm>
            <a:off x="731520" y="1768987"/>
            <a:ext cx="1048983" cy="884430"/>
          </a:xfrm>
          <a:custGeom>
            <a:avLst/>
            <a:gdLst/>
            <a:ahLst/>
            <a:cxnLst/>
            <a:rect l="l" t="t" r="r" b="b"/>
            <a:pathLst>
              <a:path w="1048983" h="884430">
                <a:moveTo>
                  <a:pt x="0" y="0"/>
                </a:moveTo>
                <a:lnTo>
                  <a:pt x="1048983" y="0"/>
                </a:lnTo>
                <a:lnTo>
                  <a:pt x="1048983" y="884429"/>
                </a:lnTo>
                <a:lnTo>
                  <a:pt x="0" y="884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95637" b="-108601"/>
            </a:stretch>
          </a:blipFill>
        </p:spPr>
      </p:sp>
      <p:sp>
        <p:nvSpPr>
          <p:cNvPr id="15" name="Freeform 15"/>
          <p:cNvSpPr/>
          <p:nvPr/>
        </p:nvSpPr>
        <p:spPr>
          <a:xfrm flipH="1" flipV="1">
            <a:off x="7922395" y="5923591"/>
            <a:ext cx="1011286" cy="1059642"/>
          </a:xfrm>
          <a:custGeom>
            <a:avLst/>
            <a:gdLst/>
            <a:ahLst/>
            <a:cxnLst/>
            <a:rect l="l" t="t" r="r" b="b"/>
            <a:pathLst>
              <a:path w="1011286" h="1059642">
                <a:moveTo>
                  <a:pt x="1011285" y="1059642"/>
                </a:moveTo>
                <a:lnTo>
                  <a:pt x="0" y="1059642"/>
                </a:lnTo>
                <a:lnTo>
                  <a:pt x="0" y="0"/>
                </a:lnTo>
                <a:lnTo>
                  <a:pt x="1011285" y="0"/>
                </a:lnTo>
                <a:lnTo>
                  <a:pt x="1011285" y="105964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433574" t="-519287" r="-40762" b="-9298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9301356" y="1316743"/>
            <a:ext cx="904487" cy="90448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609670" y="4341824"/>
            <a:ext cx="1219340" cy="121934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7044214" y="619632"/>
            <a:ext cx="2152516" cy="2870022"/>
          </a:xfrm>
          <a:custGeom>
            <a:avLst/>
            <a:gdLst/>
            <a:ahLst/>
            <a:cxnLst/>
            <a:rect l="l" t="t" r="r" b="b"/>
            <a:pathLst>
              <a:path w="2152516" h="2870022">
                <a:moveTo>
                  <a:pt x="0" y="0"/>
                </a:moveTo>
                <a:lnTo>
                  <a:pt x="2152517" y="0"/>
                </a:lnTo>
                <a:lnTo>
                  <a:pt x="2152517" y="2870021"/>
                </a:lnTo>
                <a:lnTo>
                  <a:pt x="0" y="28700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5" name="矩形 24"/>
          <p:cNvSpPr/>
          <p:nvPr/>
        </p:nvSpPr>
        <p:spPr>
          <a:xfrm>
            <a:off x="1852893" y="4070601"/>
            <a:ext cx="59651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b="1" dirty="0"/>
              <a:t>The process of disguising the illicit origin of funds obtained through criminal or illegal activities through a series of complex financial transactions and operations to make the funds appear to be legally obtained</a:t>
            </a:r>
            <a:endParaRPr lang="zh-HK" altLang="en-US" sz="2400" b="1" dirty="0"/>
          </a:p>
        </p:txBody>
      </p:sp>
      <p:sp>
        <p:nvSpPr>
          <p:cNvPr id="26" name="TextBox 34"/>
          <p:cNvSpPr txBox="1"/>
          <p:nvPr/>
        </p:nvSpPr>
        <p:spPr>
          <a:xfrm>
            <a:off x="368392" y="670129"/>
            <a:ext cx="7772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altLang="zh-HK" sz="4200" b="1" dirty="0" smtClean="0">
                <a:solidFill>
                  <a:schemeClr val="tx2"/>
                </a:solidFill>
                <a:ea typeface="Cubao"/>
                <a:cs typeface="Cubao"/>
                <a:sym typeface="Cubao"/>
              </a:rPr>
              <a:t>What is </a:t>
            </a:r>
            <a:r>
              <a:rPr lang="en-US" altLang="zh-HK" sz="4200" b="1" dirty="0">
                <a:solidFill>
                  <a:schemeClr val="tx2"/>
                </a:solidFill>
                <a:ea typeface="Cubao"/>
                <a:cs typeface="Cubao"/>
                <a:sym typeface="Cubao"/>
              </a:rPr>
              <a:t>‘Money </a:t>
            </a:r>
            <a:r>
              <a:rPr lang="en-US" altLang="zh-HK" sz="4200" b="1" dirty="0" smtClean="0">
                <a:solidFill>
                  <a:schemeClr val="tx2"/>
                </a:solidFill>
                <a:ea typeface="Cubao"/>
                <a:cs typeface="Cubao"/>
                <a:sym typeface="Cubao"/>
              </a:rPr>
              <a:t>Laundering</a:t>
            </a:r>
            <a:r>
              <a:rPr lang="en-US" altLang="zh-HK" sz="4200" b="1" dirty="0">
                <a:solidFill>
                  <a:schemeClr val="tx2"/>
                </a:solidFill>
                <a:ea typeface="Cubao"/>
                <a:cs typeface="Cubao"/>
                <a:sym typeface="Cubao"/>
              </a:rPr>
              <a:t>’?</a:t>
            </a:r>
          </a:p>
        </p:txBody>
      </p:sp>
      <p:sp>
        <p:nvSpPr>
          <p:cNvPr id="27" name="TextBox 14"/>
          <p:cNvSpPr txBox="1"/>
          <p:nvPr/>
        </p:nvSpPr>
        <p:spPr>
          <a:xfrm>
            <a:off x="2133600" y="1883100"/>
            <a:ext cx="4448147" cy="150807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5399"/>
              </a:lnSpc>
            </a:pPr>
            <a:r>
              <a:rPr lang="en-US" sz="3800" b="1" dirty="0" smtClean="0">
                <a:solidFill>
                  <a:srgbClr val="FFFFFF"/>
                </a:solidFill>
                <a:latin typeface="Arial" panose="020B0604020202020204" pitchFamily="34" charset="0"/>
                <a:ea typeface="圓體"/>
                <a:cs typeface="Arial" panose="020B0604020202020204" pitchFamily="34" charset="0"/>
                <a:sym typeface="圓體"/>
              </a:rPr>
              <a:t>Money Laundering</a:t>
            </a:r>
            <a:endParaRPr lang="en-US" sz="3800" b="1" dirty="0">
              <a:solidFill>
                <a:srgbClr val="FFFFFF"/>
              </a:solidFill>
              <a:latin typeface="Arial" panose="020B0604020202020204" pitchFamily="34" charset="0"/>
              <a:ea typeface="圓體"/>
              <a:cs typeface="Arial" panose="020B0604020202020204" pitchFamily="34" charset="0"/>
              <a:sym typeface="圓體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7220" y="4515978"/>
            <a:ext cx="735014" cy="776865"/>
          </a:xfrm>
          <a:custGeom>
            <a:avLst/>
            <a:gdLst/>
            <a:ahLst/>
            <a:cxnLst/>
            <a:rect l="l" t="t" r="r" b="b"/>
            <a:pathLst>
              <a:path w="735014" h="776865">
                <a:moveTo>
                  <a:pt x="0" y="0"/>
                </a:moveTo>
                <a:lnTo>
                  <a:pt x="735014" y="0"/>
                </a:lnTo>
                <a:lnTo>
                  <a:pt x="735014" y="776866"/>
                </a:lnTo>
                <a:lnTo>
                  <a:pt x="0" y="776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181030" r="-496464" b="-17833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43256" y="-318976"/>
            <a:ext cx="1508444" cy="150844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96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5400000">
            <a:off x="8820709" y="1051954"/>
            <a:ext cx="3844644" cy="3083405"/>
          </a:xfrm>
          <a:custGeom>
            <a:avLst/>
            <a:gdLst/>
            <a:ahLst/>
            <a:cxnLst/>
            <a:rect l="l" t="t" r="r" b="b"/>
            <a:pathLst>
              <a:path w="3844644" h="3083405">
                <a:moveTo>
                  <a:pt x="0" y="0"/>
                </a:moveTo>
                <a:lnTo>
                  <a:pt x="3844644" y="0"/>
                </a:lnTo>
                <a:lnTo>
                  <a:pt x="3844644" y="3083405"/>
                </a:lnTo>
                <a:lnTo>
                  <a:pt x="0" y="30834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434585" y="5654630"/>
            <a:ext cx="766743" cy="810402"/>
          </a:xfrm>
          <a:custGeom>
            <a:avLst/>
            <a:gdLst/>
            <a:ahLst/>
            <a:cxnLst/>
            <a:rect l="l" t="t" r="r" b="b"/>
            <a:pathLst>
              <a:path w="766743" h="810402">
                <a:moveTo>
                  <a:pt x="766743" y="0"/>
                </a:moveTo>
                <a:lnTo>
                  <a:pt x="0" y="0"/>
                </a:lnTo>
                <a:lnTo>
                  <a:pt x="0" y="810401"/>
                </a:lnTo>
                <a:lnTo>
                  <a:pt x="766743" y="810401"/>
                </a:lnTo>
                <a:lnTo>
                  <a:pt x="76674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81030" r="-496464" b="-17833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475554" y="6822389"/>
            <a:ext cx="2405314" cy="1266967"/>
          </a:xfrm>
          <a:custGeom>
            <a:avLst/>
            <a:gdLst/>
            <a:ahLst/>
            <a:cxnLst/>
            <a:rect l="l" t="t" r="r" b="b"/>
            <a:pathLst>
              <a:path w="2405314" h="1266967">
                <a:moveTo>
                  <a:pt x="0" y="0"/>
                </a:moveTo>
                <a:lnTo>
                  <a:pt x="2405314" y="0"/>
                </a:lnTo>
                <a:lnTo>
                  <a:pt x="2405314" y="1266966"/>
                </a:lnTo>
                <a:lnTo>
                  <a:pt x="0" y="12669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37673" r="-37628" b="-203187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46179" y="548267"/>
            <a:ext cx="6677018" cy="67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5600" b="1" dirty="0" smtClean="0">
                <a:solidFill>
                  <a:srgbClr val="090147"/>
                </a:solidFill>
                <a:ea typeface="Cubao"/>
                <a:cs typeface="Cubao"/>
                <a:sym typeface="Cubao"/>
              </a:rPr>
              <a:t>Trend</a:t>
            </a:r>
            <a:endParaRPr lang="en-US" sz="5600" b="1" dirty="0">
              <a:solidFill>
                <a:srgbClr val="090147"/>
              </a:solidFill>
              <a:ea typeface="Cubao"/>
              <a:cs typeface="Cubao"/>
              <a:sym typeface="Cubao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67743" y="1599524"/>
            <a:ext cx="7750213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HK" sz="2600" b="1" dirty="0"/>
              <a:t>In 2024, the police arrested 585 young people </a:t>
            </a:r>
            <a:endParaRPr lang="en-US" altLang="zh-HK" sz="2600" b="1" dirty="0" smtClean="0"/>
          </a:p>
          <a:p>
            <a:pPr algn="ctr">
              <a:lnSpc>
                <a:spcPct val="150000"/>
              </a:lnSpc>
            </a:pPr>
            <a:r>
              <a:rPr lang="en-US" altLang="zh-HK" sz="2600" b="1" dirty="0" smtClean="0"/>
              <a:t>aged </a:t>
            </a:r>
            <a:r>
              <a:rPr lang="en-US" altLang="zh-HK" sz="2600" b="1" dirty="0"/>
              <a:t>10-20 for fraud and money laundering </a:t>
            </a:r>
            <a:r>
              <a:rPr lang="en-US" altLang="zh-HK" sz="2600" b="1" dirty="0" smtClean="0"/>
              <a:t>offences. This </a:t>
            </a:r>
            <a:r>
              <a:rPr lang="en-US" altLang="zh-HK" sz="2600" b="1" dirty="0"/>
              <a:t>is 110 fewer than in 2023, a drop of 15.8</a:t>
            </a:r>
            <a:r>
              <a:rPr lang="en-US" altLang="zh-HK" sz="2600" b="1" dirty="0" smtClean="0"/>
              <a:t>%.</a:t>
            </a:r>
          </a:p>
          <a:p>
            <a:pPr algn="ctr">
              <a:lnSpc>
                <a:spcPct val="150000"/>
              </a:lnSpc>
            </a:pPr>
            <a:endParaRPr lang="en-US" altLang="zh-HK" sz="2600" b="1" dirty="0"/>
          </a:p>
          <a:p>
            <a:pPr algn="ctr">
              <a:lnSpc>
                <a:spcPct val="150000"/>
              </a:lnSpc>
            </a:pPr>
            <a:r>
              <a:rPr lang="en-US" altLang="zh-HK" sz="2600" b="1" dirty="0" smtClean="0"/>
              <a:t>Despite </a:t>
            </a:r>
            <a:r>
              <a:rPr lang="en-US" altLang="zh-HK" sz="2600" b="1" dirty="0"/>
              <a:t>the drop in </a:t>
            </a:r>
            <a:r>
              <a:rPr lang="en-US" altLang="zh-HK" sz="2600" b="1" dirty="0" smtClean="0"/>
              <a:t>arrests, </a:t>
            </a:r>
          </a:p>
          <a:p>
            <a:pPr algn="ctr">
              <a:lnSpc>
                <a:spcPct val="150000"/>
              </a:lnSpc>
            </a:pPr>
            <a:r>
              <a:rPr lang="en-US" altLang="zh-HK" sz="2600" b="1" dirty="0" smtClean="0"/>
              <a:t>Fraud </a:t>
            </a:r>
            <a:r>
              <a:rPr lang="en-US" altLang="zh-HK" sz="2600" b="1" dirty="0"/>
              <a:t>is still the main type of juvenile offence accounting for around 20% of all juvenile arrests.</a:t>
            </a:r>
            <a:endParaRPr lang="zh-HK" altLang="en-US" sz="26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859</Words>
  <Application>Microsoft Office PowerPoint</Application>
  <PresentationFormat>自訂</PresentationFormat>
  <Paragraphs>93</Paragraphs>
  <Slides>15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4" baseType="lpstr">
      <vt:lpstr> 可畫在山河-HK</vt:lpstr>
      <vt:lpstr>Poppins</vt:lpstr>
      <vt:lpstr>Arial</vt:lpstr>
      <vt:lpstr>圓體</vt:lpstr>
      <vt:lpstr>新細明體</vt:lpstr>
      <vt:lpstr>Calibri</vt:lpstr>
      <vt:lpstr>Cubao</vt:lpstr>
      <vt:lpstr>標楷體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青少年罪行教材套：詐騙及洗黑錢防範</dc:title>
  <dc:creator>LAU CHEUNG KIN</dc:creator>
  <cp:lastModifiedBy>PRS</cp:lastModifiedBy>
  <cp:revision>49</cp:revision>
  <dcterms:created xsi:type="dcterms:W3CDTF">2006-08-16T00:00:00Z</dcterms:created>
  <dcterms:modified xsi:type="dcterms:W3CDTF">2025-09-11T08:19:57Z</dcterms:modified>
  <dc:identifier>DAGxaXqFQ5w</dc:identifier>
</cp:coreProperties>
</file>