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</p:sldIdLst>
  <p:sldSz cx="9753600" cy="73152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ubao" panose="02020500000000000000" charset="0"/>
      <p:regular r:id="rId23"/>
    </p:embeddedFont>
    <p:embeddedFont>
      <p:font typeface=" 可畫在山河-HK" panose="02020500000000000000" charset="0"/>
      <p:regular r:id="rId24"/>
    </p:embeddedFont>
    <p:embeddedFont>
      <p:font typeface="Poppins" panose="02020500000000000000" charset="0"/>
      <p:regular r:id="rId25"/>
    </p:embeddedFont>
    <p:embeddedFont>
      <p:font typeface="圓體" panose="02020500000000000000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71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939E-6539-4BBF-9809-BAB71036EB63}" type="datetimeFigureOut">
              <a:rPr lang="zh-HK" altLang="en-US" smtClean="0"/>
              <a:t>11/9/2025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DA07-90AE-4753-A91D-B86D7748991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405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DA07-90AE-4753-A91D-B86D7748991E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370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DA07-90AE-4753-A91D-B86D7748991E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253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2.sv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2.sv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10" Type="http://schemas.openxmlformats.org/officeDocument/2006/relationships/image" Target="../media/image56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4486">
            <a:off x="688122" y="1097268"/>
            <a:ext cx="7625450" cy="5154173"/>
            <a:chOff x="0" y="0"/>
            <a:chExt cx="2824241" cy="1908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4241" cy="1908953"/>
            </a:xfrm>
            <a:custGeom>
              <a:avLst/>
              <a:gdLst/>
              <a:ahLst/>
              <a:cxnLst/>
              <a:rect l="l" t="t" r="r" b="b"/>
              <a:pathLst>
                <a:path w="2824241" h="1908953">
                  <a:moveTo>
                    <a:pt x="60916" y="0"/>
                  </a:moveTo>
                  <a:lnTo>
                    <a:pt x="2763324" y="0"/>
                  </a:lnTo>
                  <a:cubicBezTo>
                    <a:pt x="2779480" y="0"/>
                    <a:pt x="2794975" y="6418"/>
                    <a:pt x="2806399" y="17842"/>
                  </a:cubicBezTo>
                  <a:cubicBezTo>
                    <a:pt x="2817823" y="29266"/>
                    <a:pt x="2824241" y="44760"/>
                    <a:pt x="2824241" y="60916"/>
                  </a:cubicBezTo>
                  <a:lnTo>
                    <a:pt x="2824241" y="1848037"/>
                  </a:lnTo>
                  <a:cubicBezTo>
                    <a:pt x="2824241" y="1864193"/>
                    <a:pt x="2817823" y="1879687"/>
                    <a:pt x="2806399" y="1891111"/>
                  </a:cubicBezTo>
                  <a:cubicBezTo>
                    <a:pt x="2794975" y="1902535"/>
                    <a:pt x="2779480" y="1908953"/>
                    <a:pt x="2763324" y="1908953"/>
                  </a:cubicBezTo>
                  <a:lnTo>
                    <a:pt x="60916" y="1908953"/>
                  </a:lnTo>
                  <a:cubicBezTo>
                    <a:pt x="44760" y="1908953"/>
                    <a:pt x="29266" y="1902535"/>
                    <a:pt x="17842" y="1891111"/>
                  </a:cubicBezTo>
                  <a:cubicBezTo>
                    <a:pt x="6418" y="1879687"/>
                    <a:pt x="0" y="1864193"/>
                    <a:pt x="0" y="1848037"/>
                  </a:cubicBezTo>
                  <a:lnTo>
                    <a:pt x="0" y="60916"/>
                  </a:lnTo>
                  <a:cubicBezTo>
                    <a:pt x="0" y="44760"/>
                    <a:pt x="6418" y="29266"/>
                    <a:pt x="17842" y="17842"/>
                  </a:cubicBezTo>
                  <a:cubicBezTo>
                    <a:pt x="29266" y="6418"/>
                    <a:pt x="44760" y="0"/>
                    <a:pt x="60916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24241" cy="196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96257">
            <a:off x="535722" y="944868"/>
            <a:ext cx="7625450" cy="5154173"/>
            <a:chOff x="0" y="0"/>
            <a:chExt cx="2824241" cy="1908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24241" cy="1908953"/>
            </a:xfrm>
            <a:custGeom>
              <a:avLst/>
              <a:gdLst/>
              <a:ahLst/>
              <a:cxnLst/>
              <a:rect l="l" t="t" r="r" b="b"/>
              <a:pathLst>
                <a:path w="2824241" h="1908953">
                  <a:moveTo>
                    <a:pt x="60916" y="0"/>
                  </a:moveTo>
                  <a:lnTo>
                    <a:pt x="2763324" y="0"/>
                  </a:lnTo>
                  <a:cubicBezTo>
                    <a:pt x="2779480" y="0"/>
                    <a:pt x="2794975" y="6418"/>
                    <a:pt x="2806399" y="17842"/>
                  </a:cubicBezTo>
                  <a:cubicBezTo>
                    <a:pt x="2817823" y="29266"/>
                    <a:pt x="2824241" y="44760"/>
                    <a:pt x="2824241" y="60916"/>
                  </a:cubicBezTo>
                  <a:lnTo>
                    <a:pt x="2824241" y="1848037"/>
                  </a:lnTo>
                  <a:cubicBezTo>
                    <a:pt x="2824241" y="1864193"/>
                    <a:pt x="2817823" y="1879687"/>
                    <a:pt x="2806399" y="1891111"/>
                  </a:cubicBezTo>
                  <a:cubicBezTo>
                    <a:pt x="2794975" y="1902535"/>
                    <a:pt x="2779480" y="1908953"/>
                    <a:pt x="2763324" y="1908953"/>
                  </a:cubicBezTo>
                  <a:lnTo>
                    <a:pt x="60916" y="1908953"/>
                  </a:lnTo>
                  <a:cubicBezTo>
                    <a:pt x="44760" y="1908953"/>
                    <a:pt x="29266" y="1902535"/>
                    <a:pt x="17842" y="1891111"/>
                  </a:cubicBezTo>
                  <a:cubicBezTo>
                    <a:pt x="6418" y="1879687"/>
                    <a:pt x="0" y="1864193"/>
                    <a:pt x="0" y="1848037"/>
                  </a:cubicBezTo>
                  <a:lnTo>
                    <a:pt x="0" y="60916"/>
                  </a:lnTo>
                  <a:cubicBezTo>
                    <a:pt x="0" y="44760"/>
                    <a:pt x="6418" y="29266"/>
                    <a:pt x="17842" y="17842"/>
                  </a:cubicBezTo>
                  <a:cubicBezTo>
                    <a:pt x="29266" y="6418"/>
                    <a:pt x="44760" y="0"/>
                    <a:pt x="609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824241" cy="196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61827" y="1531039"/>
            <a:ext cx="2060465" cy="3173514"/>
          </a:xfrm>
          <a:custGeom>
            <a:avLst/>
            <a:gdLst/>
            <a:ahLst/>
            <a:cxnLst/>
            <a:rect l="l" t="t" r="r" b="b"/>
            <a:pathLst>
              <a:path w="2060465" h="3173514">
                <a:moveTo>
                  <a:pt x="0" y="0"/>
                </a:moveTo>
                <a:lnTo>
                  <a:pt x="2060465" y="0"/>
                </a:lnTo>
                <a:lnTo>
                  <a:pt x="2060465" y="3173513"/>
                </a:lnTo>
                <a:lnTo>
                  <a:pt x="0" y="3173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81823" y="3875625"/>
            <a:ext cx="2550125" cy="5024323"/>
          </a:xfrm>
          <a:custGeom>
            <a:avLst/>
            <a:gdLst/>
            <a:ahLst/>
            <a:cxnLst/>
            <a:rect l="l" t="t" r="r" b="b"/>
            <a:pathLst>
              <a:path w="2550125" h="5024323">
                <a:moveTo>
                  <a:pt x="0" y="0"/>
                </a:moveTo>
                <a:lnTo>
                  <a:pt x="2550124" y="0"/>
                </a:lnTo>
                <a:lnTo>
                  <a:pt x="2550124" y="5024323"/>
                </a:lnTo>
                <a:lnTo>
                  <a:pt x="0" y="502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1509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76800" y="5811039"/>
            <a:ext cx="950348" cy="1004460"/>
          </a:xfrm>
          <a:custGeom>
            <a:avLst/>
            <a:gdLst/>
            <a:ahLst/>
            <a:cxnLst/>
            <a:rect l="l" t="t" r="r" b="b"/>
            <a:pathLst>
              <a:path w="950348" h="1004460">
                <a:moveTo>
                  <a:pt x="0" y="0"/>
                </a:moveTo>
                <a:lnTo>
                  <a:pt x="950348" y="0"/>
                </a:lnTo>
                <a:lnTo>
                  <a:pt x="950348" y="1004460"/>
                </a:lnTo>
                <a:lnTo>
                  <a:pt x="0" y="1004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48259" y="6590971"/>
            <a:ext cx="1545282" cy="15452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12580" y="3657600"/>
            <a:ext cx="1090776" cy="10907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524519" y="517421"/>
            <a:ext cx="688061" cy="68806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5892" y="2172333"/>
            <a:ext cx="5677109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7"/>
              </a:lnSpc>
            </a:pPr>
            <a:r>
              <a:rPr lang="zh-HK" altLang="en-US" sz="5400" b="1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教學</a:t>
            </a:r>
            <a:r>
              <a:rPr lang="zh-HK" altLang="en-US" sz="5400" b="1" smtClean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主題</a:t>
            </a:r>
            <a:endParaRPr lang="en-US" sz="5400" b="1" dirty="0" smtClean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  <a:p>
            <a:pPr algn="l">
              <a:lnSpc>
                <a:spcPts val="7697"/>
              </a:lnSpc>
            </a:pPr>
            <a:r>
              <a:rPr lang="en-US" sz="5400" b="1" dirty="0" err="1" smtClean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詐騙及洗黑錢</a:t>
            </a:r>
            <a:endParaRPr lang="en-US" sz="5400" b="1" dirty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  <a:p>
            <a:pPr algn="l">
              <a:lnSpc>
                <a:spcPts val="12586"/>
              </a:lnSpc>
            </a:pPr>
            <a:endParaRPr lang="en-US" sz="5400" b="1" dirty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80410" y="3573256"/>
            <a:ext cx="2417183" cy="16845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639432" y="1770522"/>
            <a:ext cx="3547539" cy="1187858"/>
            <a:chOff x="0" y="0"/>
            <a:chExt cx="924127" cy="4687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4127" cy="468731"/>
            </a:xfrm>
            <a:custGeom>
              <a:avLst/>
              <a:gdLst/>
              <a:ahLst/>
              <a:cxnLst/>
              <a:rect l="l" t="t" r="r" b="b"/>
              <a:pathLst>
                <a:path w="924127" h="468731">
                  <a:moveTo>
                    <a:pt x="234365" y="0"/>
                  </a:moveTo>
                  <a:lnTo>
                    <a:pt x="689762" y="0"/>
                  </a:lnTo>
                  <a:cubicBezTo>
                    <a:pt x="751919" y="0"/>
                    <a:pt x="811531" y="24692"/>
                    <a:pt x="855483" y="68644"/>
                  </a:cubicBezTo>
                  <a:cubicBezTo>
                    <a:pt x="899435" y="112596"/>
                    <a:pt x="924127" y="172208"/>
                    <a:pt x="924127" y="234365"/>
                  </a:cubicBezTo>
                  <a:lnTo>
                    <a:pt x="924127" y="234365"/>
                  </a:lnTo>
                  <a:cubicBezTo>
                    <a:pt x="924127" y="363802"/>
                    <a:pt x="819198" y="468731"/>
                    <a:pt x="689762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24127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9"/>
                </a:lnSpc>
              </a:pPr>
              <a:endParaRPr lang="en-US" sz="3699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15320" y="3606165"/>
            <a:ext cx="2554908" cy="35396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2587712" y="3441406"/>
            <a:ext cx="5032288" cy="1265574"/>
            <a:chOff x="0" y="0"/>
            <a:chExt cx="1087749" cy="4687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7749" cy="468731"/>
            </a:xfrm>
            <a:custGeom>
              <a:avLst/>
              <a:gdLst/>
              <a:ahLst/>
              <a:cxnLst/>
              <a:rect l="l" t="t" r="r" b="b"/>
              <a:pathLst>
                <a:path w="1087749" h="468731">
                  <a:moveTo>
                    <a:pt x="234365" y="0"/>
                  </a:moveTo>
                  <a:lnTo>
                    <a:pt x="853384" y="0"/>
                  </a:lnTo>
                  <a:cubicBezTo>
                    <a:pt x="982820" y="0"/>
                    <a:pt x="1087749" y="104929"/>
                    <a:pt x="1087749" y="234365"/>
                  </a:cubicBezTo>
                  <a:lnTo>
                    <a:pt x="1087749" y="234365"/>
                  </a:lnTo>
                  <a:cubicBezTo>
                    <a:pt x="1087749" y="363802"/>
                    <a:pt x="982820" y="468731"/>
                    <a:pt x="853384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87749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39"/>
                </a:lnSpc>
                <a:spcBef>
                  <a:spcPct val="0"/>
                </a:spcBef>
              </a:pPr>
              <a:endParaRPr lang="en-US" sz="3699" b="1" u="none" strike="noStrike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61560" y="5133415"/>
            <a:ext cx="3825240" cy="1116811"/>
            <a:chOff x="0" y="0"/>
            <a:chExt cx="924127" cy="4687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24127" cy="468731"/>
            </a:xfrm>
            <a:custGeom>
              <a:avLst/>
              <a:gdLst/>
              <a:ahLst/>
              <a:cxnLst/>
              <a:rect l="l" t="t" r="r" b="b"/>
              <a:pathLst>
                <a:path w="924127" h="468731">
                  <a:moveTo>
                    <a:pt x="234365" y="0"/>
                  </a:moveTo>
                  <a:lnTo>
                    <a:pt x="689762" y="0"/>
                  </a:lnTo>
                  <a:cubicBezTo>
                    <a:pt x="751919" y="0"/>
                    <a:pt x="811531" y="24692"/>
                    <a:pt x="855483" y="68644"/>
                  </a:cubicBezTo>
                  <a:cubicBezTo>
                    <a:pt x="899435" y="112596"/>
                    <a:pt x="924127" y="172208"/>
                    <a:pt x="924127" y="234365"/>
                  </a:cubicBezTo>
                  <a:lnTo>
                    <a:pt x="924127" y="234365"/>
                  </a:lnTo>
                  <a:cubicBezTo>
                    <a:pt x="924127" y="363802"/>
                    <a:pt x="819198" y="468731"/>
                    <a:pt x="689762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924127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39"/>
                </a:lnSpc>
                <a:spcBef>
                  <a:spcPct val="0"/>
                </a:spcBef>
              </a:pPr>
              <a:endParaRPr lang="en-US" sz="3699" b="1" u="none" strike="noStrike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43459" y="3739113"/>
            <a:ext cx="735014" cy="776865"/>
          </a:xfrm>
          <a:custGeom>
            <a:avLst/>
            <a:gdLst/>
            <a:ahLst/>
            <a:cxnLst/>
            <a:rect l="l" t="t" r="r" b="b"/>
            <a:pathLst>
              <a:path w="735014" h="776865">
                <a:moveTo>
                  <a:pt x="0" y="0"/>
                </a:moveTo>
                <a:lnTo>
                  <a:pt x="735013" y="0"/>
                </a:lnTo>
                <a:lnTo>
                  <a:pt x="735013" y="776865"/>
                </a:lnTo>
                <a:lnTo>
                  <a:pt x="0" y="776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343256" y="-318976"/>
            <a:ext cx="1508444" cy="15084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5400000">
            <a:off x="8820709" y="1051954"/>
            <a:ext cx="3844644" cy="3083405"/>
          </a:xfrm>
          <a:custGeom>
            <a:avLst/>
            <a:gdLst/>
            <a:ahLst/>
            <a:cxnLst/>
            <a:rect l="l" t="t" r="r" b="b"/>
            <a:pathLst>
              <a:path w="3844644" h="3083405">
                <a:moveTo>
                  <a:pt x="0" y="0"/>
                </a:moveTo>
                <a:lnTo>
                  <a:pt x="3844644" y="0"/>
                </a:lnTo>
                <a:lnTo>
                  <a:pt x="3844644" y="3083405"/>
                </a:lnTo>
                <a:lnTo>
                  <a:pt x="0" y="308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8986857" y="6380262"/>
            <a:ext cx="766743" cy="810402"/>
          </a:xfrm>
          <a:custGeom>
            <a:avLst/>
            <a:gdLst/>
            <a:ahLst/>
            <a:cxnLst/>
            <a:rect l="l" t="t" r="r" b="b"/>
            <a:pathLst>
              <a:path w="766743" h="810402">
                <a:moveTo>
                  <a:pt x="766743" y="0"/>
                </a:moveTo>
                <a:lnTo>
                  <a:pt x="0" y="0"/>
                </a:lnTo>
                <a:lnTo>
                  <a:pt x="0" y="810401"/>
                </a:lnTo>
                <a:lnTo>
                  <a:pt x="766743" y="810401"/>
                </a:lnTo>
                <a:lnTo>
                  <a:pt x="766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75554" y="6822389"/>
            <a:ext cx="2405314" cy="1266967"/>
          </a:xfrm>
          <a:custGeom>
            <a:avLst/>
            <a:gdLst/>
            <a:ahLst/>
            <a:cxnLst/>
            <a:rect l="l" t="t" r="r" b="b"/>
            <a:pathLst>
              <a:path w="2405314" h="1266967">
                <a:moveTo>
                  <a:pt x="0" y="0"/>
                </a:moveTo>
                <a:lnTo>
                  <a:pt x="2405314" y="0"/>
                </a:lnTo>
                <a:lnTo>
                  <a:pt x="2405314" y="1266966"/>
                </a:lnTo>
                <a:lnTo>
                  <a:pt x="0" y="126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37673" r="-37628" b="-20318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0905" y="1852772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6" y="0"/>
                </a:lnTo>
                <a:lnTo>
                  <a:pt x="688096" y="740885"/>
                </a:lnTo>
                <a:lnTo>
                  <a:pt x="0" y="740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416503" y="560025"/>
            <a:ext cx="7483789" cy="7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 spc="-112" dirty="0" err="1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學是學非！明辨是非</a:t>
            </a:r>
            <a:r>
              <a:rPr lang="en-US" sz="5600" spc="-112" dirty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！</a:t>
            </a:r>
          </a:p>
        </p:txBody>
      </p:sp>
      <p:sp>
        <p:nvSpPr>
          <p:cNvPr id="35" name="Freeform 35"/>
          <p:cNvSpPr/>
          <p:nvPr/>
        </p:nvSpPr>
        <p:spPr>
          <a:xfrm>
            <a:off x="2472953" y="3736037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7" y="0"/>
                </a:lnTo>
                <a:lnTo>
                  <a:pt x="688097" y="740884"/>
                </a:lnTo>
                <a:lnTo>
                  <a:pt x="0" y="740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655351" y="5375968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6" y="0"/>
                </a:lnTo>
                <a:lnTo>
                  <a:pt x="688096" y="740885"/>
                </a:lnTo>
                <a:lnTo>
                  <a:pt x="0" y="740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矩形 37"/>
          <p:cNvSpPr/>
          <p:nvPr/>
        </p:nvSpPr>
        <p:spPr>
          <a:xfrm>
            <a:off x="2442815" y="2113899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200" b="1" dirty="0" smtClean="0"/>
              <a:t>不知情</a:t>
            </a:r>
            <a:r>
              <a:rPr lang="zh-HK" altLang="en-US" sz="2200" b="1" dirty="0"/>
              <a:t>就無罪？</a:t>
            </a:r>
          </a:p>
        </p:txBody>
      </p:sp>
      <p:sp>
        <p:nvSpPr>
          <p:cNvPr id="39" name="矩形 38"/>
          <p:cNvSpPr/>
          <p:nvPr/>
        </p:nvSpPr>
        <p:spPr>
          <a:xfrm>
            <a:off x="3336540" y="3649514"/>
            <a:ext cx="3852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HK" altLang="en-US" sz="2200" b="1" dirty="0"/>
              <a:t>只是幫朋友忙</a:t>
            </a:r>
            <a:r>
              <a:rPr lang="zh-HK" altLang="en-US" sz="2200" b="1" dirty="0" smtClean="0"/>
              <a:t>，</a:t>
            </a:r>
            <a:endParaRPr lang="en-US" altLang="zh-HK" sz="2200" b="1" dirty="0" smtClean="0"/>
          </a:p>
          <a:p>
            <a:pPr algn="ctr"/>
            <a:r>
              <a:rPr lang="zh-HK" altLang="en-US" sz="2200" b="1" dirty="0" smtClean="0"/>
              <a:t>參與</a:t>
            </a:r>
            <a:r>
              <a:rPr lang="zh-HK" altLang="en-US" sz="2200" b="1" dirty="0"/>
              <a:t>程度低</a:t>
            </a:r>
            <a:r>
              <a:rPr lang="zh-HK" altLang="en-US" sz="2200" b="1" dirty="0" smtClean="0"/>
              <a:t>，刑責</a:t>
            </a:r>
            <a:r>
              <a:rPr lang="zh-HK" altLang="en-US" sz="2200" b="1" dirty="0"/>
              <a:t>就會較低？</a:t>
            </a:r>
          </a:p>
        </p:txBody>
      </p:sp>
      <p:sp>
        <p:nvSpPr>
          <p:cNvPr id="40" name="矩形 39"/>
          <p:cNvSpPr/>
          <p:nvPr/>
        </p:nvSpPr>
        <p:spPr>
          <a:xfrm>
            <a:off x="5498059" y="5465029"/>
            <a:ext cx="27238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200" b="1" dirty="0"/>
              <a:t>年紀輕會獲得輕判？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1845">
            <a:off x="1898248" y="2262669"/>
            <a:ext cx="6126018" cy="3943027"/>
            <a:chOff x="0" y="0"/>
            <a:chExt cx="2268896" cy="1460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8896" cy="1460380"/>
            </a:xfrm>
            <a:custGeom>
              <a:avLst/>
              <a:gdLst/>
              <a:ahLst/>
              <a:cxnLst/>
              <a:rect l="l" t="t" r="r" b="b"/>
              <a:pathLst>
                <a:path w="2268896" h="1460380">
                  <a:moveTo>
                    <a:pt x="69508" y="0"/>
                  </a:moveTo>
                  <a:lnTo>
                    <a:pt x="2199388" y="0"/>
                  </a:lnTo>
                  <a:cubicBezTo>
                    <a:pt x="2237776" y="0"/>
                    <a:pt x="2268896" y="31120"/>
                    <a:pt x="2268896" y="69508"/>
                  </a:cubicBezTo>
                  <a:lnTo>
                    <a:pt x="2268896" y="1390873"/>
                  </a:lnTo>
                  <a:cubicBezTo>
                    <a:pt x="2268896" y="1409307"/>
                    <a:pt x="2261572" y="1426987"/>
                    <a:pt x="2248537" y="1440022"/>
                  </a:cubicBezTo>
                  <a:cubicBezTo>
                    <a:pt x="2235502" y="1453057"/>
                    <a:pt x="2217823" y="1460380"/>
                    <a:pt x="2199388" y="1460380"/>
                  </a:cubicBezTo>
                  <a:lnTo>
                    <a:pt x="69508" y="1460380"/>
                  </a:lnTo>
                  <a:cubicBezTo>
                    <a:pt x="31120" y="1460380"/>
                    <a:pt x="0" y="1429261"/>
                    <a:pt x="0" y="1390873"/>
                  </a:cubicBezTo>
                  <a:lnTo>
                    <a:pt x="0" y="69508"/>
                  </a:lnTo>
                  <a:cubicBezTo>
                    <a:pt x="0" y="31120"/>
                    <a:pt x="31120" y="0"/>
                    <a:pt x="6950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68896" cy="1517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5463" y="1628463"/>
            <a:ext cx="6165602" cy="3859052"/>
            <a:chOff x="0" y="0"/>
            <a:chExt cx="2283556" cy="1429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3556" cy="1429279"/>
            </a:xfrm>
            <a:custGeom>
              <a:avLst/>
              <a:gdLst/>
              <a:ahLst/>
              <a:cxnLst/>
              <a:rect l="l" t="t" r="r" b="b"/>
              <a:pathLst>
                <a:path w="2283556" h="1429279">
                  <a:moveTo>
                    <a:pt x="69061" y="0"/>
                  </a:moveTo>
                  <a:lnTo>
                    <a:pt x="2214495" y="0"/>
                  </a:lnTo>
                  <a:cubicBezTo>
                    <a:pt x="2252636" y="0"/>
                    <a:pt x="2283556" y="30920"/>
                    <a:pt x="2283556" y="69061"/>
                  </a:cubicBezTo>
                  <a:lnTo>
                    <a:pt x="2283556" y="1360217"/>
                  </a:lnTo>
                  <a:cubicBezTo>
                    <a:pt x="2283556" y="1378533"/>
                    <a:pt x="2276280" y="1396099"/>
                    <a:pt x="2263329" y="1409051"/>
                  </a:cubicBezTo>
                  <a:cubicBezTo>
                    <a:pt x="2250377" y="1422002"/>
                    <a:pt x="2232811" y="1429279"/>
                    <a:pt x="2214495" y="1429279"/>
                  </a:cubicBezTo>
                  <a:lnTo>
                    <a:pt x="69061" y="1429279"/>
                  </a:lnTo>
                  <a:cubicBezTo>
                    <a:pt x="30920" y="1429279"/>
                    <a:pt x="0" y="1398359"/>
                    <a:pt x="0" y="1360217"/>
                  </a:cubicBezTo>
                  <a:lnTo>
                    <a:pt x="0" y="69061"/>
                  </a:lnTo>
                  <a:cubicBezTo>
                    <a:pt x="0" y="30920"/>
                    <a:pt x="30920" y="0"/>
                    <a:pt x="690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283556" cy="1486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32404" y="731520"/>
            <a:ext cx="789676" cy="7896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384343" y="2742864"/>
            <a:ext cx="1275474" cy="1348099"/>
          </a:xfrm>
          <a:custGeom>
            <a:avLst/>
            <a:gdLst/>
            <a:ahLst/>
            <a:cxnLst/>
            <a:rect l="l" t="t" r="r" b="b"/>
            <a:pathLst>
              <a:path w="1275474" h="1348099">
                <a:moveTo>
                  <a:pt x="0" y="0"/>
                </a:moveTo>
                <a:lnTo>
                  <a:pt x="1275474" y="0"/>
                </a:lnTo>
                <a:lnTo>
                  <a:pt x="1275474" y="1348100"/>
                </a:lnTo>
                <a:lnTo>
                  <a:pt x="0" y="134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3059" y="6646464"/>
            <a:ext cx="4898690" cy="3928749"/>
          </a:xfrm>
          <a:custGeom>
            <a:avLst/>
            <a:gdLst/>
            <a:ahLst/>
            <a:cxnLst/>
            <a:rect l="l" t="t" r="r" b="b"/>
            <a:pathLst>
              <a:path w="4898690" h="3928749">
                <a:moveTo>
                  <a:pt x="0" y="0"/>
                </a:moveTo>
                <a:lnTo>
                  <a:pt x="4898690" y="0"/>
                </a:lnTo>
                <a:lnTo>
                  <a:pt x="4898690" y="3928750"/>
                </a:lnTo>
                <a:lnTo>
                  <a:pt x="0" y="392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31520" y="624253"/>
            <a:ext cx="950111" cy="1004210"/>
          </a:xfrm>
          <a:custGeom>
            <a:avLst/>
            <a:gdLst/>
            <a:ahLst/>
            <a:cxnLst/>
            <a:rect l="l" t="t" r="r" b="b"/>
            <a:pathLst>
              <a:path w="950111" h="1004210">
                <a:moveTo>
                  <a:pt x="950111" y="0"/>
                </a:moveTo>
                <a:lnTo>
                  <a:pt x="0" y="0"/>
                </a:lnTo>
                <a:lnTo>
                  <a:pt x="0" y="1004210"/>
                </a:lnTo>
                <a:lnTo>
                  <a:pt x="950111" y="1004210"/>
                </a:lnTo>
                <a:lnTo>
                  <a:pt x="9501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386" y="2436000"/>
            <a:ext cx="1838096" cy="183809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117599" y="1551592"/>
            <a:ext cx="1931782" cy="2251017"/>
          </a:xfrm>
          <a:custGeom>
            <a:avLst/>
            <a:gdLst/>
            <a:ahLst/>
            <a:cxnLst/>
            <a:rect l="l" t="t" r="r" b="b"/>
            <a:pathLst>
              <a:path w="1931782" h="2251017">
                <a:moveTo>
                  <a:pt x="0" y="0"/>
                </a:moveTo>
                <a:lnTo>
                  <a:pt x="1931782" y="0"/>
                </a:lnTo>
                <a:lnTo>
                  <a:pt x="1931782" y="2251017"/>
                </a:lnTo>
                <a:lnTo>
                  <a:pt x="0" y="2251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931420" y="1509776"/>
            <a:ext cx="1473145" cy="2292833"/>
          </a:xfrm>
          <a:custGeom>
            <a:avLst/>
            <a:gdLst/>
            <a:ahLst/>
            <a:cxnLst/>
            <a:rect l="l" t="t" r="r" b="b"/>
            <a:pathLst>
              <a:path w="1473145" h="2292833">
                <a:moveTo>
                  <a:pt x="0" y="0"/>
                </a:moveTo>
                <a:lnTo>
                  <a:pt x="1473145" y="0"/>
                </a:lnTo>
                <a:lnTo>
                  <a:pt x="1473145" y="2292833"/>
                </a:lnTo>
                <a:lnTo>
                  <a:pt x="0" y="229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20000" y="4090964"/>
            <a:ext cx="3069040" cy="2608684"/>
          </a:xfrm>
          <a:custGeom>
            <a:avLst/>
            <a:gdLst/>
            <a:ahLst/>
            <a:cxnLst/>
            <a:rect l="l" t="t" r="r" b="b"/>
            <a:pathLst>
              <a:path w="3069040" h="2608684">
                <a:moveTo>
                  <a:pt x="0" y="0"/>
                </a:moveTo>
                <a:lnTo>
                  <a:pt x="3069041" y="0"/>
                </a:lnTo>
                <a:lnTo>
                  <a:pt x="3069041" y="2608684"/>
                </a:lnTo>
                <a:lnTo>
                  <a:pt x="0" y="2608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4183" y="1521196"/>
            <a:ext cx="1793962" cy="2712986"/>
          </a:xfrm>
          <a:custGeom>
            <a:avLst/>
            <a:gdLst/>
            <a:ahLst/>
            <a:cxnLst/>
            <a:rect l="l" t="t" r="r" b="b"/>
            <a:pathLst>
              <a:path w="1793962" h="2712986">
                <a:moveTo>
                  <a:pt x="0" y="0"/>
                </a:moveTo>
                <a:lnTo>
                  <a:pt x="1793961" y="0"/>
                </a:lnTo>
                <a:lnTo>
                  <a:pt x="1793961" y="2712986"/>
                </a:lnTo>
                <a:lnTo>
                  <a:pt x="0" y="2712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2220" y="4385598"/>
            <a:ext cx="2618944" cy="2618944"/>
          </a:xfrm>
          <a:custGeom>
            <a:avLst/>
            <a:gdLst/>
            <a:ahLst/>
            <a:cxnLst/>
            <a:rect l="l" t="t" r="r" b="b"/>
            <a:pathLst>
              <a:path w="2618944" h="2618944">
                <a:moveTo>
                  <a:pt x="0" y="0"/>
                </a:moveTo>
                <a:lnTo>
                  <a:pt x="2618943" y="0"/>
                </a:lnTo>
                <a:lnTo>
                  <a:pt x="2618943" y="2618943"/>
                </a:lnTo>
                <a:lnTo>
                  <a:pt x="0" y="26189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99333" y="484921"/>
            <a:ext cx="6288803" cy="80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6407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『快錢』的代價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9671" y="5787156"/>
            <a:ext cx="6288803" cy="79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6407" spc="-128" dirty="0" err="1" smtClean="0">
                <a:solidFill>
                  <a:srgbClr val="D80000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結局如何</a:t>
            </a:r>
            <a:r>
              <a:rPr lang="en-US" sz="6407" spc="-128" dirty="0">
                <a:solidFill>
                  <a:srgbClr val="D80000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？</a:t>
            </a:r>
          </a:p>
        </p:txBody>
      </p:sp>
      <p:sp>
        <p:nvSpPr>
          <p:cNvPr id="25" name="矩形 24"/>
          <p:cNvSpPr/>
          <p:nvPr/>
        </p:nvSpPr>
        <p:spPr>
          <a:xfrm>
            <a:off x="3688129" y="2632083"/>
            <a:ext cx="3057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zh-HK" sz="3200" b="1" dirty="0">
                <a:latin typeface="+mn-ea"/>
                <a:cs typeface="Times New Roman" panose="02020603050405020304" pitchFamily="18" charset="0"/>
              </a:rPr>
              <a:t>「快</a:t>
            </a:r>
            <a:r>
              <a:rPr lang="zh-TW" altLang="zh-HK" sz="3200" b="1" dirty="0" smtClean="0">
                <a:latin typeface="+mn-ea"/>
                <a:cs typeface="Times New Roman" panose="02020603050405020304" pitchFamily="18" charset="0"/>
              </a:rPr>
              <a:t>錢</a:t>
            </a:r>
            <a:r>
              <a:rPr lang="zh-TW" altLang="zh-HK" sz="3200" b="1" dirty="0">
                <a:latin typeface="+mn-ea"/>
                <a:cs typeface="Times New Roman" panose="02020603050405020304" pitchFamily="18" charset="0"/>
              </a:rPr>
              <a:t>」</a:t>
            </a:r>
            <a:r>
              <a:rPr lang="zh-TW" altLang="zh-HK" sz="3200" b="1" dirty="0" smtClean="0">
                <a:latin typeface="+mn-ea"/>
                <a:cs typeface="Times New Roman" panose="02020603050405020304" pitchFamily="18" charset="0"/>
              </a:rPr>
              <a:t>的代價</a:t>
            </a:r>
            <a:endParaRPr lang="en-US" altLang="zh-TW" sz="3200" b="1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zh-HK" sz="3200" b="1" dirty="0" smtClean="0">
                <a:latin typeface="+mn-ea"/>
                <a:cs typeface="Times New Roman" panose="02020603050405020304" pitchFamily="18" charset="0"/>
              </a:rPr>
              <a:t>角色</a:t>
            </a:r>
            <a:r>
              <a:rPr lang="zh-TW" altLang="zh-HK" sz="3200" b="1" dirty="0">
                <a:latin typeface="+mn-ea"/>
                <a:cs typeface="Times New Roman" panose="02020603050405020304" pitchFamily="18" charset="0"/>
              </a:rPr>
              <a:t>扮演與探究</a:t>
            </a:r>
            <a:endParaRPr lang="zh-HK" altLang="en-US" sz="3200" b="1" dirty="0">
              <a:latin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1845">
            <a:off x="1015124" y="1974318"/>
            <a:ext cx="7090745" cy="3983924"/>
            <a:chOff x="0" y="0"/>
            <a:chExt cx="2626202" cy="1475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6202" cy="1475527"/>
            </a:xfrm>
            <a:custGeom>
              <a:avLst/>
              <a:gdLst/>
              <a:ahLst/>
              <a:cxnLst/>
              <a:rect l="l" t="t" r="r" b="b"/>
              <a:pathLst>
                <a:path w="2626202" h="1475527">
                  <a:moveTo>
                    <a:pt x="60051" y="0"/>
                  </a:moveTo>
                  <a:lnTo>
                    <a:pt x="2566151" y="0"/>
                  </a:lnTo>
                  <a:cubicBezTo>
                    <a:pt x="2582077" y="0"/>
                    <a:pt x="2597352" y="6327"/>
                    <a:pt x="2608613" y="17589"/>
                  </a:cubicBezTo>
                  <a:cubicBezTo>
                    <a:pt x="2619875" y="28850"/>
                    <a:pt x="2626202" y="44124"/>
                    <a:pt x="2626202" y="60051"/>
                  </a:cubicBezTo>
                  <a:lnTo>
                    <a:pt x="2626202" y="1415476"/>
                  </a:lnTo>
                  <a:cubicBezTo>
                    <a:pt x="2626202" y="1431403"/>
                    <a:pt x="2619875" y="1446677"/>
                    <a:pt x="2608613" y="1457939"/>
                  </a:cubicBezTo>
                  <a:cubicBezTo>
                    <a:pt x="2597352" y="1469201"/>
                    <a:pt x="2582077" y="1475527"/>
                    <a:pt x="2566151" y="1475527"/>
                  </a:cubicBezTo>
                  <a:lnTo>
                    <a:pt x="60051" y="1475527"/>
                  </a:lnTo>
                  <a:cubicBezTo>
                    <a:pt x="26886" y="1475527"/>
                    <a:pt x="0" y="1448642"/>
                    <a:pt x="0" y="1415476"/>
                  </a:cubicBezTo>
                  <a:lnTo>
                    <a:pt x="0" y="60051"/>
                  </a:lnTo>
                  <a:cubicBezTo>
                    <a:pt x="0" y="44124"/>
                    <a:pt x="6327" y="28850"/>
                    <a:pt x="17589" y="17589"/>
                  </a:cubicBezTo>
                  <a:cubicBezTo>
                    <a:pt x="28850" y="6327"/>
                    <a:pt x="44124" y="0"/>
                    <a:pt x="60051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6202" cy="1532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2926" y="1928403"/>
            <a:ext cx="6945211" cy="3559112"/>
            <a:chOff x="0" y="0"/>
            <a:chExt cx="2572300" cy="1318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2300" cy="1318190"/>
            </a:xfrm>
            <a:custGeom>
              <a:avLst/>
              <a:gdLst/>
              <a:ahLst/>
              <a:cxnLst/>
              <a:rect l="l" t="t" r="r" b="b"/>
              <a:pathLst>
                <a:path w="2572300" h="1318190">
                  <a:moveTo>
                    <a:pt x="61309" y="0"/>
                  </a:moveTo>
                  <a:lnTo>
                    <a:pt x="2510991" y="0"/>
                  </a:lnTo>
                  <a:cubicBezTo>
                    <a:pt x="2527251" y="0"/>
                    <a:pt x="2542845" y="6459"/>
                    <a:pt x="2554343" y="17957"/>
                  </a:cubicBezTo>
                  <a:cubicBezTo>
                    <a:pt x="2565841" y="29455"/>
                    <a:pt x="2572300" y="45049"/>
                    <a:pt x="2572300" y="61309"/>
                  </a:cubicBezTo>
                  <a:lnTo>
                    <a:pt x="2572300" y="1256881"/>
                  </a:lnTo>
                  <a:cubicBezTo>
                    <a:pt x="2572300" y="1273141"/>
                    <a:pt x="2565841" y="1288735"/>
                    <a:pt x="2554343" y="1300233"/>
                  </a:cubicBezTo>
                  <a:cubicBezTo>
                    <a:pt x="2542845" y="1311730"/>
                    <a:pt x="2527251" y="1318190"/>
                    <a:pt x="2510991" y="1318190"/>
                  </a:cubicBezTo>
                  <a:lnTo>
                    <a:pt x="61309" y="1318190"/>
                  </a:lnTo>
                  <a:cubicBezTo>
                    <a:pt x="45049" y="1318190"/>
                    <a:pt x="29455" y="1311730"/>
                    <a:pt x="17957" y="1300233"/>
                  </a:cubicBezTo>
                  <a:cubicBezTo>
                    <a:pt x="6459" y="1288735"/>
                    <a:pt x="0" y="1273141"/>
                    <a:pt x="0" y="1256881"/>
                  </a:cubicBezTo>
                  <a:lnTo>
                    <a:pt x="0" y="61309"/>
                  </a:lnTo>
                  <a:cubicBezTo>
                    <a:pt x="0" y="45049"/>
                    <a:pt x="6459" y="29455"/>
                    <a:pt x="17957" y="17957"/>
                  </a:cubicBezTo>
                  <a:cubicBezTo>
                    <a:pt x="29455" y="6459"/>
                    <a:pt x="45049" y="0"/>
                    <a:pt x="613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572300" cy="1375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32404" y="731520"/>
            <a:ext cx="789676" cy="7896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71697" y="5139802"/>
            <a:ext cx="1275474" cy="1348099"/>
          </a:xfrm>
          <a:custGeom>
            <a:avLst/>
            <a:gdLst/>
            <a:ahLst/>
            <a:cxnLst/>
            <a:rect l="l" t="t" r="r" b="b"/>
            <a:pathLst>
              <a:path w="1275474" h="1348099">
                <a:moveTo>
                  <a:pt x="0" y="0"/>
                </a:moveTo>
                <a:lnTo>
                  <a:pt x="1275474" y="0"/>
                </a:lnTo>
                <a:lnTo>
                  <a:pt x="1275474" y="1348099"/>
                </a:lnTo>
                <a:lnTo>
                  <a:pt x="0" y="1348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3059" y="6646464"/>
            <a:ext cx="4898690" cy="3928749"/>
          </a:xfrm>
          <a:custGeom>
            <a:avLst/>
            <a:gdLst/>
            <a:ahLst/>
            <a:cxnLst/>
            <a:rect l="l" t="t" r="r" b="b"/>
            <a:pathLst>
              <a:path w="4898690" h="3928749">
                <a:moveTo>
                  <a:pt x="0" y="0"/>
                </a:moveTo>
                <a:lnTo>
                  <a:pt x="4898690" y="0"/>
                </a:lnTo>
                <a:lnTo>
                  <a:pt x="4898690" y="3928750"/>
                </a:lnTo>
                <a:lnTo>
                  <a:pt x="0" y="392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31520" y="624253"/>
            <a:ext cx="950111" cy="1004210"/>
          </a:xfrm>
          <a:custGeom>
            <a:avLst/>
            <a:gdLst/>
            <a:ahLst/>
            <a:cxnLst/>
            <a:rect l="l" t="t" r="r" b="b"/>
            <a:pathLst>
              <a:path w="950111" h="1004210">
                <a:moveTo>
                  <a:pt x="950111" y="0"/>
                </a:moveTo>
                <a:lnTo>
                  <a:pt x="0" y="0"/>
                </a:lnTo>
                <a:lnTo>
                  <a:pt x="0" y="1004210"/>
                </a:lnTo>
                <a:lnTo>
                  <a:pt x="950111" y="1004210"/>
                </a:lnTo>
                <a:lnTo>
                  <a:pt x="9501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22339" y="4139789"/>
            <a:ext cx="2099741" cy="3175411"/>
          </a:xfrm>
          <a:custGeom>
            <a:avLst/>
            <a:gdLst/>
            <a:ahLst/>
            <a:cxnLst/>
            <a:rect l="l" t="t" r="r" b="b"/>
            <a:pathLst>
              <a:path w="2099741" h="3175411">
                <a:moveTo>
                  <a:pt x="0" y="0"/>
                </a:moveTo>
                <a:lnTo>
                  <a:pt x="2099741" y="0"/>
                </a:lnTo>
                <a:lnTo>
                  <a:pt x="2099741" y="3175411"/>
                </a:lnTo>
                <a:lnTo>
                  <a:pt x="0" y="31754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0763" y="2175398"/>
            <a:ext cx="6669536" cy="2964405"/>
          </a:xfrm>
          <a:custGeom>
            <a:avLst/>
            <a:gdLst/>
            <a:ahLst/>
            <a:cxnLst/>
            <a:rect l="l" t="t" r="r" b="b"/>
            <a:pathLst>
              <a:path w="6669536" h="2964405">
                <a:moveTo>
                  <a:pt x="0" y="0"/>
                </a:moveTo>
                <a:lnTo>
                  <a:pt x="6669536" y="0"/>
                </a:lnTo>
                <a:lnTo>
                  <a:pt x="6669536" y="2964404"/>
                </a:lnTo>
                <a:lnTo>
                  <a:pt x="0" y="2964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035" b="-130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16095" y="653496"/>
            <a:ext cx="6288803" cy="80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6407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『快錢』的代價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365" y="1237006"/>
            <a:ext cx="3089842" cy="919633"/>
            <a:chOff x="0" y="0"/>
            <a:chExt cx="1144386" cy="34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第一組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1020" y="2500682"/>
            <a:ext cx="3089842" cy="919633"/>
            <a:chOff x="0" y="0"/>
            <a:chExt cx="1144386" cy="340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第二組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52773" y="177113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02672" y="6021354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088286" y="6583680"/>
            <a:ext cx="2317562" cy="23175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28609" y="360069"/>
            <a:ext cx="6548511" cy="6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小組創作結局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43365" y="3763215"/>
            <a:ext cx="3089842" cy="919633"/>
            <a:chOff x="0" y="0"/>
            <a:chExt cx="1144386" cy="3406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第三組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43365" y="4965272"/>
            <a:ext cx="3089842" cy="919633"/>
            <a:chOff x="0" y="0"/>
            <a:chExt cx="1144386" cy="3406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第四組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3365" y="6219422"/>
            <a:ext cx="3089842" cy="919633"/>
            <a:chOff x="0" y="0"/>
            <a:chExt cx="1144386" cy="3406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第五組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4112731" y="1986039"/>
            <a:ext cx="46353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400" b="1" dirty="0"/>
              <a:t>剛才同學設計了阿豪在法庭上的反應和反思，你們認為他最後悔的是什麼？是收了錢？還是失去了哪些更重要的東西？</a:t>
            </a:r>
          </a:p>
          <a:p>
            <a:endParaRPr lang="zh-HK" altLang="en-US" sz="2400" b="1" dirty="0"/>
          </a:p>
          <a:p>
            <a:endParaRPr lang="zh-HK" altLang="en-US" sz="2400" b="1" dirty="0"/>
          </a:p>
          <a:p>
            <a:r>
              <a:rPr lang="zh-HK" altLang="en-US" sz="2400" b="1" dirty="0"/>
              <a:t>如果時間倒流，回到餐廳後巷，阿豪可以怎樣拒絕阿佳？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773" y="177113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446616" y="0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9696" y="5573679"/>
            <a:ext cx="2317562" cy="23175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9486" y="2988536"/>
            <a:ext cx="9266003" cy="4250463"/>
          </a:xfrm>
          <a:custGeom>
            <a:avLst/>
            <a:gdLst/>
            <a:ahLst/>
            <a:cxnLst/>
            <a:rect l="l" t="t" r="r" b="b"/>
            <a:pathLst>
              <a:path w="9266003" h="3926038">
                <a:moveTo>
                  <a:pt x="0" y="0"/>
                </a:moveTo>
                <a:lnTo>
                  <a:pt x="9266003" y="0"/>
                </a:lnTo>
                <a:lnTo>
                  <a:pt x="9266003" y="3926038"/>
                </a:lnTo>
                <a:lnTo>
                  <a:pt x="0" y="3926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862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98675" y="360069"/>
            <a:ext cx="6548511" cy="6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真實結局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0306" y="1094576"/>
            <a:ext cx="7788386" cy="220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4"/>
              </a:lnSpc>
            </a:pPr>
            <a:r>
              <a:rPr lang="en-US" sz="2731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警方調查及法庭裁決</a:t>
            </a:r>
            <a:endParaRPr lang="en-US" sz="2731" dirty="0">
              <a:solidFill>
                <a:srgbClr val="090147"/>
              </a:solidFill>
              <a:latin typeface=" 可畫在山河-HK"/>
              <a:ea typeface=" 可畫在山河-HK"/>
              <a:cs typeface=" 可畫在山河-HK"/>
              <a:sym typeface=" 可畫在山河-HK"/>
            </a:endParaRPr>
          </a:p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2731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經進一步調查和搜證後，警方向阿豪提出檢控</a:t>
            </a:r>
            <a:r>
              <a:rPr lang="en-US" sz="2731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。</a:t>
            </a:r>
          </a:p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2731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經法庭審訊，</a:t>
            </a:r>
            <a:r>
              <a:rPr lang="en-US" sz="2731" dirty="0" smtClean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阿豪被裁定一項</a:t>
            </a:r>
            <a:r>
              <a:rPr lang="en-US" sz="2731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「串謀詐騙」罪名成立，</a:t>
            </a:r>
            <a:r>
              <a:rPr lang="en-US" sz="2731" dirty="0">
                <a:solidFill>
                  <a:srgbClr val="DC0000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被判監50個月。</a:t>
            </a:r>
          </a:p>
          <a:p>
            <a:pPr algn="l">
              <a:lnSpc>
                <a:spcPts val="2310"/>
              </a:lnSpc>
              <a:spcBef>
                <a:spcPct val="0"/>
              </a:spcBef>
            </a:pPr>
            <a:endParaRPr lang="en-US" sz="2731" dirty="0">
              <a:solidFill>
                <a:srgbClr val="DC0000"/>
              </a:solidFill>
              <a:latin typeface=" 可畫在山河-HK"/>
              <a:ea typeface=" 可畫在山河-HK"/>
              <a:cs typeface=" 可畫在山河-HK"/>
              <a:sym typeface=" 可畫在山河-HK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80306" y="3019607"/>
            <a:ext cx="7889374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HK" altLang="en-US" sz="2200" b="1" dirty="0"/>
              <a:t>法官指出</a:t>
            </a:r>
            <a:r>
              <a:rPr lang="zh-HK" altLang="en-US" sz="2200" b="1" dirty="0" smtClean="0"/>
              <a:t>：</a:t>
            </a:r>
            <a:endParaRPr lang="en-US" altLang="zh-HK" sz="2200" b="1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 smtClean="0"/>
              <a:t>被告</a:t>
            </a:r>
            <a:r>
              <a:rPr lang="zh-TW" altLang="en-US" sz="2200" b="1" dirty="0"/>
              <a:t>是串謀詐騙計劃中的一分子，與其他串謀者各司其職；</a:t>
            </a:r>
            <a:endParaRPr lang="en-US" altLang="zh-TW" sz="2200" b="1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/>
              <a:t>被告並非只是跑腿角色</a:t>
            </a:r>
            <a:r>
              <a:rPr lang="zh-TW" altLang="en-US" sz="2200" b="1" dirty="0" smtClean="0"/>
              <a:t>，他負責冒認受害人孫兒的朋友，上門向受害人收錢，存心欺騙；</a:t>
            </a:r>
            <a:endParaRPr lang="en-US" altLang="zh-TW" sz="2200" b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 smtClean="0"/>
              <a:t>基於</a:t>
            </a:r>
            <a:r>
              <a:rPr lang="zh-TW" altLang="en-US" sz="2200" b="1" dirty="0"/>
              <a:t>公眾利益的考慮，法庭須判處一個嚴厲及具阻嚇性的刑罰，並與案件</a:t>
            </a:r>
            <a:r>
              <a:rPr lang="zh-TW" altLang="en-US" sz="2200" b="1" dirty="0" smtClean="0"/>
              <a:t>的嚴重性</a:t>
            </a:r>
            <a:r>
              <a:rPr lang="zh-TW" altLang="en-US" sz="2200" b="1" dirty="0"/>
              <a:t>相稱，以阻嚇該等罪行，避免無辜大眾受害；</a:t>
            </a:r>
          </a:p>
          <a:p>
            <a:pPr algn="just">
              <a:lnSpc>
                <a:spcPct val="150000"/>
              </a:lnSpc>
            </a:pPr>
            <a:endParaRPr lang="zh-HK" altLang="en-US" sz="2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2236" y="3540263"/>
            <a:ext cx="2726119" cy="3430066"/>
            <a:chOff x="0" y="0"/>
            <a:chExt cx="830120" cy="1270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0120" cy="1270395"/>
            </a:xfrm>
            <a:custGeom>
              <a:avLst/>
              <a:gdLst/>
              <a:ahLst/>
              <a:cxnLst/>
              <a:rect l="l" t="t" r="r" b="b"/>
              <a:pathLst>
                <a:path w="830120" h="1270395">
                  <a:moveTo>
                    <a:pt x="86354" y="0"/>
                  </a:moveTo>
                  <a:lnTo>
                    <a:pt x="743765" y="0"/>
                  </a:lnTo>
                  <a:cubicBezTo>
                    <a:pt x="791457" y="0"/>
                    <a:pt x="830120" y="38662"/>
                    <a:pt x="830120" y="86354"/>
                  </a:cubicBezTo>
                  <a:lnTo>
                    <a:pt x="830120" y="1184040"/>
                  </a:lnTo>
                  <a:cubicBezTo>
                    <a:pt x="830120" y="1206943"/>
                    <a:pt x="821022" y="1228908"/>
                    <a:pt x="804827" y="1245102"/>
                  </a:cubicBezTo>
                  <a:cubicBezTo>
                    <a:pt x="788632" y="1261297"/>
                    <a:pt x="766668" y="1270395"/>
                    <a:pt x="743765" y="1270395"/>
                  </a:cubicBezTo>
                  <a:lnTo>
                    <a:pt x="86354" y="1270395"/>
                  </a:lnTo>
                  <a:cubicBezTo>
                    <a:pt x="63452" y="1270395"/>
                    <a:pt x="41487" y="1261297"/>
                    <a:pt x="25293" y="1245102"/>
                  </a:cubicBezTo>
                  <a:cubicBezTo>
                    <a:pt x="9098" y="1228908"/>
                    <a:pt x="0" y="1206943"/>
                    <a:pt x="0" y="1184040"/>
                  </a:cubicBezTo>
                  <a:lnTo>
                    <a:pt x="0" y="86354"/>
                  </a:lnTo>
                  <a:cubicBezTo>
                    <a:pt x="0" y="63452"/>
                    <a:pt x="9098" y="41487"/>
                    <a:pt x="25293" y="25293"/>
                  </a:cubicBezTo>
                  <a:cubicBezTo>
                    <a:pt x="41487" y="9098"/>
                    <a:pt x="63452" y="0"/>
                    <a:pt x="863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30120" cy="128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6039" y="2530970"/>
            <a:ext cx="2375636" cy="842976"/>
            <a:chOff x="0" y="0"/>
            <a:chExt cx="879865" cy="3122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9"/>
                </a:lnSpc>
              </a:pPr>
              <a:r>
                <a:rPr lang="en-US" sz="30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法律後果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38124" y="3540263"/>
            <a:ext cx="2791427" cy="3430066"/>
            <a:chOff x="0" y="0"/>
            <a:chExt cx="1033862" cy="1270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3862" cy="1270395"/>
            </a:xfrm>
            <a:custGeom>
              <a:avLst/>
              <a:gdLst/>
              <a:ahLst/>
              <a:cxnLst/>
              <a:rect l="l" t="t" r="r" b="b"/>
              <a:pathLst>
                <a:path w="1033862" h="1270395">
                  <a:moveTo>
                    <a:pt x="69337" y="0"/>
                  </a:moveTo>
                  <a:lnTo>
                    <a:pt x="964525" y="0"/>
                  </a:lnTo>
                  <a:cubicBezTo>
                    <a:pt x="1002819" y="0"/>
                    <a:pt x="1033862" y="31043"/>
                    <a:pt x="1033862" y="69337"/>
                  </a:cubicBezTo>
                  <a:lnTo>
                    <a:pt x="1033862" y="1201058"/>
                  </a:lnTo>
                  <a:cubicBezTo>
                    <a:pt x="1033862" y="1239352"/>
                    <a:pt x="1002819" y="1270395"/>
                    <a:pt x="964525" y="1270395"/>
                  </a:cubicBezTo>
                  <a:lnTo>
                    <a:pt x="69337" y="1270395"/>
                  </a:lnTo>
                  <a:cubicBezTo>
                    <a:pt x="31043" y="1270395"/>
                    <a:pt x="0" y="1239352"/>
                    <a:pt x="0" y="1201058"/>
                  </a:cubicBezTo>
                  <a:lnTo>
                    <a:pt x="0" y="69337"/>
                  </a:lnTo>
                  <a:cubicBezTo>
                    <a:pt x="0" y="31043"/>
                    <a:pt x="31043" y="0"/>
                    <a:pt x="693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33862" cy="128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59321" y="3487120"/>
            <a:ext cx="2573761" cy="3483208"/>
            <a:chOff x="-27868" y="-19050"/>
            <a:chExt cx="907733" cy="12900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9865" cy="1271027"/>
            </a:xfrm>
            <a:custGeom>
              <a:avLst/>
              <a:gdLst/>
              <a:ahLst/>
              <a:cxnLst/>
              <a:rect l="l" t="t" r="r" b="b"/>
              <a:pathLst>
                <a:path w="879865" h="1271027">
                  <a:moveTo>
                    <a:pt x="81472" y="0"/>
                  </a:moveTo>
                  <a:lnTo>
                    <a:pt x="798393" y="0"/>
                  </a:lnTo>
                  <a:cubicBezTo>
                    <a:pt x="820001" y="0"/>
                    <a:pt x="840724" y="8584"/>
                    <a:pt x="856003" y="23863"/>
                  </a:cubicBezTo>
                  <a:cubicBezTo>
                    <a:pt x="871282" y="39142"/>
                    <a:pt x="879865" y="59864"/>
                    <a:pt x="879865" y="81472"/>
                  </a:cubicBezTo>
                  <a:lnTo>
                    <a:pt x="879865" y="1189555"/>
                  </a:lnTo>
                  <a:cubicBezTo>
                    <a:pt x="879865" y="1211163"/>
                    <a:pt x="871282" y="1231886"/>
                    <a:pt x="856003" y="1247165"/>
                  </a:cubicBezTo>
                  <a:cubicBezTo>
                    <a:pt x="840724" y="1262443"/>
                    <a:pt x="820001" y="1271027"/>
                    <a:pt x="798393" y="1271027"/>
                  </a:cubicBezTo>
                  <a:lnTo>
                    <a:pt x="81472" y="1271027"/>
                  </a:lnTo>
                  <a:cubicBezTo>
                    <a:pt x="59864" y="1271027"/>
                    <a:pt x="39142" y="1262443"/>
                    <a:pt x="23863" y="1247165"/>
                  </a:cubicBezTo>
                  <a:cubicBezTo>
                    <a:pt x="8584" y="1231886"/>
                    <a:pt x="0" y="1211163"/>
                    <a:pt x="0" y="1189555"/>
                  </a:cubicBezTo>
                  <a:lnTo>
                    <a:pt x="0" y="81472"/>
                  </a:lnTo>
                  <a:cubicBezTo>
                    <a:pt x="0" y="59864"/>
                    <a:pt x="8584" y="39142"/>
                    <a:pt x="23863" y="23863"/>
                  </a:cubicBezTo>
                  <a:cubicBezTo>
                    <a:pt x="39142" y="8584"/>
                    <a:pt x="59864" y="0"/>
                    <a:pt x="814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27868" y="-19050"/>
              <a:ext cx="907733" cy="129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·</a:t>
              </a:r>
              <a:r>
                <a:rPr lang="en-US" sz="2100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服刑期間失去自由，與家人朋友分離，為家人帶來極大的擔憂和羞恥</a:t>
              </a:r>
              <a:r>
                <a:rPr lang="en-US" sz="21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。</a:t>
              </a:r>
            </a:p>
            <a:p>
              <a:pPr algn="ctr">
                <a:lnSpc>
                  <a:spcPts val="2520"/>
                </a:lnSpc>
              </a:pPr>
              <a:endPara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15725" y="2530970"/>
            <a:ext cx="2375636" cy="842976"/>
            <a:chOff x="0" y="0"/>
            <a:chExt cx="879865" cy="3122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19"/>
                </a:lnSpc>
                <a:spcBef>
                  <a:spcPct val="0"/>
                </a:spcBef>
              </a:pPr>
              <a:r>
                <a:rPr lang="en-US" sz="3099" u="none" strike="noStrike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個人影響</a:t>
              </a:r>
              <a:endParaRPr lang="en-US" sz="30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1197" y="2452945"/>
            <a:ext cx="2379587" cy="945846"/>
            <a:chOff x="37732" y="-35513"/>
            <a:chExt cx="881328" cy="350313"/>
          </a:xfrm>
        </p:grpSpPr>
        <p:sp>
          <p:nvSpPr>
            <p:cNvPr id="18" name="Freeform 18"/>
            <p:cNvSpPr/>
            <p:nvPr/>
          </p:nvSpPr>
          <p:spPr>
            <a:xfrm>
              <a:off x="39195" y="-2077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37732" y="-35513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19"/>
                </a:lnSpc>
                <a:spcBef>
                  <a:spcPct val="0"/>
                </a:spcBef>
              </a:pPr>
              <a:r>
                <a:rPr lang="en-US" sz="3099" u="none" strike="noStrike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情緒與家庭</a:t>
              </a:r>
              <a:endParaRPr lang="en-US" sz="30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-1346907" y="928487"/>
            <a:ext cx="2674765" cy="1408896"/>
          </a:xfrm>
          <a:custGeom>
            <a:avLst/>
            <a:gdLst/>
            <a:ahLst/>
            <a:cxnLst/>
            <a:rect l="l" t="t" r="r" b="b"/>
            <a:pathLst>
              <a:path w="2674765" h="1408896">
                <a:moveTo>
                  <a:pt x="0" y="0"/>
                </a:moveTo>
                <a:lnTo>
                  <a:pt x="2674764" y="0"/>
                </a:lnTo>
                <a:lnTo>
                  <a:pt x="2674764" y="1408896"/>
                </a:lnTo>
                <a:lnTo>
                  <a:pt x="0" y="1408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7673" r="-37628" b="-203187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334019" y="731520"/>
            <a:ext cx="688061" cy="68806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585320" y="5021307"/>
            <a:ext cx="1085959" cy="10859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679706" y="5339743"/>
            <a:ext cx="1308625" cy="1535044"/>
          </a:xfrm>
          <a:custGeom>
            <a:avLst/>
            <a:gdLst/>
            <a:ahLst/>
            <a:cxnLst/>
            <a:rect l="l" t="t" r="r" b="b"/>
            <a:pathLst>
              <a:path w="1308625" h="1535044">
                <a:moveTo>
                  <a:pt x="0" y="0"/>
                </a:moveTo>
                <a:lnTo>
                  <a:pt x="1308626" y="0"/>
                </a:lnTo>
                <a:lnTo>
                  <a:pt x="1308626" y="1535045"/>
                </a:lnTo>
                <a:lnTo>
                  <a:pt x="0" y="1535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56530" y="5249907"/>
            <a:ext cx="1862328" cy="1624881"/>
          </a:xfrm>
          <a:custGeom>
            <a:avLst/>
            <a:gdLst/>
            <a:ahLst/>
            <a:cxnLst/>
            <a:rect l="l" t="t" r="r" b="b"/>
            <a:pathLst>
              <a:path w="1862328" h="1624881">
                <a:moveTo>
                  <a:pt x="0" y="0"/>
                </a:moveTo>
                <a:lnTo>
                  <a:pt x="1862328" y="0"/>
                </a:lnTo>
                <a:lnTo>
                  <a:pt x="1862328" y="1624881"/>
                </a:lnTo>
                <a:lnTo>
                  <a:pt x="0" y="162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31258" y="5925780"/>
            <a:ext cx="1625483" cy="1542731"/>
          </a:xfrm>
          <a:custGeom>
            <a:avLst/>
            <a:gdLst/>
            <a:ahLst/>
            <a:cxnLst/>
            <a:rect l="l" t="t" r="r" b="b"/>
            <a:pathLst>
              <a:path w="1625483" h="1542731">
                <a:moveTo>
                  <a:pt x="0" y="0"/>
                </a:moveTo>
                <a:lnTo>
                  <a:pt x="1625482" y="0"/>
                </a:lnTo>
                <a:lnTo>
                  <a:pt x="1625482" y="1542731"/>
                </a:lnTo>
                <a:lnTo>
                  <a:pt x="0" y="1542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88761" y="1430474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599501" y="486714"/>
            <a:ext cx="6548511" cy="82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6599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詐騙與洗黑錢</a:t>
            </a:r>
            <a:r>
              <a:rPr lang="en-US" sz="6599" dirty="0" err="1">
                <a:solidFill>
                  <a:srgbClr val="D80000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後果</a:t>
            </a:r>
            <a:endParaRPr lang="en-US" sz="6599" dirty="0">
              <a:solidFill>
                <a:srgbClr val="D80000"/>
              </a:solidFill>
              <a:latin typeface=" 可畫在山河-HK"/>
              <a:ea typeface=" 可畫在山河-HK"/>
              <a:cs typeface=" 可畫在山河-HK"/>
              <a:sym typeface=" 可畫在山河-HK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4462104" y="1414104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435461" y="1406510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8" name="矩形 37"/>
          <p:cNvSpPr/>
          <p:nvPr/>
        </p:nvSpPr>
        <p:spPr>
          <a:xfrm>
            <a:off x="6783414" y="3884453"/>
            <a:ext cx="23391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HK" altLang="en-US" sz="2400" b="1" dirty="0"/>
              <a:t>服刑</a:t>
            </a:r>
            <a:r>
              <a:rPr lang="zh-HK" altLang="en-US" sz="2400" b="1" dirty="0" smtClean="0"/>
              <a:t>期間</a:t>
            </a:r>
            <a:endParaRPr lang="en-US" altLang="zh-HK" sz="2400" b="1" dirty="0" smtClean="0"/>
          </a:p>
          <a:p>
            <a:pPr algn="ctr"/>
            <a:r>
              <a:rPr lang="zh-HK" altLang="en-US" sz="2400" b="1" dirty="0" smtClean="0"/>
              <a:t>失去自由</a:t>
            </a:r>
            <a:endParaRPr lang="en-US" altLang="zh-HK" sz="2400" b="1" dirty="0" smtClean="0"/>
          </a:p>
          <a:p>
            <a:pPr algn="ctr"/>
            <a:r>
              <a:rPr lang="zh-HK" altLang="en-US" sz="2400" b="1" dirty="0" smtClean="0"/>
              <a:t>與</a:t>
            </a:r>
            <a:r>
              <a:rPr lang="zh-HK" altLang="en-US" sz="2400" b="1" dirty="0"/>
              <a:t>家人朋友分離</a:t>
            </a:r>
          </a:p>
        </p:txBody>
      </p:sp>
      <p:sp>
        <p:nvSpPr>
          <p:cNvPr id="39" name="矩形 38"/>
          <p:cNvSpPr/>
          <p:nvPr/>
        </p:nvSpPr>
        <p:spPr>
          <a:xfrm>
            <a:off x="981906" y="411067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400" b="1" dirty="0"/>
              <a:t>有機會被判監禁</a:t>
            </a:r>
          </a:p>
        </p:txBody>
      </p:sp>
      <p:sp>
        <p:nvSpPr>
          <p:cNvPr id="40" name="矩形 39"/>
          <p:cNvSpPr/>
          <p:nvPr/>
        </p:nvSpPr>
        <p:spPr>
          <a:xfrm>
            <a:off x="3987881" y="4069120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 smtClean="0"/>
              <a:t>留</a:t>
            </a:r>
            <a:r>
              <a:rPr lang="zh-TW" altLang="en-US" sz="2400" b="1" dirty="0"/>
              <a:t>有刑事案</a:t>
            </a:r>
            <a:r>
              <a:rPr lang="zh-TW" altLang="en-US" sz="2400" b="1" dirty="0" smtClean="0"/>
              <a:t>底</a:t>
            </a:r>
            <a:endParaRPr lang="en-US" altLang="zh-TW" sz="2400" b="1" dirty="0"/>
          </a:p>
          <a:p>
            <a:pPr algn="ctr"/>
            <a:r>
              <a:rPr lang="zh-TW" altLang="en-US" sz="2400" b="1" dirty="0" smtClean="0"/>
              <a:t>影響</a:t>
            </a:r>
            <a:r>
              <a:rPr lang="zh-TW" altLang="en-US" sz="2400" b="1" dirty="0"/>
              <a:t>一生</a:t>
            </a:r>
            <a:endParaRPr lang="zh-HK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313" y="1775552"/>
            <a:ext cx="4510087" cy="3710848"/>
            <a:chOff x="0" y="0"/>
            <a:chExt cx="1644251" cy="443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4251" cy="443515"/>
            </a:xfrm>
            <a:custGeom>
              <a:avLst/>
              <a:gdLst/>
              <a:ahLst/>
              <a:cxnLst/>
              <a:rect l="l" t="t" r="r" b="b"/>
              <a:pathLst>
                <a:path w="1644251" h="443515">
                  <a:moveTo>
                    <a:pt x="43597" y="0"/>
                  </a:moveTo>
                  <a:lnTo>
                    <a:pt x="1600654" y="0"/>
                  </a:lnTo>
                  <a:cubicBezTo>
                    <a:pt x="1612217" y="0"/>
                    <a:pt x="1623306" y="4593"/>
                    <a:pt x="1631482" y="12769"/>
                  </a:cubicBezTo>
                  <a:cubicBezTo>
                    <a:pt x="1639658" y="20945"/>
                    <a:pt x="1644251" y="32034"/>
                    <a:pt x="1644251" y="43597"/>
                  </a:cubicBezTo>
                  <a:lnTo>
                    <a:pt x="1644251" y="399918"/>
                  </a:lnTo>
                  <a:cubicBezTo>
                    <a:pt x="1644251" y="411480"/>
                    <a:pt x="1639658" y="422569"/>
                    <a:pt x="1631482" y="430745"/>
                  </a:cubicBezTo>
                  <a:cubicBezTo>
                    <a:pt x="1623306" y="438921"/>
                    <a:pt x="1612217" y="443515"/>
                    <a:pt x="1600654" y="443515"/>
                  </a:cubicBezTo>
                  <a:lnTo>
                    <a:pt x="43597" y="443515"/>
                  </a:lnTo>
                  <a:cubicBezTo>
                    <a:pt x="32034" y="443515"/>
                    <a:pt x="20945" y="438921"/>
                    <a:pt x="12769" y="430745"/>
                  </a:cubicBezTo>
                  <a:cubicBezTo>
                    <a:pt x="4593" y="422569"/>
                    <a:pt x="0" y="411480"/>
                    <a:pt x="0" y="399918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44251" cy="500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6554" y="2012702"/>
            <a:ext cx="4685227" cy="3755750"/>
            <a:chOff x="0" y="0"/>
            <a:chExt cx="1644251" cy="3251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4251" cy="325109"/>
            </a:xfrm>
            <a:custGeom>
              <a:avLst/>
              <a:gdLst/>
              <a:ahLst/>
              <a:cxnLst/>
              <a:rect l="l" t="t" r="r" b="b"/>
              <a:pathLst>
                <a:path w="1644251" h="325109">
                  <a:moveTo>
                    <a:pt x="43597" y="0"/>
                  </a:moveTo>
                  <a:lnTo>
                    <a:pt x="1600654" y="0"/>
                  </a:lnTo>
                  <a:cubicBezTo>
                    <a:pt x="1612217" y="0"/>
                    <a:pt x="1623306" y="4593"/>
                    <a:pt x="1631482" y="12769"/>
                  </a:cubicBezTo>
                  <a:cubicBezTo>
                    <a:pt x="1639658" y="20945"/>
                    <a:pt x="1644251" y="32034"/>
                    <a:pt x="1644251" y="43597"/>
                  </a:cubicBezTo>
                  <a:lnTo>
                    <a:pt x="1644251" y="281512"/>
                  </a:lnTo>
                  <a:cubicBezTo>
                    <a:pt x="1644251" y="293075"/>
                    <a:pt x="1639658" y="304164"/>
                    <a:pt x="1631482" y="312340"/>
                  </a:cubicBezTo>
                  <a:cubicBezTo>
                    <a:pt x="1623306" y="320516"/>
                    <a:pt x="1612217" y="325109"/>
                    <a:pt x="1600654" y="325109"/>
                  </a:cubicBezTo>
                  <a:lnTo>
                    <a:pt x="43597" y="325109"/>
                  </a:lnTo>
                  <a:cubicBezTo>
                    <a:pt x="32034" y="325109"/>
                    <a:pt x="20945" y="320516"/>
                    <a:pt x="12769" y="312340"/>
                  </a:cubicBezTo>
                  <a:cubicBezTo>
                    <a:pt x="4593" y="304164"/>
                    <a:pt x="0" y="293075"/>
                    <a:pt x="0" y="281512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44251" cy="382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34234" y="4869740"/>
            <a:ext cx="767094" cy="7670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467755" y="3981259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2000"/>
                </a:lnTo>
                <a:lnTo>
                  <a:pt x="0" y="326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24951" y="2253066"/>
            <a:ext cx="639389" cy="6393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620542">
            <a:off x="6957333" y="-429559"/>
            <a:ext cx="3097634" cy="4649357"/>
          </a:xfrm>
          <a:custGeom>
            <a:avLst/>
            <a:gdLst/>
            <a:ahLst/>
            <a:cxnLst/>
            <a:rect l="l" t="t" r="r" b="b"/>
            <a:pathLst>
              <a:path w="3097634" h="4649357">
                <a:moveTo>
                  <a:pt x="0" y="0"/>
                </a:moveTo>
                <a:lnTo>
                  <a:pt x="3097634" y="0"/>
                </a:lnTo>
                <a:lnTo>
                  <a:pt x="3097634" y="4649358"/>
                </a:lnTo>
                <a:lnTo>
                  <a:pt x="0" y="4649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15981" y="622846"/>
            <a:ext cx="4776521" cy="112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8"/>
              </a:lnSpc>
            </a:pPr>
            <a:r>
              <a:rPr lang="en-US" sz="8964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防罪關鍵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4502" y="2278805"/>
            <a:ext cx="4439478" cy="302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zh-TW" altLang="en-US" sz="3381" b="1" dirty="0">
              <a:solidFill>
                <a:srgbClr val="090147"/>
              </a:solidFill>
              <a:latin typeface="+mn-ea"/>
              <a:cs typeface="圓體"/>
              <a:sym typeface="圓體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381" b="1" dirty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果斷拒絕</a:t>
            </a:r>
            <a:r>
              <a:rPr lang="zh-TW" altLang="en-US" sz="3381" b="1" dirty="0" smtClean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不法行為</a:t>
            </a:r>
            <a:endParaRPr lang="en-US" altLang="zh-TW" sz="3381" b="1" dirty="0" smtClean="0">
              <a:solidFill>
                <a:srgbClr val="090147"/>
              </a:solidFill>
              <a:latin typeface="+mn-ea"/>
              <a:cs typeface="圓體"/>
              <a:sym typeface="圓體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381" b="1" dirty="0" smtClean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適時</a:t>
            </a:r>
            <a:r>
              <a:rPr lang="zh-TW" altLang="en-US" sz="3381" b="1" dirty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求助。</a:t>
            </a:r>
            <a:endParaRPr lang="en-US" sz="3381" b="1" dirty="0">
              <a:solidFill>
                <a:srgbClr val="090147"/>
              </a:solidFill>
              <a:latin typeface="+mn-ea"/>
              <a:cs typeface="圓體"/>
              <a:sym typeface="圓體"/>
            </a:endParaRPr>
          </a:p>
          <a:p>
            <a:pPr algn="ctr">
              <a:lnSpc>
                <a:spcPct val="150000"/>
              </a:lnSpc>
            </a:pPr>
            <a:endParaRPr lang="en-US" sz="3381" b="1" dirty="0">
              <a:solidFill>
                <a:srgbClr val="090147"/>
              </a:solidFill>
              <a:latin typeface="+mn-ea"/>
              <a:cs typeface="圓體"/>
              <a:sym typeface="圓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3323" y="2366853"/>
            <a:ext cx="3031903" cy="4362450"/>
          </a:xfrm>
          <a:custGeom>
            <a:avLst/>
            <a:gdLst/>
            <a:ahLst/>
            <a:cxnLst/>
            <a:rect l="l" t="t" r="r" b="b"/>
            <a:pathLst>
              <a:path w="3031903" h="4362450">
                <a:moveTo>
                  <a:pt x="0" y="0"/>
                </a:moveTo>
                <a:lnTo>
                  <a:pt x="3031903" y="0"/>
                </a:lnTo>
                <a:lnTo>
                  <a:pt x="3031903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7651" y="1660909"/>
            <a:ext cx="5377775" cy="4874146"/>
            <a:chOff x="0" y="0"/>
            <a:chExt cx="1828845" cy="18052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45" cy="1805239"/>
            </a:xfrm>
            <a:custGeom>
              <a:avLst/>
              <a:gdLst/>
              <a:ahLst/>
              <a:cxnLst/>
              <a:rect l="l" t="t" r="r" b="b"/>
              <a:pathLst>
                <a:path w="1828845" h="1805239">
                  <a:moveTo>
                    <a:pt x="43900" y="0"/>
                  </a:moveTo>
                  <a:lnTo>
                    <a:pt x="1784945" y="0"/>
                  </a:lnTo>
                  <a:cubicBezTo>
                    <a:pt x="1796588" y="0"/>
                    <a:pt x="1807754" y="4625"/>
                    <a:pt x="1815987" y="12858"/>
                  </a:cubicBezTo>
                  <a:cubicBezTo>
                    <a:pt x="1824220" y="21091"/>
                    <a:pt x="1828845" y="32257"/>
                    <a:pt x="1828845" y="43900"/>
                  </a:cubicBezTo>
                  <a:lnTo>
                    <a:pt x="1828845" y="1761339"/>
                  </a:lnTo>
                  <a:cubicBezTo>
                    <a:pt x="1828845" y="1772982"/>
                    <a:pt x="1824220" y="1784148"/>
                    <a:pt x="1815987" y="1792381"/>
                  </a:cubicBezTo>
                  <a:cubicBezTo>
                    <a:pt x="1807754" y="1800614"/>
                    <a:pt x="1796588" y="1805239"/>
                    <a:pt x="1784945" y="1805239"/>
                  </a:cubicBezTo>
                  <a:lnTo>
                    <a:pt x="43900" y="1805239"/>
                  </a:lnTo>
                  <a:cubicBezTo>
                    <a:pt x="32257" y="1805239"/>
                    <a:pt x="21091" y="1800614"/>
                    <a:pt x="12858" y="1792381"/>
                  </a:cubicBezTo>
                  <a:cubicBezTo>
                    <a:pt x="4625" y="1784148"/>
                    <a:pt x="0" y="1772982"/>
                    <a:pt x="0" y="1761339"/>
                  </a:cubicBezTo>
                  <a:lnTo>
                    <a:pt x="0" y="43900"/>
                  </a:lnTo>
                  <a:cubicBezTo>
                    <a:pt x="0" y="32257"/>
                    <a:pt x="4625" y="21091"/>
                    <a:pt x="12858" y="12858"/>
                  </a:cubicBezTo>
                  <a:cubicBezTo>
                    <a:pt x="21091" y="4625"/>
                    <a:pt x="32257" y="0"/>
                    <a:pt x="439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828845" cy="1862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91433" y="1363692"/>
            <a:ext cx="2694323" cy="666652"/>
            <a:chOff x="0" y="0"/>
            <a:chExt cx="997897" cy="2469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7897" cy="246908"/>
            </a:xfrm>
            <a:custGeom>
              <a:avLst/>
              <a:gdLst/>
              <a:ahLst/>
              <a:cxnLst/>
              <a:rect l="l" t="t" r="r" b="b"/>
              <a:pathLst>
                <a:path w="997897" h="246908">
                  <a:moveTo>
                    <a:pt x="103443" y="0"/>
                  </a:moveTo>
                  <a:lnTo>
                    <a:pt x="894454" y="0"/>
                  </a:lnTo>
                  <a:cubicBezTo>
                    <a:pt x="951584" y="0"/>
                    <a:pt x="997897" y="46313"/>
                    <a:pt x="997897" y="103443"/>
                  </a:cubicBezTo>
                  <a:lnTo>
                    <a:pt x="997897" y="143465"/>
                  </a:lnTo>
                  <a:cubicBezTo>
                    <a:pt x="997897" y="200595"/>
                    <a:pt x="951584" y="246908"/>
                    <a:pt x="894454" y="246908"/>
                  </a:cubicBezTo>
                  <a:lnTo>
                    <a:pt x="103443" y="246908"/>
                  </a:lnTo>
                  <a:cubicBezTo>
                    <a:pt x="46313" y="246908"/>
                    <a:pt x="0" y="200595"/>
                    <a:pt x="0" y="143465"/>
                  </a:cubicBezTo>
                  <a:lnTo>
                    <a:pt x="0" y="103443"/>
                  </a:lnTo>
                  <a:cubicBezTo>
                    <a:pt x="0" y="46313"/>
                    <a:pt x="46313" y="0"/>
                    <a:pt x="103443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997897" cy="313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情景</a:t>
              </a:r>
              <a:endParaRPr lang="en-US" sz="2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7651" y="458139"/>
            <a:ext cx="528644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5600" b="1" spc="-56" dirty="0" err="1" smtClean="0">
                <a:solidFill>
                  <a:srgbClr val="090147"/>
                </a:solidFill>
                <a:latin typeface="圓體"/>
                <a:ea typeface="圓體"/>
                <a:cs typeface="圓體"/>
                <a:sym typeface="圓體"/>
              </a:rPr>
              <a:t>動腦筋</a:t>
            </a:r>
            <a:endParaRPr lang="en-US" sz="5600" b="1" spc="-56" dirty="0">
              <a:solidFill>
                <a:srgbClr val="090147"/>
              </a:solidFill>
              <a:latin typeface="圓體"/>
              <a:ea typeface="圓體"/>
              <a:cs typeface="圓體"/>
              <a:sym typeface="圓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995" y="2450998"/>
            <a:ext cx="4591358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endParaRPr lang="zh-TW" altLang="en-US" sz="2562" dirty="0">
              <a:solidFill>
                <a:srgbClr val="090147"/>
              </a:solidFill>
              <a:latin typeface="Arial" panose="020B0604020202020204" pitchFamily="34" charset="0"/>
              <a:ea typeface="圓體"/>
              <a:cs typeface="Arial" panose="020B0604020202020204" pitchFamily="34" charset="0"/>
              <a:sym typeface="圓體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37006" y="5638800"/>
            <a:ext cx="764012" cy="807514"/>
          </a:xfrm>
          <a:custGeom>
            <a:avLst/>
            <a:gdLst/>
            <a:ahLst/>
            <a:cxnLst/>
            <a:rect l="l" t="t" r="r" b="b"/>
            <a:pathLst>
              <a:path w="764012" h="807514">
                <a:moveTo>
                  <a:pt x="0" y="0"/>
                </a:moveTo>
                <a:lnTo>
                  <a:pt x="764012" y="0"/>
                </a:lnTo>
                <a:lnTo>
                  <a:pt x="764012" y="807514"/>
                </a:lnTo>
                <a:lnTo>
                  <a:pt x="0" y="807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663144" y="1013666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4"/>
                </a:lnTo>
                <a:lnTo>
                  <a:pt x="1142510" y="1207564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791795" y="2366853"/>
            <a:ext cx="460571" cy="46057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656937" y="4097982"/>
            <a:ext cx="1144533" cy="11445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914401" y="2590800"/>
            <a:ext cx="49796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sz="2000" b="1" dirty="0"/>
              <a:t>如果你最好的朋友問你借用銀行</a:t>
            </a:r>
            <a:r>
              <a:rPr lang="zh-TW" altLang="zh-HK" sz="2000" b="1" dirty="0" smtClean="0"/>
              <a:t>戶口</a:t>
            </a:r>
            <a:endParaRPr lang="en-US" altLang="zh-TW" sz="2000" b="1" dirty="0" smtClean="0"/>
          </a:p>
          <a:p>
            <a:endParaRPr lang="en-US" altLang="zh-TW" sz="2000" b="1" dirty="0"/>
          </a:p>
          <a:p>
            <a:r>
              <a:rPr lang="zh-TW" altLang="zh-HK" sz="2000" b="1" dirty="0" smtClean="0"/>
              <a:t>聲稱</a:t>
            </a:r>
            <a:r>
              <a:rPr lang="zh-TW" altLang="zh-HK" sz="2000" b="1" dirty="0"/>
              <a:t>只是用來「過一過數</a:t>
            </a:r>
            <a:r>
              <a:rPr lang="zh-TW" altLang="zh-HK" sz="2000" b="1" dirty="0" smtClean="0"/>
              <a:t>」</a:t>
            </a:r>
            <a:r>
              <a:rPr lang="zh-TW" altLang="en-US" sz="2000" b="1" dirty="0"/>
              <a:t> </a:t>
            </a:r>
            <a:endParaRPr lang="en-US" altLang="zh-TW" sz="2000" b="1" dirty="0" smtClean="0"/>
          </a:p>
          <a:p>
            <a:r>
              <a:rPr lang="zh-TW" altLang="zh-HK" sz="2000" b="1" dirty="0" smtClean="0"/>
              <a:t>幫</a:t>
            </a:r>
            <a:r>
              <a:rPr lang="zh-TW" altLang="zh-HK" sz="2000" b="1" dirty="0"/>
              <a:t>他收一筆「生意的錢</a:t>
            </a:r>
            <a:r>
              <a:rPr lang="zh-TW" altLang="zh-HK" sz="2000" b="1" dirty="0" smtClean="0"/>
              <a:t>」</a:t>
            </a:r>
            <a:endParaRPr lang="en-US" altLang="zh-TW" sz="2000" b="1" u="sng" dirty="0" smtClean="0"/>
          </a:p>
          <a:p>
            <a:endParaRPr lang="en-US" altLang="zh-TW" sz="2000" b="1" dirty="0"/>
          </a:p>
          <a:p>
            <a:r>
              <a:rPr lang="zh-TW" altLang="zh-HK" sz="2000" b="1" dirty="0" smtClean="0"/>
              <a:t>之後</a:t>
            </a:r>
            <a:r>
              <a:rPr lang="zh-TW" altLang="zh-HK" sz="2000" b="1" dirty="0"/>
              <a:t>就會將戶口</a:t>
            </a:r>
            <a:r>
              <a:rPr lang="zh-TW" altLang="zh-HK" sz="2000" b="1" dirty="0" smtClean="0"/>
              <a:t>歸還</a:t>
            </a:r>
            <a:endParaRPr lang="en-US" altLang="zh-TW" sz="2000" b="1" dirty="0" smtClean="0"/>
          </a:p>
          <a:p>
            <a:r>
              <a:rPr lang="zh-TW" altLang="zh-HK" sz="2000" b="1" dirty="0" smtClean="0"/>
              <a:t>還</a:t>
            </a:r>
            <a:r>
              <a:rPr lang="zh-TW" altLang="zh-HK" sz="2000" b="1" dirty="0"/>
              <a:t>會給你</a:t>
            </a:r>
            <a:r>
              <a:rPr lang="en-US" altLang="zh-HK" sz="2000" b="1" dirty="0"/>
              <a:t>$1,000</a:t>
            </a:r>
            <a:r>
              <a:rPr lang="zh-TW" altLang="zh-HK" sz="2000" b="1" dirty="0" smtClean="0"/>
              <a:t>元作答謝</a:t>
            </a:r>
            <a:endParaRPr lang="en-US" altLang="zh-TW" sz="2000" b="1" dirty="0" smtClean="0"/>
          </a:p>
          <a:p>
            <a:endParaRPr lang="en-US" altLang="zh-TW" sz="2000" b="1" dirty="0"/>
          </a:p>
          <a:p>
            <a:r>
              <a:rPr lang="zh-TW" altLang="zh-HK" sz="2000" b="1" dirty="0" smtClean="0"/>
              <a:t>這樣</a:t>
            </a:r>
            <a:r>
              <a:rPr lang="zh-TW" altLang="zh-HK" sz="2000" b="1" dirty="0"/>
              <a:t>純粹幫一個</a:t>
            </a:r>
            <a:r>
              <a:rPr lang="zh-TW" altLang="zh-HK" sz="2000" b="1" dirty="0" smtClean="0"/>
              <a:t>忙</a:t>
            </a:r>
            <a:endParaRPr lang="en-US" altLang="zh-TW" sz="2000" b="1" dirty="0" smtClean="0"/>
          </a:p>
          <a:p>
            <a:r>
              <a:rPr lang="zh-TW" altLang="zh-HK" sz="2000" b="1" dirty="0" smtClean="0"/>
              <a:t>完全</a:t>
            </a:r>
            <a:r>
              <a:rPr lang="zh-TW" altLang="zh-HK" sz="2000" b="1" dirty="0"/>
              <a:t>沒有參與任何</a:t>
            </a:r>
            <a:r>
              <a:rPr lang="zh-TW" altLang="zh-HK" sz="2000" b="1" dirty="0" smtClean="0"/>
              <a:t>計劃</a:t>
            </a:r>
            <a:r>
              <a:rPr lang="zh-TW" altLang="en-US" sz="2000" b="1" dirty="0"/>
              <a:t>，</a:t>
            </a:r>
            <a:r>
              <a:rPr lang="zh-TW" altLang="zh-HK" sz="2000" b="1" dirty="0" smtClean="0"/>
              <a:t>算</a:t>
            </a:r>
            <a:r>
              <a:rPr lang="zh-TW" altLang="zh-HK" sz="2000" b="1" dirty="0"/>
              <a:t>犯法嗎？</a:t>
            </a:r>
            <a:endParaRPr lang="zh-HK" altLang="en-US" sz="2400" b="1" dirty="0"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7708" y="656784"/>
            <a:ext cx="4616023" cy="4081125"/>
            <a:chOff x="0" y="0"/>
            <a:chExt cx="1709638" cy="16321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9638" cy="1632178"/>
            </a:xfrm>
            <a:custGeom>
              <a:avLst/>
              <a:gdLst/>
              <a:ahLst/>
              <a:cxnLst/>
              <a:rect l="l" t="t" r="r" b="b"/>
              <a:pathLst>
                <a:path w="1709638" h="1632178">
                  <a:moveTo>
                    <a:pt x="41930" y="0"/>
                  </a:moveTo>
                  <a:lnTo>
                    <a:pt x="1667708" y="0"/>
                  </a:lnTo>
                  <a:cubicBezTo>
                    <a:pt x="1678829" y="0"/>
                    <a:pt x="1689494" y="4418"/>
                    <a:pt x="1697357" y="12281"/>
                  </a:cubicBezTo>
                  <a:cubicBezTo>
                    <a:pt x="1705221" y="20144"/>
                    <a:pt x="1709638" y="30809"/>
                    <a:pt x="1709638" y="41930"/>
                  </a:cubicBezTo>
                  <a:lnTo>
                    <a:pt x="1709638" y="1590248"/>
                  </a:lnTo>
                  <a:cubicBezTo>
                    <a:pt x="1709638" y="1601368"/>
                    <a:pt x="1705221" y="1612033"/>
                    <a:pt x="1697357" y="1619897"/>
                  </a:cubicBezTo>
                  <a:cubicBezTo>
                    <a:pt x="1689494" y="1627760"/>
                    <a:pt x="1678829" y="1632178"/>
                    <a:pt x="1667708" y="1632178"/>
                  </a:cubicBezTo>
                  <a:lnTo>
                    <a:pt x="41930" y="1632178"/>
                  </a:lnTo>
                  <a:cubicBezTo>
                    <a:pt x="30809" y="1632178"/>
                    <a:pt x="20144" y="1627760"/>
                    <a:pt x="12281" y="1619897"/>
                  </a:cubicBezTo>
                  <a:cubicBezTo>
                    <a:pt x="4418" y="1612033"/>
                    <a:pt x="0" y="1601368"/>
                    <a:pt x="0" y="1590248"/>
                  </a:cubicBezTo>
                  <a:lnTo>
                    <a:pt x="0" y="41930"/>
                  </a:lnTo>
                  <a:cubicBezTo>
                    <a:pt x="0" y="30809"/>
                    <a:pt x="4418" y="20144"/>
                    <a:pt x="12281" y="12281"/>
                  </a:cubicBezTo>
                  <a:cubicBezTo>
                    <a:pt x="20144" y="4418"/>
                    <a:pt x="30809" y="0"/>
                    <a:pt x="41930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09638" cy="1689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053" y="533072"/>
            <a:ext cx="4569413" cy="4038927"/>
            <a:chOff x="0" y="0"/>
            <a:chExt cx="1692375" cy="15786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2375" cy="1578652"/>
            </a:xfrm>
            <a:custGeom>
              <a:avLst/>
              <a:gdLst/>
              <a:ahLst/>
              <a:cxnLst/>
              <a:rect l="l" t="t" r="r" b="b"/>
              <a:pathLst>
                <a:path w="1692375" h="1578652">
                  <a:moveTo>
                    <a:pt x="42357" y="0"/>
                  </a:moveTo>
                  <a:lnTo>
                    <a:pt x="1650018" y="0"/>
                  </a:lnTo>
                  <a:cubicBezTo>
                    <a:pt x="1673411" y="0"/>
                    <a:pt x="1692375" y="18964"/>
                    <a:pt x="1692375" y="42357"/>
                  </a:cubicBezTo>
                  <a:lnTo>
                    <a:pt x="1692375" y="1536295"/>
                  </a:lnTo>
                  <a:cubicBezTo>
                    <a:pt x="1692375" y="1547529"/>
                    <a:pt x="1687912" y="1558303"/>
                    <a:pt x="1679969" y="1566246"/>
                  </a:cubicBezTo>
                  <a:cubicBezTo>
                    <a:pt x="1672025" y="1574190"/>
                    <a:pt x="1661252" y="1578652"/>
                    <a:pt x="1650018" y="1578652"/>
                  </a:cubicBezTo>
                  <a:lnTo>
                    <a:pt x="42357" y="1578652"/>
                  </a:lnTo>
                  <a:cubicBezTo>
                    <a:pt x="31123" y="1578652"/>
                    <a:pt x="20350" y="1574190"/>
                    <a:pt x="12406" y="1566246"/>
                  </a:cubicBezTo>
                  <a:cubicBezTo>
                    <a:pt x="4463" y="1558303"/>
                    <a:pt x="0" y="1547529"/>
                    <a:pt x="0" y="1536295"/>
                  </a:cubicBezTo>
                  <a:lnTo>
                    <a:pt x="0" y="42357"/>
                  </a:lnTo>
                  <a:cubicBezTo>
                    <a:pt x="0" y="31123"/>
                    <a:pt x="4463" y="20350"/>
                    <a:pt x="12406" y="12406"/>
                  </a:cubicBezTo>
                  <a:cubicBezTo>
                    <a:pt x="20350" y="4463"/>
                    <a:pt x="31123" y="0"/>
                    <a:pt x="423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92375" cy="163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5901378" y="673859"/>
            <a:ext cx="3299950" cy="4000891"/>
          </a:xfrm>
          <a:custGeom>
            <a:avLst/>
            <a:gdLst/>
            <a:ahLst/>
            <a:cxnLst/>
            <a:rect l="l" t="t" r="r" b="b"/>
            <a:pathLst>
              <a:path w="3299950" h="4000891">
                <a:moveTo>
                  <a:pt x="3299950" y="0"/>
                </a:moveTo>
                <a:lnTo>
                  <a:pt x="0" y="0"/>
                </a:lnTo>
                <a:lnTo>
                  <a:pt x="0" y="4000891"/>
                </a:lnTo>
                <a:lnTo>
                  <a:pt x="3299950" y="4000891"/>
                </a:lnTo>
                <a:lnTo>
                  <a:pt x="329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739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8012" y="4838003"/>
            <a:ext cx="8558006" cy="195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8"/>
              </a:lnSpc>
            </a:pP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「</a:t>
            </a:r>
            <a:r>
              <a:rPr lang="en-US" sz="4400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洗黑錢」的？核心定義</a:t>
            </a: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──</a:t>
            </a:r>
          </a:p>
          <a:p>
            <a:pPr algn="l">
              <a:lnSpc>
                <a:spcPts val="5148"/>
              </a:lnSpc>
            </a:pP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「</a:t>
            </a:r>
            <a:r>
              <a:rPr lang="en-US" sz="4400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處理犯罪得益</a:t>
            </a: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」，</a:t>
            </a:r>
          </a:p>
          <a:p>
            <a:pPr algn="l">
              <a:lnSpc>
                <a:spcPts val="5148"/>
              </a:lnSpc>
            </a:pP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  </a:t>
            </a:r>
            <a:r>
              <a:rPr lang="en-US" sz="4400" dirty="0" err="1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不論你是否知道資金的具體來源</a:t>
            </a:r>
            <a:r>
              <a:rPr lang="en-US" sz="4400" dirty="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720091" y="4093892"/>
            <a:ext cx="767094" cy="7670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35720" y="6804795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2000"/>
                </a:lnTo>
                <a:lnTo>
                  <a:pt x="0" y="326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8600" y="243956"/>
            <a:ext cx="822615" cy="8072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8356483" y="243956"/>
            <a:ext cx="922596" cy="975128"/>
          </a:xfrm>
          <a:custGeom>
            <a:avLst/>
            <a:gdLst/>
            <a:ahLst/>
            <a:cxnLst/>
            <a:rect l="l" t="t" r="r" b="b"/>
            <a:pathLst>
              <a:path w="922596" h="975128">
                <a:moveTo>
                  <a:pt x="922596" y="0"/>
                </a:moveTo>
                <a:lnTo>
                  <a:pt x="0" y="0"/>
                </a:lnTo>
                <a:lnTo>
                  <a:pt x="0" y="975128"/>
                </a:lnTo>
                <a:lnTo>
                  <a:pt x="922596" y="975128"/>
                </a:lnTo>
                <a:lnTo>
                  <a:pt x="9225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20" name="矩形 19"/>
          <p:cNvSpPr/>
          <p:nvPr/>
        </p:nvSpPr>
        <p:spPr>
          <a:xfrm>
            <a:off x="1169842" y="619205"/>
            <a:ext cx="4876800" cy="37315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一般誤解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：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「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沒有主動參與就不算犯法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」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「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幫朋友是義氣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」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2000" b="1" dirty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許多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青少年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認為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只要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自己不是策劃騙局或親自去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騙人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只是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被動地提供工具（銀行戶口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）</a:t>
            </a:r>
            <a:endParaRPr lang="en-US" altLang="zh-TW" sz="2000" b="1" dirty="0" smtClean="0">
              <a:solidFill>
                <a:srgbClr val="404040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就</a:t>
            </a:r>
            <a:r>
              <a:rPr lang="zh-TW" altLang="zh-HK" sz="2000" b="1" dirty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不需要負上法律</a:t>
            </a:r>
            <a:r>
              <a:rPr lang="zh-TW" altLang="zh-HK" sz="2000" b="1" dirty="0" smtClean="0">
                <a:solidFill>
                  <a:srgbClr val="404040"/>
                </a:solidFill>
                <a:latin typeface="+mn-ea"/>
                <a:cs typeface="Times New Roman" panose="02020603050405020304" pitchFamily="18" charset="0"/>
              </a:rPr>
              <a:t>責任</a:t>
            </a:r>
            <a:endParaRPr lang="zh-HK" altLang="en-US" sz="2000" b="1" dirty="0">
              <a:latin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6966" y="2669820"/>
            <a:ext cx="5197291" cy="1082496"/>
            <a:chOff x="0" y="0"/>
            <a:chExt cx="1924923" cy="400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4923" cy="400924"/>
            </a:xfrm>
            <a:custGeom>
              <a:avLst/>
              <a:gdLst/>
              <a:ahLst/>
              <a:cxnLst/>
              <a:rect l="l" t="t" r="r" b="b"/>
              <a:pathLst>
                <a:path w="1924923" h="400924">
                  <a:moveTo>
                    <a:pt x="37240" y="0"/>
                  </a:moveTo>
                  <a:lnTo>
                    <a:pt x="1887682" y="0"/>
                  </a:lnTo>
                  <a:cubicBezTo>
                    <a:pt x="1908250" y="0"/>
                    <a:pt x="1924923" y="16673"/>
                    <a:pt x="1924923" y="37240"/>
                  </a:cubicBezTo>
                  <a:lnTo>
                    <a:pt x="1924923" y="363684"/>
                  </a:lnTo>
                  <a:cubicBezTo>
                    <a:pt x="1924923" y="384251"/>
                    <a:pt x="1908250" y="400924"/>
                    <a:pt x="1887682" y="400924"/>
                  </a:cubicBezTo>
                  <a:lnTo>
                    <a:pt x="37240" y="400924"/>
                  </a:lnTo>
                  <a:cubicBezTo>
                    <a:pt x="16673" y="400924"/>
                    <a:pt x="0" y="384251"/>
                    <a:pt x="0" y="363684"/>
                  </a:cubicBezTo>
                  <a:lnTo>
                    <a:pt x="0" y="37240"/>
                  </a:lnTo>
                  <a:cubicBezTo>
                    <a:pt x="0" y="16673"/>
                    <a:pt x="16673" y="0"/>
                    <a:pt x="372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24923" cy="458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72669" y="2589012"/>
            <a:ext cx="1239942" cy="1268869"/>
            <a:chOff x="0" y="0"/>
            <a:chExt cx="459238" cy="469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40171" y="2025131"/>
            <a:ext cx="764353" cy="7643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20011" y="4095062"/>
            <a:ext cx="5184695" cy="1268869"/>
            <a:chOff x="0" y="0"/>
            <a:chExt cx="1920257" cy="469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72669" y="4095062"/>
            <a:ext cx="1239942" cy="1268869"/>
            <a:chOff x="0" y="0"/>
            <a:chExt cx="459238" cy="469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367703" y="2669820"/>
            <a:ext cx="2541149" cy="3913860"/>
          </a:xfrm>
          <a:custGeom>
            <a:avLst/>
            <a:gdLst/>
            <a:ahLst/>
            <a:cxnLst/>
            <a:rect l="l" t="t" r="r" b="b"/>
            <a:pathLst>
              <a:path w="2541149" h="3913860">
                <a:moveTo>
                  <a:pt x="2541149" y="0"/>
                </a:moveTo>
                <a:lnTo>
                  <a:pt x="0" y="0"/>
                </a:lnTo>
                <a:lnTo>
                  <a:pt x="0" y="3913860"/>
                </a:lnTo>
                <a:lnTo>
                  <a:pt x="2541149" y="3913860"/>
                </a:lnTo>
                <a:lnTo>
                  <a:pt x="25411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908697" y="1258652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5"/>
                </a:lnTo>
                <a:lnTo>
                  <a:pt x="1142510" y="1207565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92290" y="1008555"/>
            <a:ext cx="500194" cy="500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26831" y="6921477"/>
            <a:ext cx="1091677" cy="109167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439907" y="2789484"/>
            <a:ext cx="905467" cy="868116"/>
          </a:xfrm>
          <a:custGeom>
            <a:avLst/>
            <a:gdLst/>
            <a:ahLst/>
            <a:cxnLst/>
            <a:rect l="l" t="t" r="r" b="b"/>
            <a:pathLst>
              <a:path w="905467" h="868116">
                <a:moveTo>
                  <a:pt x="0" y="0"/>
                </a:moveTo>
                <a:lnTo>
                  <a:pt x="905467" y="0"/>
                </a:lnTo>
                <a:lnTo>
                  <a:pt x="905467" y="868116"/>
                </a:lnTo>
                <a:lnTo>
                  <a:pt x="0" y="86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39907" y="4202376"/>
            <a:ext cx="972537" cy="1054241"/>
          </a:xfrm>
          <a:custGeom>
            <a:avLst/>
            <a:gdLst/>
            <a:ahLst/>
            <a:cxnLst/>
            <a:rect l="l" t="t" r="r" b="b"/>
            <a:pathLst>
              <a:path w="972537" h="1054241">
                <a:moveTo>
                  <a:pt x="0" y="0"/>
                </a:moveTo>
                <a:lnTo>
                  <a:pt x="972537" y="0"/>
                </a:lnTo>
                <a:lnTo>
                  <a:pt x="972537" y="1054241"/>
                </a:lnTo>
                <a:lnTo>
                  <a:pt x="0" y="1054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320011" y="5652608"/>
            <a:ext cx="5184695" cy="1268869"/>
            <a:chOff x="0" y="0"/>
            <a:chExt cx="1920257" cy="4699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272669" y="5652608"/>
            <a:ext cx="1239942" cy="1268869"/>
            <a:chOff x="0" y="0"/>
            <a:chExt cx="459238" cy="4699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416336" y="5936528"/>
            <a:ext cx="1019679" cy="701029"/>
          </a:xfrm>
          <a:custGeom>
            <a:avLst/>
            <a:gdLst/>
            <a:ahLst/>
            <a:cxnLst/>
            <a:rect l="l" t="t" r="r" b="b"/>
            <a:pathLst>
              <a:path w="1019679" h="701029">
                <a:moveTo>
                  <a:pt x="0" y="0"/>
                </a:moveTo>
                <a:lnTo>
                  <a:pt x="1019679" y="0"/>
                </a:lnTo>
                <a:lnTo>
                  <a:pt x="1019679" y="701029"/>
                </a:lnTo>
                <a:lnTo>
                  <a:pt x="0" y="701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038600" y="719553"/>
            <a:ext cx="497048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5600" b="1" dirty="0" err="1" smtClean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播放影片</a:t>
            </a:r>
            <a:endParaRPr lang="en-US" sz="5600" b="1" dirty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95089" y="294924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400" b="1" dirty="0"/>
              <a:t>黑仔為什麼會答應借出戶口？</a:t>
            </a:r>
          </a:p>
        </p:txBody>
      </p:sp>
      <p:sp>
        <p:nvSpPr>
          <p:cNvPr id="39" name="矩形 38"/>
          <p:cNvSpPr/>
          <p:nvPr/>
        </p:nvSpPr>
        <p:spPr>
          <a:xfrm>
            <a:off x="4695089" y="4288280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400" b="1" dirty="0"/>
              <a:t>阿錢聲稱「不用做就有錢收」</a:t>
            </a:r>
            <a:r>
              <a:rPr lang="zh-HK" altLang="en-US" sz="2400" b="1" dirty="0" smtClean="0"/>
              <a:t>，</a:t>
            </a:r>
            <a:endParaRPr lang="en-US" altLang="zh-HK" sz="2400" b="1" dirty="0" smtClean="0"/>
          </a:p>
          <a:p>
            <a:r>
              <a:rPr lang="zh-HK" altLang="en-US" sz="2400" b="1" dirty="0" smtClean="0"/>
              <a:t>這</a:t>
            </a:r>
            <a:r>
              <a:rPr lang="zh-HK" altLang="en-US" sz="2400" b="1" dirty="0"/>
              <a:t>合乎常理嗎？</a:t>
            </a:r>
          </a:p>
        </p:txBody>
      </p:sp>
      <p:sp>
        <p:nvSpPr>
          <p:cNvPr id="40" name="矩形 39"/>
          <p:cNvSpPr/>
          <p:nvPr/>
        </p:nvSpPr>
        <p:spPr>
          <a:xfrm>
            <a:off x="4712730" y="603049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黑</a:t>
            </a:r>
            <a:r>
              <a:rPr lang="zh-TW" altLang="en-US" sz="2400" b="1" dirty="0"/>
              <a:t>仔最後為何會被警察拘捕？</a:t>
            </a:r>
            <a:endParaRPr lang="zh-HK" alt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06966" y="2515515"/>
            <a:ext cx="5197291" cy="12368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8840171" y="2025131"/>
            <a:ext cx="764353" cy="7643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04322" y="3137757"/>
            <a:ext cx="5184695" cy="1268869"/>
            <a:chOff x="0" y="0"/>
            <a:chExt cx="1920257" cy="469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56980" y="3137757"/>
            <a:ext cx="1239942" cy="1268869"/>
            <a:chOff x="0" y="0"/>
            <a:chExt cx="459238" cy="469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367703" y="2669820"/>
            <a:ext cx="2541149" cy="3913860"/>
          </a:xfrm>
          <a:custGeom>
            <a:avLst/>
            <a:gdLst/>
            <a:ahLst/>
            <a:cxnLst/>
            <a:rect l="l" t="t" r="r" b="b"/>
            <a:pathLst>
              <a:path w="2541149" h="3913860">
                <a:moveTo>
                  <a:pt x="2541149" y="0"/>
                </a:moveTo>
                <a:lnTo>
                  <a:pt x="0" y="0"/>
                </a:lnTo>
                <a:lnTo>
                  <a:pt x="0" y="3913860"/>
                </a:lnTo>
                <a:lnTo>
                  <a:pt x="2541149" y="3913860"/>
                </a:lnTo>
                <a:lnTo>
                  <a:pt x="25411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908697" y="1258652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5"/>
                </a:lnTo>
                <a:lnTo>
                  <a:pt x="1142510" y="1207565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92290" y="1008555"/>
            <a:ext cx="500194" cy="500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26831" y="6921477"/>
            <a:ext cx="1091677" cy="109167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324218" y="3245071"/>
            <a:ext cx="972537" cy="1054241"/>
          </a:xfrm>
          <a:custGeom>
            <a:avLst/>
            <a:gdLst/>
            <a:ahLst/>
            <a:cxnLst/>
            <a:rect l="l" t="t" r="r" b="b"/>
            <a:pathLst>
              <a:path w="972537" h="1054241">
                <a:moveTo>
                  <a:pt x="0" y="0"/>
                </a:moveTo>
                <a:lnTo>
                  <a:pt x="972537" y="0"/>
                </a:lnTo>
                <a:lnTo>
                  <a:pt x="972537" y="1054241"/>
                </a:lnTo>
                <a:lnTo>
                  <a:pt x="0" y="1054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204322" y="4977433"/>
            <a:ext cx="5184695" cy="1268869"/>
            <a:chOff x="0" y="0"/>
            <a:chExt cx="1920257" cy="4699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156980" y="4977433"/>
            <a:ext cx="1239942" cy="1268869"/>
            <a:chOff x="0" y="0"/>
            <a:chExt cx="459238" cy="4699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300647" y="5261353"/>
            <a:ext cx="1019679" cy="701029"/>
          </a:xfrm>
          <a:custGeom>
            <a:avLst/>
            <a:gdLst/>
            <a:ahLst/>
            <a:cxnLst/>
            <a:rect l="l" t="t" r="r" b="b"/>
            <a:pathLst>
              <a:path w="1019679" h="701029">
                <a:moveTo>
                  <a:pt x="0" y="0"/>
                </a:moveTo>
                <a:lnTo>
                  <a:pt x="1019679" y="0"/>
                </a:lnTo>
                <a:lnTo>
                  <a:pt x="1019679" y="701029"/>
                </a:lnTo>
                <a:lnTo>
                  <a:pt x="0" y="7010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038600" y="719553"/>
            <a:ext cx="497048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5600" b="1" dirty="0" err="1" smtClean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播放影片</a:t>
            </a:r>
            <a:endParaRPr lang="en-US" sz="5600" b="1" dirty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579400" y="351564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參與</a:t>
            </a:r>
            <a:r>
              <a:rPr lang="zh-TW" altLang="en-US" sz="2400" b="1" dirty="0"/>
              <a:t>洗黑錢的刑罰是多少？</a:t>
            </a:r>
            <a:endParaRPr lang="zh-HK" altLang="en-US" sz="2400" b="1" dirty="0"/>
          </a:p>
        </p:txBody>
      </p:sp>
      <p:sp>
        <p:nvSpPr>
          <p:cNvPr id="40" name="矩形 39"/>
          <p:cNvSpPr/>
          <p:nvPr/>
        </p:nvSpPr>
        <p:spPr>
          <a:xfrm>
            <a:off x="4594860" y="5196368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黑</a:t>
            </a:r>
            <a:r>
              <a:rPr lang="zh-TW" altLang="en-US" sz="2400" b="1" dirty="0"/>
              <a:t>仔能否以不知情作為理由</a:t>
            </a:r>
            <a:r>
              <a:rPr lang="zh-TW" altLang="en-US" sz="2400" b="1" dirty="0" smtClean="0"/>
              <a:t>，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洗</a:t>
            </a:r>
            <a:r>
              <a:rPr lang="zh-TW" altLang="en-US" sz="2400" b="1" dirty="0"/>
              <a:t>脫罪責或減刑？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570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773" y="177113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446616" y="0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9696" y="5573679"/>
            <a:ext cx="2317562" cy="23175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8675" y="360069"/>
            <a:ext cx="6548511" cy="69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>
                <a:solidFill>
                  <a:srgbClr val="090147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真實結局</a:t>
            </a:r>
          </a:p>
        </p:txBody>
      </p:sp>
      <p:sp>
        <p:nvSpPr>
          <p:cNvPr id="15" name="矩形 14"/>
          <p:cNvSpPr/>
          <p:nvPr/>
        </p:nvSpPr>
        <p:spPr>
          <a:xfrm>
            <a:off x="731674" y="1490746"/>
            <a:ext cx="2051967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200" b="1" dirty="0" smtClean="0"/>
              <a:t>黑</a:t>
            </a:r>
            <a:r>
              <a:rPr lang="zh-HK" altLang="en-US" sz="2200" b="1" dirty="0"/>
              <a:t>仔最後被判處監禁 32 個</a:t>
            </a:r>
            <a:r>
              <a:rPr lang="zh-HK" altLang="en-US" sz="2200" b="1" dirty="0" smtClean="0"/>
              <a:t>月</a:t>
            </a:r>
            <a:endParaRPr lang="en-US" altLang="zh-HK" sz="2200" b="1" dirty="0" smtClean="0"/>
          </a:p>
          <a:p>
            <a:endParaRPr lang="en-US" altLang="zh-HK" sz="2200" b="1" dirty="0"/>
          </a:p>
          <a:p>
            <a:pPr>
              <a:lnSpc>
                <a:spcPct val="150000"/>
              </a:lnSpc>
            </a:pPr>
            <a:r>
              <a:rPr lang="zh-TW" altLang="en-US" sz="2200" b="1" dirty="0" smtClean="0"/>
              <a:t>法官</a:t>
            </a:r>
            <a:r>
              <a:rPr lang="zh-TW" altLang="en-US" sz="2200" b="1" dirty="0"/>
              <a:t>的</a:t>
            </a:r>
            <a:r>
              <a:rPr lang="zh-TW" altLang="en-US" sz="2200" b="1" dirty="0" smtClean="0"/>
              <a:t>判詞指出</a:t>
            </a:r>
            <a:r>
              <a:rPr lang="zh-TW" altLang="en-US" sz="2200" b="1" dirty="0"/>
              <a:t>： </a:t>
            </a:r>
            <a:endParaRPr lang="en-US" altLang="zh-TW" sz="22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 smtClean="0"/>
              <a:t>「</a:t>
            </a:r>
            <a:r>
              <a:rPr lang="zh-TW" altLang="en-US" sz="2200" b="1" dirty="0"/>
              <a:t>洗黑錢」是嚴重罪行，參與者協助處理和保存非法活動的得益</a:t>
            </a:r>
            <a:r>
              <a:rPr lang="zh-TW" altLang="en-US" sz="2200" b="1" dirty="0" smtClean="0"/>
              <a:t>，</a:t>
            </a:r>
            <a:r>
              <a:rPr lang="en-US" altLang="zh-TW" sz="2200" b="1" dirty="0" smtClean="0"/>
              <a:t/>
            </a:r>
            <a:br>
              <a:rPr lang="en-US" altLang="zh-TW" sz="2200" b="1" dirty="0" smtClean="0"/>
            </a:br>
            <a:r>
              <a:rPr lang="zh-TW" altLang="en-US" sz="2200" b="1" dirty="0" smtClean="0"/>
              <a:t>並</a:t>
            </a:r>
            <a:r>
              <a:rPr lang="zh-TW" altLang="en-US" sz="2200" b="1" dirty="0"/>
              <a:t>試圖使犯罪得益合法化，</a:t>
            </a:r>
            <a:r>
              <a:rPr lang="zh-TW" altLang="en-US" sz="2200" b="1" dirty="0" smtClean="0"/>
              <a:t>間接鼓勵</a:t>
            </a:r>
            <a:r>
              <a:rPr lang="zh-TW" altLang="en-US" sz="2200" b="1" dirty="0"/>
              <a:t>非法活動 </a:t>
            </a:r>
            <a:endParaRPr lang="en-US" altLang="zh-TW" sz="22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 smtClean="0"/>
              <a:t>法庭會根據涉案金額、次數、時間及上游罪行的性質等作出考慮 </a:t>
            </a:r>
            <a:endParaRPr lang="en-US" altLang="zh-TW" sz="2200" b="1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200" b="1" dirty="0" smtClean="0"/>
              <a:t>被告於短短</a:t>
            </a:r>
            <a:r>
              <a:rPr lang="zh-TW" altLang="en-US" sz="2200" b="1" dirty="0"/>
              <a:t>五日內清洗黑錢達</a:t>
            </a:r>
            <a:r>
              <a:rPr lang="en-US" altLang="zh-TW" sz="2200" b="1" dirty="0" smtClean="0"/>
              <a:t>300</a:t>
            </a:r>
            <a:r>
              <a:rPr lang="zh-HK" altLang="en-US" sz="2200" b="1" dirty="0"/>
              <a:t>多</a:t>
            </a:r>
            <a:r>
              <a:rPr lang="zh-TW" altLang="en-US" sz="2200" b="1" dirty="0" smtClean="0"/>
              <a:t>萬</a:t>
            </a:r>
            <a:r>
              <a:rPr lang="zh-TW" altLang="en-US" sz="2200" b="1" dirty="0"/>
              <a:t>，</a:t>
            </a:r>
            <a:r>
              <a:rPr lang="zh-TW" altLang="en-US" sz="2200" b="1" dirty="0" smtClean="0"/>
              <a:t>即使聲稱</a:t>
            </a:r>
            <a:r>
              <a:rPr lang="zh-TW" altLang="en-US" sz="2200" b="1" dirty="0"/>
              <a:t>不知道金錢</a:t>
            </a:r>
            <a:r>
              <a:rPr lang="zh-TW" altLang="en-US" sz="2200" b="1" dirty="0" smtClean="0"/>
              <a:t>來源，</a:t>
            </a:r>
            <a:r>
              <a:rPr lang="en-US" altLang="zh-TW" sz="2200" b="1" dirty="0"/>
              <a:t/>
            </a:r>
            <a:br>
              <a:rPr lang="en-US" altLang="zh-TW" sz="2200" b="1" dirty="0"/>
            </a:br>
            <a:r>
              <a:rPr lang="zh-TW" altLang="en-US" sz="2200" b="1" dirty="0" smtClean="0"/>
              <a:t>亦不構成減刑理由 </a:t>
            </a:r>
            <a:endParaRPr lang="en-US" altLang="zh-TW" sz="2200" b="1" dirty="0" smtClean="0"/>
          </a:p>
          <a:p>
            <a:pPr>
              <a:lnSpc>
                <a:spcPct val="150000"/>
              </a:lnSpc>
            </a:pPr>
            <a:endParaRPr lang="zh-HK" altLang="en-US" sz="2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2732" y="5583884"/>
            <a:ext cx="2798697" cy="27986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0416" y="1982142"/>
            <a:ext cx="7190194" cy="4423669"/>
            <a:chOff x="0" y="0"/>
            <a:chExt cx="2663035" cy="1429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3035" cy="1429400"/>
            </a:xfrm>
            <a:custGeom>
              <a:avLst/>
              <a:gdLst/>
              <a:ahLst/>
              <a:cxnLst/>
              <a:rect l="l" t="t" r="r" b="b"/>
              <a:pathLst>
                <a:path w="2663035" h="1429400">
                  <a:moveTo>
                    <a:pt x="64604" y="0"/>
                  </a:moveTo>
                  <a:lnTo>
                    <a:pt x="2598431" y="0"/>
                  </a:lnTo>
                  <a:cubicBezTo>
                    <a:pt x="2615565" y="0"/>
                    <a:pt x="2631997" y="6806"/>
                    <a:pt x="2644113" y="18922"/>
                  </a:cubicBezTo>
                  <a:cubicBezTo>
                    <a:pt x="2656229" y="31038"/>
                    <a:pt x="2663035" y="47470"/>
                    <a:pt x="2663035" y="64604"/>
                  </a:cubicBezTo>
                  <a:lnTo>
                    <a:pt x="2663035" y="1364796"/>
                  </a:lnTo>
                  <a:cubicBezTo>
                    <a:pt x="2663035" y="1400476"/>
                    <a:pt x="2634111" y="1429400"/>
                    <a:pt x="2598431" y="1429400"/>
                  </a:cubicBezTo>
                  <a:lnTo>
                    <a:pt x="64604" y="1429400"/>
                  </a:lnTo>
                  <a:cubicBezTo>
                    <a:pt x="28924" y="1429400"/>
                    <a:pt x="0" y="1400476"/>
                    <a:pt x="0" y="1364796"/>
                  </a:cubicBezTo>
                  <a:lnTo>
                    <a:pt x="0" y="64604"/>
                  </a:lnTo>
                  <a:cubicBezTo>
                    <a:pt x="0" y="28924"/>
                    <a:pt x="28924" y="0"/>
                    <a:pt x="646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63035" cy="148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700000">
            <a:off x="4004248" y="961335"/>
            <a:ext cx="1902531" cy="2259819"/>
          </a:xfrm>
          <a:custGeom>
            <a:avLst/>
            <a:gdLst/>
            <a:ahLst/>
            <a:cxnLst/>
            <a:rect l="l" t="t" r="r" b="b"/>
            <a:pathLst>
              <a:path w="1902531" h="2259819">
                <a:moveTo>
                  <a:pt x="0" y="0"/>
                </a:moveTo>
                <a:lnTo>
                  <a:pt x="1902531" y="0"/>
                </a:lnTo>
                <a:lnTo>
                  <a:pt x="1902531" y="2259819"/>
                </a:lnTo>
                <a:lnTo>
                  <a:pt x="0" y="225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4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7201" y="2169661"/>
            <a:ext cx="2761181" cy="1487939"/>
            <a:chOff x="0" y="0"/>
            <a:chExt cx="1022660" cy="5510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2659" cy="551089"/>
            </a:xfrm>
            <a:custGeom>
              <a:avLst/>
              <a:gdLst/>
              <a:ahLst/>
              <a:cxnLst/>
              <a:rect l="l" t="t" r="r" b="b"/>
              <a:pathLst>
                <a:path w="1022659" h="551089">
                  <a:moveTo>
                    <a:pt x="70096" y="0"/>
                  </a:moveTo>
                  <a:lnTo>
                    <a:pt x="952563" y="0"/>
                  </a:lnTo>
                  <a:cubicBezTo>
                    <a:pt x="971154" y="0"/>
                    <a:pt x="988983" y="7385"/>
                    <a:pt x="1002129" y="20531"/>
                  </a:cubicBezTo>
                  <a:cubicBezTo>
                    <a:pt x="1015274" y="33676"/>
                    <a:pt x="1022659" y="51505"/>
                    <a:pt x="1022659" y="70096"/>
                  </a:cubicBezTo>
                  <a:lnTo>
                    <a:pt x="1022659" y="480993"/>
                  </a:lnTo>
                  <a:cubicBezTo>
                    <a:pt x="1022659" y="519706"/>
                    <a:pt x="991276" y="551089"/>
                    <a:pt x="952563" y="551089"/>
                  </a:cubicBezTo>
                  <a:lnTo>
                    <a:pt x="70096" y="551089"/>
                  </a:lnTo>
                  <a:cubicBezTo>
                    <a:pt x="31383" y="551089"/>
                    <a:pt x="0" y="519706"/>
                    <a:pt x="0" y="480993"/>
                  </a:cubicBezTo>
                  <a:lnTo>
                    <a:pt x="0" y="70096"/>
                  </a:lnTo>
                  <a:cubicBezTo>
                    <a:pt x="0" y="31383"/>
                    <a:pt x="31383" y="0"/>
                    <a:pt x="70096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22660" cy="57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37653" y="2125980"/>
            <a:ext cx="3000275" cy="1508079"/>
            <a:chOff x="0" y="0"/>
            <a:chExt cx="1111213" cy="5585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18456" cy="558548"/>
            </a:xfrm>
            <a:custGeom>
              <a:avLst/>
              <a:gdLst/>
              <a:ahLst/>
              <a:cxnLst/>
              <a:rect l="l" t="t" r="r" b="b"/>
              <a:pathLst>
                <a:path w="1018456" h="558548">
                  <a:moveTo>
                    <a:pt x="70385" y="0"/>
                  </a:moveTo>
                  <a:lnTo>
                    <a:pt x="948071" y="0"/>
                  </a:lnTo>
                  <a:cubicBezTo>
                    <a:pt x="986943" y="0"/>
                    <a:pt x="1018456" y="31513"/>
                    <a:pt x="1018456" y="70385"/>
                  </a:cubicBezTo>
                  <a:lnTo>
                    <a:pt x="1018456" y="488162"/>
                  </a:lnTo>
                  <a:cubicBezTo>
                    <a:pt x="1018456" y="506830"/>
                    <a:pt x="1011040" y="524733"/>
                    <a:pt x="997841" y="537932"/>
                  </a:cubicBezTo>
                  <a:cubicBezTo>
                    <a:pt x="984641" y="551132"/>
                    <a:pt x="966738" y="558548"/>
                    <a:pt x="948071" y="558548"/>
                  </a:cubicBezTo>
                  <a:lnTo>
                    <a:pt x="70385" y="558548"/>
                  </a:lnTo>
                  <a:cubicBezTo>
                    <a:pt x="51718" y="558548"/>
                    <a:pt x="33815" y="551132"/>
                    <a:pt x="20615" y="537932"/>
                  </a:cubicBezTo>
                  <a:cubicBezTo>
                    <a:pt x="7416" y="524733"/>
                    <a:pt x="0" y="506830"/>
                    <a:pt x="0" y="488162"/>
                  </a:cubicBezTo>
                  <a:lnTo>
                    <a:pt x="0" y="70385"/>
                  </a:lnTo>
                  <a:cubicBezTo>
                    <a:pt x="0" y="51718"/>
                    <a:pt x="7416" y="33815"/>
                    <a:pt x="20615" y="20615"/>
                  </a:cubicBezTo>
                  <a:cubicBezTo>
                    <a:pt x="33815" y="7416"/>
                    <a:pt x="51718" y="0"/>
                    <a:pt x="70385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92757" y="0"/>
              <a:ext cx="1018456" cy="55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99"/>
                </a:lnSpc>
              </a:pPr>
              <a:r>
                <a:rPr lang="en-US" sz="4499" dirty="0" err="1" smtClean="0">
                  <a:solidFill>
                    <a:srgbClr val="FFFFFF"/>
                  </a:solidFill>
                  <a:latin typeface="圓體"/>
                  <a:ea typeface="圓體"/>
                  <a:cs typeface="圓體"/>
                  <a:sym typeface="圓體"/>
                </a:rPr>
                <a:t>詐騙</a:t>
              </a:r>
              <a:endParaRPr lang="en-US" sz="4499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31520" y="1768987"/>
            <a:ext cx="1048983" cy="884430"/>
          </a:xfrm>
          <a:custGeom>
            <a:avLst/>
            <a:gdLst/>
            <a:ahLst/>
            <a:cxnLst/>
            <a:rect l="l" t="t" r="r" b="b"/>
            <a:pathLst>
              <a:path w="1048983" h="884430">
                <a:moveTo>
                  <a:pt x="0" y="0"/>
                </a:moveTo>
                <a:lnTo>
                  <a:pt x="1048983" y="0"/>
                </a:lnTo>
                <a:lnTo>
                  <a:pt x="1048983" y="884429"/>
                </a:lnTo>
                <a:lnTo>
                  <a:pt x="0" y="8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5637" b="-108601"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8228620" y="3559325"/>
            <a:ext cx="1011286" cy="1059642"/>
          </a:xfrm>
          <a:custGeom>
            <a:avLst/>
            <a:gdLst/>
            <a:ahLst/>
            <a:cxnLst/>
            <a:rect l="l" t="t" r="r" b="b"/>
            <a:pathLst>
              <a:path w="1011286" h="1059642">
                <a:moveTo>
                  <a:pt x="1011286" y="1059642"/>
                </a:moveTo>
                <a:lnTo>
                  <a:pt x="0" y="1059642"/>
                </a:lnTo>
                <a:lnTo>
                  <a:pt x="0" y="0"/>
                </a:lnTo>
                <a:lnTo>
                  <a:pt x="1011286" y="0"/>
                </a:lnTo>
                <a:lnTo>
                  <a:pt x="1011286" y="105964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3574" t="-519287" r="-40762" b="-9298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01356" y="1316743"/>
            <a:ext cx="904487" cy="90448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609670" y="4341824"/>
            <a:ext cx="1219340" cy="121934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907223" y="5064183"/>
            <a:ext cx="1931782" cy="2251017"/>
          </a:xfrm>
          <a:custGeom>
            <a:avLst/>
            <a:gdLst/>
            <a:ahLst/>
            <a:cxnLst/>
            <a:rect l="l" t="t" r="r" b="b"/>
            <a:pathLst>
              <a:path w="1931782" h="2251017">
                <a:moveTo>
                  <a:pt x="0" y="0"/>
                </a:moveTo>
                <a:lnTo>
                  <a:pt x="1931782" y="0"/>
                </a:lnTo>
                <a:lnTo>
                  <a:pt x="1931782" y="2251017"/>
                </a:lnTo>
                <a:lnTo>
                  <a:pt x="0" y="2251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76240" y="504596"/>
            <a:ext cx="6615320" cy="7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 spc="-448" dirty="0" err="1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怎樣為之「詐騙</a:t>
            </a:r>
            <a:r>
              <a:rPr lang="en-US" sz="5600" spc="-448" dirty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」？</a:t>
            </a:r>
          </a:p>
        </p:txBody>
      </p:sp>
      <p:sp>
        <p:nvSpPr>
          <p:cNvPr id="26" name="矩形 25"/>
          <p:cNvSpPr/>
          <p:nvPr/>
        </p:nvSpPr>
        <p:spPr>
          <a:xfrm>
            <a:off x="1780503" y="3877319"/>
            <a:ext cx="62490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sz="2400" b="1" dirty="0"/>
              <a:t>透過欺騙手段（如虛假</a:t>
            </a:r>
            <a:r>
              <a:rPr lang="zh-HK" altLang="en-US" sz="2400" b="1" dirty="0" smtClean="0"/>
              <a:t>陳述），</a:t>
            </a:r>
            <a:endParaRPr lang="en-US" altLang="zh-HK" sz="2400" b="1" dirty="0" smtClean="0"/>
          </a:p>
          <a:p>
            <a:pPr>
              <a:lnSpc>
                <a:spcPct val="150000"/>
              </a:lnSpc>
            </a:pPr>
            <a:r>
              <a:rPr lang="zh-HK" altLang="en-US" sz="2400" b="1" dirty="0" smtClean="0"/>
              <a:t>騙取</a:t>
            </a:r>
            <a:r>
              <a:rPr lang="zh-HK" altLang="en-US" sz="2400" b="1" dirty="0"/>
              <a:t>他人財物或金錢利益。</a:t>
            </a:r>
          </a:p>
          <a:p>
            <a:pPr>
              <a:lnSpc>
                <a:spcPct val="150000"/>
              </a:lnSpc>
            </a:pPr>
            <a:r>
              <a:rPr lang="zh-HK" altLang="en-US" sz="2400" b="1" dirty="0"/>
              <a:t>例如：假冒官員騙案、網上購物騙案</a:t>
            </a:r>
            <a:r>
              <a:rPr lang="zh-HK" altLang="en-US" sz="2400" b="1" dirty="0" smtClean="0"/>
              <a:t>、</a:t>
            </a:r>
            <a:r>
              <a:rPr lang="en-US" altLang="zh-HK" sz="2400" b="1" dirty="0"/>
              <a:t/>
            </a:r>
            <a:br>
              <a:rPr lang="en-US" altLang="zh-HK" sz="2400" b="1" dirty="0"/>
            </a:br>
            <a:r>
              <a:rPr lang="zh-HK" altLang="en-US" sz="2400" b="1" dirty="0"/>
              <a:t>假投資騙案等。</a:t>
            </a:r>
          </a:p>
          <a:p>
            <a:pPr>
              <a:lnSpc>
                <a:spcPct val="150000"/>
              </a:lnSpc>
            </a:pPr>
            <a:endParaRPr lang="zh-HK" alt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2732" y="5583884"/>
            <a:ext cx="2798697" cy="27986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0416" y="1982142"/>
            <a:ext cx="7373847" cy="4907129"/>
            <a:chOff x="0" y="0"/>
            <a:chExt cx="2731054" cy="1817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1054" cy="1817455"/>
            </a:xfrm>
            <a:custGeom>
              <a:avLst/>
              <a:gdLst/>
              <a:ahLst/>
              <a:cxnLst/>
              <a:rect l="l" t="t" r="r" b="b"/>
              <a:pathLst>
                <a:path w="2731054" h="1817455">
                  <a:moveTo>
                    <a:pt x="62995" y="0"/>
                  </a:moveTo>
                  <a:lnTo>
                    <a:pt x="2668059" y="0"/>
                  </a:lnTo>
                  <a:cubicBezTo>
                    <a:pt x="2684767" y="0"/>
                    <a:pt x="2700790" y="6637"/>
                    <a:pt x="2712604" y="18451"/>
                  </a:cubicBezTo>
                  <a:cubicBezTo>
                    <a:pt x="2724417" y="30265"/>
                    <a:pt x="2731054" y="46288"/>
                    <a:pt x="2731054" y="62995"/>
                  </a:cubicBezTo>
                  <a:lnTo>
                    <a:pt x="2731054" y="1754460"/>
                  </a:lnTo>
                  <a:cubicBezTo>
                    <a:pt x="2731054" y="1789251"/>
                    <a:pt x="2702851" y="1817455"/>
                    <a:pt x="2668059" y="1817455"/>
                  </a:cubicBezTo>
                  <a:lnTo>
                    <a:pt x="62995" y="1817455"/>
                  </a:lnTo>
                  <a:cubicBezTo>
                    <a:pt x="46288" y="1817455"/>
                    <a:pt x="30265" y="1810818"/>
                    <a:pt x="18451" y="1799005"/>
                  </a:cubicBezTo>
                  <a:cubicBezTo>
                    <a:pt x="6637" y="1787191"/>
                    <a:pt x="0" y="1771168"/>
                    <a:pt x="0" y="1754460"/>
                  </a:cubicBezTo>
                  <a:lnTo>
                    <a:pt x="0" y="62995"/>
                  </a:lnTo>
                  <a:cubicBezTo>
                    <a:pt x="0" y="28204"/>
                    <a:pt x="28204" y="0"/>
                    <a:pt x="629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31054" cy="1874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57201" y="2169661"/>
            <a:ext cx="5087014" cy="1487939"/>
            <a:chOff x="0" y="0"/>
            <a:chExt cx="1884079" cy="5510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4079" cy="551089"/>
            </a:xfrm>
            <a:custGeom>
              <a:avLst/>
              <a:gdLst/>
              <a:ahLst/>
              <a:cxnLst/>
              <a:rect l="l" t="t" r="r" b="b"/>
              <a:pathLst>
                <a:path w="1884079" h="551089">
                  <a:moveTo>
                    <a:pt x="38047" y="0"/>
                  </a:moveTo>
                  <a:lnTo>
                    <a:pt x="1846032" y="0"/>
                  </a:lnTo>
                  <a:cubicBezTo>
                    <a:pt x="1856123" y="0"/>
                    <a:pt x="1865800" y="4009"/>
                    <a:pt x="1872935" y="11144"/>
                  </a:cubicBezTo>
                  <a:cubicBezTo>
                    <a:pt x="1880071" y="18279"/>
                    <a:pt x="1884079" y="27957"/>
                    <a:pt x="1884079" y="38047"/>
                  </a:cubicBezTo>
                  <a:lnTo>
                    <a:pt x="1884079" y="513041"/>
                  </a:lnTo>
                  <a:cubicBezTo>
                    <a:pt x="1884079" y="523132"/>
                    <a:pt x="1880071" y="532810"/>
                    <a:pt x="1872935" y="539945"/>
                  </a:cubicBezTo>
                  <a:cubicBezTo>
                    <a:pt x="1865800" y="547080"/>
                    <a:pt x="1856123" y="551089"/>
                    <a:pt x="1846032" y="551089"/>
                  </a:cubicBezTo>
                  <a:lnTo>
                    <a:pt x="38047" y="551089"/>
                  </a:lnTo>
                  <a:cubicBezTo>
                    <a:pt x="27957" y="551089"/>
                    <a:pt x="18279" y="547080"/>
                    <a:pt x="11144" y="539945"/>
                  </a:cubicBezTo>
                  <a:cubicBezTo>
                    <a:pt x="4009" y="532810"/>
                    <a:pt x="0" y="523132"/>
                    <a:pt x="0" y="513041"/>
                  </a:cubicBezTo>
                  <a:lnTo>
                    <a:pt x="0" y="38047"/>
                  </a:lnTo>
                  <a:cubicBezTo>
                    <a:pt x="0" y="27957"/>
                    <a:pt x="4009" y="18279"/>
                    <a:pt x="11144" y="11144"/>
                  </a:cubicBezTo>
                  <a:cubicBezTo>
                    <a:pt x="18279" y="4009"/>
                    <a:pt x="27957" y="0"/>
                    <a:pt x="38047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884079" cy="57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37653" y="1982142"/>
            <a:ext cx="5228204" cy="1726894"/>
            <a:chOff x="0" y="0"/>
            <a:chExt cx="1936372" cy="6395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0930" cy="535193"/>
            </a:xfrm>
            <a:custGeom>
              <a:avLst/>
              <a:gdLst/>
              <a:ahLst/>
              <a:cxnLst/>
              <a:rect l="l" t="t" r="r" b="b"/>
              <a:pathLst>
                <a:path w="1830930" h="535193">
                  <a:moveTo>
                    <a:pt x="39152" y="0"/>
                  </a:moveTo>
                  <a:lnTo>
                    <a:pt x="1791778" y="0"/>
                  </a:lnTo>
                  <a:cubicBezTo>
                    <a:pt x="1802162" y="0"/>
                    <a:pt x="1812120" y="4125"/>
                    <a:pt x="1819463" y="11467"/>
                  </a:cubicBezTo>
                  <a:cubicBezTo>
                    <a:pt x="1826805" y="18810"/>
                    <a:pt x="1830930" y="28768"/>
                    <a:pt x="1830930" y="39152"/>
                  </a:cubicBezTo>
                  <a:lnTo>
                    <a:pt x="1830930" y="496042"/>
                  </a:lnTo>
                  <a:cubicBezTo>
                    <a:pt x="1830930" y="506425"/>
                    <a:pt x="1826805" y="516384"/>
                    <a:pt x="1819463" y="523726"/>
                  </a:cubicBezTo>
                  <a:cubicBezTo>
                    <a:pt x="1812120" y="531069"/>
                    <a:pt x="1802162" y="535193"/>
                    <a:pt x="1791778" y="535193"/>
                  </a:cubicBezTo>
                  <a:lnTo>
                    <a:pt x="39152" y="535193"/>
                  </a:lnTo>
                  <a:cubicBezTo>
                    <a:pt x="17529" y="535193"/>
                    <a:pt x="0" y="517665"/>
                    <a:pt x="0" y="496042"/>
                  </a:cubicBezTo>
                  <a:lnTo>
                    <a:pt x="0" y="39152"/>
                  </a:lnTo>
                  <a:cubicBezTo>
                    <a:pt x="0" y="17529"/>
                    <a:pt x="17529" y="0"/>
                    <a:pt x="39152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5442" y="104397"/>
              <a:ext cx="1830930" cy="53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99"/>
                </a:lnSpc>
              </a:pPr>
              <a:r>
                <a:rPr lang="en-US" sz="4499" dirty="0" err="1">
                  <a:solidFill>
                    <a:srgbClr val="FFFFFF"/>
                  </a:solidFill>
                  <a:latin typeface="圓體"/>
                  <a:ea typeface="圓體"/>
                  <a:cs typeface="圓體"/>
                  <a:sym typeface="圓體"/>
                </a:rPr>
                <a:t>洗黑錢</a:t>
              </a:r>
              <a:endParaRPr lang="en-US" sz="4499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  <a:p>
              <a:pPr algn="ctr">
                <a:lnSpc>
                  <a:spcPts val="3959"/>
                </a:lnSpc>
              </a:pPr>
              <a:r>
                <a:rPr lang="en-US" sz="3299" dirty="0">
                  <a:solidFill>
                    <a:srgbClr val="FFFFFF"/>
                  </a:solidFill>
                  <a:latin typeface="圓體"/>
                  <a:ea typeface="圓體"/>
                  <a:cs typeface="圓體"/>
                  <a:sym typeface="圓體"/>
                </a:rPr>
                <a:t>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731520" y="1768987"/>
            <a:ext cx="1048983" cy="884430"/>
          </a:xfrm>
          <a:custGeom>
            <a:avLst/>
            <a:gdLst/>
            <a:ahLst/>
            <a:cxnLst/>
            <a:rect l="l" t="t" r="r" b="b"/>
            <a:pathLst>
              <a:path w="1048983" h="884430">
                <a:moveTo>
                  <a:pt x="0" y="0"/>
                </a:moveTo>
                <a:lnTo>
                  <a:pt x="1048983" y="0"/>
                </a:lnTo>
                <a:lnTo>
                  <a:pt x="1048983" y="884429"/>
                </a:lnTo>
                <a:lnTo>
                  <a:pt x="0" y="884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5637" b="-108601"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7922395" y="5923591"/>
            <a:ext cx="1011286" cy="1059642"/>
          </a:xfrm>
          <a:custGeom>
            <a:avLst/>
            <a:gdLst/>
            <a:ahLst/>
            <a:cxnLst/>
            <a:rect l="l" t="t" r="r" b="b"/>
            <a:pathLst>
              <a:path w="1011286" h="1059642">
                <a:moveTo>
                  <a:pt x="1011285" y="1059642"/>
                </a:moveTo>
                <a:lnTo>
                  <a:pt x="0" y="1059642"/>
                </a:lnTo>
                <a:lnTo>
                  <a:pt x="0" y="0"/>
                </a:lnTo>
                <a:lnTo>
                  <a:pt x="1011285" y="0"/>
                </a:lnTo>
                <a:lnTo>
                  <a:pt x="1011285" y="10596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433574" t="-519287" r="-40762" b="-9298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301356" y="1316743"/>
            <a:ext cx="904487" cy="90448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609670" y="4341824"/>
            <a:ext cx="1219340" cy="121934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044214" y="619632"/>
            <a:ext cx="2152516" cy="2870022"/>
          </a:xfrm>
          <a:custGeom>
            <a:avLst/>
            <a:gdLst/>
            <a:ahLst/>
            <a:cxnLst/>
            <a:rect l="l" t="t" r="r" b="b"/>
            <a:pathLst>
              <a:path w="2152516" h="2870022">
                <a:moveTo>
                  <a:pt x="0" y="0"/>
                </a:moveTo>
                <a:lnTo>
                  <a:pt x="2152517" y="0"/>
                </a:lnTo>
                <a:lnTo>
                  <a:pt x="2152517" y="2870021"/>
                </a:lnTo>
                <a:lnTo>
                  <a:pt x="0" y="2870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6581" y="627002"/>
            <a:ext cx="6615320" cy="7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 spc="-560" dirty="0" err="1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怎樣為之「洗黑錢</a:t>
            </a:r>
            <a:r>
              <a:rPr lang="en-US" sz="5600" spc="-560" dirty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」？</a:t>
            </a:r>
          </a:p>
        </p:txBody>
      </p:sp>
      <p:sp>
        <p:nvSpPr>
          <p:cNvPr id="25" name="矩形 24"/>
          <p:cNvSpPr/>
          <p:nvPr/>
        </p:nvSpPr>
        <p:spPr>
          <a:xfrm>
            <a:off x="1917739" y="3716450"/>
            <a:ext cx="56006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HK" altLang="en-US" sz="2200" b="1" dirty="0" smtClean="0">
              <a:solidFill>
                <a:srgbClr val="000000"/>
              </a:solidFill>
              <a:latin typeface="DFHei Std W5"/>
            </a:endParaRPr>
          </a:p>
          <a:p>
            <a:pPr algn="just"/>
            <a:r>
              <a:rPr lang="zh-TW" altLang="en-US" sz="2200" b="1" dirty="0" smtClean="0">
                <a:latin typeface="DFHei Std W5"/>
              </a:rPr>
              <a:t>將</a:t>
            </a:r>
            <a:r>
              <a:rPr lang="zh-TW" altLang="en-US" sz="2200" b="1" dirty="0">
                <a:latin typeface="DFHei Std W5"/>
              </a:rPr>
              <a:t>通過犯罪或非法活動獲得的</a:t>
            </a:r>
            <a:r>
              <a:rPr lang="zh-TW" altLang="en-US" sz="2200" b="1" dirty="0" smtClean="0">
                <a:latin typeface="DFHei Std W5"/>
              </a:rPr>
              <a:t>資金</a:t>
            </a:r>
            <a:endParaRPr lang="en-US" altLang="zh-TW" sz="2200" b="1" dirty="0" smtClean="0">
              <a:latin typeface="DFHei Std W5"/>
            </a:endParaRPr>
          </a:p>
          <a:p>
            <a:pPr algn="just"/>
            <a:endParaRPr lang="en-US" altLang="zh-TW" sz="2200" b="1" dirty="0">
              <a:latin typeface="DFHei Std W5"/>
            </a:endParaRPr>
          </a:p>
          <a:p>
            <a:pPr algn="just"/>
            <a:r>
              <a:rPr lang="zh-TW" altLang="en-US" sz="2200" b="1" dirty="0" smtClean="0">
                <a:latin typeface="DFHei Std W5"/>
              </a:rPr>
              <a:t>經過</a:t>
            </a:r>
            <a:r>
              <a:rPr lang="zh-TW" altLang="en-US" sz="2200" b="1" dirty="0">
                <a:latin typeface="DFHei Std W5"/>
              </a:rPr>
              <a:t>一系列複雜的金融交易和</a:t>
            </a:r>
            <a:r>
              <a:rPr lang="zh-TW" altLang="en-US" sz="2200" b="1" dirty="0" smtClean="0">
                <a:latin typeface="DFHei Std W5"/>
              </a:rPr>
              <a:t>操作</a:t>
            </a:r>
            <a:endParaRPr lang="en-US" altLang="zh-TW" sz="2200" b="1" dirty="0" smtClean="0">
              <a:latin typeface="DFHei Std W5"/>
            </a:endParaRPr>
          </a:p>
          <a:p>
            <a:pPr algn="just"/>
            <a:endParaRPr lang="en-US" altLang="zh-TW" sz="2200" b="1" dirty="0">
              <a:latin typeface="DFHei Std W5"/>
            </a:endParaRPr>
          </a:p>
          <a:p>
            <a:pPr algn="just"/>
            <a:r>
              <a:rPr lang="zh-TW" altLang="en-US" sz="2200" b="1" dirty="0" smtClean="0">
                <a:latin typeface="DFHei Std W5"/>
              </a:rPr>
              <a:t>掩飾</a:t>
            </a:r>
            <a:r>
              <a:rPr lang="zh-TW" altLang="en-US" sz="2200" b="1" dirty="0">
                <a:latin typeface="DFHei Std W5"/>
              </a:rPr>
              <a:t>其非法</a:t>
            </a:r>
            <a:r>
              <a:rPr lang="zh-TW" altLang="en-US" sz="2200" b="1" dirty="0" smtClean="0">
                <a:latin typeface="DFHei Std W5"/>
              </a:rPr>
              <a:t>來源</a:t>
            </a:r>
            <a:endParaRPr lang="en-US" altLang="zh-TW" sz="2200" b="1" dirty="0" smtClean="0">
              <a:latin typeface="DFHei Std W5"/>
            </a:endParaRPr>
          </a:p>
          <a:p>
            <a:pPr algn="just"/>
            <a:endParaRPr lang="en-US" altLang="zh-TW" sz="2200" b="1" dirty="0">
              <a:latin typeface="DFHei Std W5"/>
            </a:endParaRPr>
          </a:p>
          <a:p>
            <a:pPr algn="just"/>
            <a:r>
              <a:rPr lang="zh-TW" altLang="en-US" sz="2200" b="1" dirty="0" smtClean="0">
                <a:latin typeface="DFHei Std W5"/>
              </a:rPr>
              <a:t>使</a:t>
            </a:r>
            <a:r>
              <a:rPr lang="zh-TW" altLang="en-US" sz="2200" b="1" dirty="0">
                <a:latin typeface="DFHei Std W5"/>
              </a:rPr>
              <a:t>這些資金看起來像是合法所得的</a:t>
            </a:r>
            <a:r>
              <a:rPr lang="zh-TW" altLang="en-US" sz="2200" b="1" dirty="0" smtClean="0">
                <a:latin typeface="DFHei Std W5"/>
              </a:rPr>
              <a:t>過程</a:t>
            </a:r>
            <a:endParaRPr lang="zh-HK" altLang="en-US" sz="2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220" y="4515978"/>
            <a:ext cx="735014" cy="776865"/>
          </a:xfrm>
          <a:custGeom>
            <a:avLst/>
            <a:gdLst/>
            <a:ahLst/>
            <a:cxnLst/>
            <a:rect l="l" t="t" r="r" b="b"/>
            <a:pathLst>
              <a:path w="735014" h="776865">
                <a:moveTo>
                  <a:pt x="0" y="0"/>
                </a:moveTo>
                <a:lnTo>
                  <a:pt x="735014" y="0"/>
                </a:lnTo>
                <a:lnTo>
                  <a:pt x="735014" y="776866"/>
                </a:lnTo>
                <a:lnTo>
                  <a:pt x="0" y="776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3256" y="-318976"/>
            <a:ext cx="1508444" cy="150844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8820709" y="1051954"/>
            <a:ext cx="3844644" cy="3083405"/>
          </a:xfrm>
          <a:custGeom>
            <a:avLst/>
            <a:gdLst/>
            <a:ahLst/>
            <a:cxnLst/>
            <a:rect l="l" t="t" r="r" b="b"/>
            <a:pathLst>
              <a:path w="3844644" h="3083405">
                <a:moveTo>
                  <a:pt x="0" y="0"/>
                </a:moveTo>
                <a:lnTo>
                  <a:pt x="3844644" y="0"/>
                </a:lnTo>
                <a:lnTo>
                  <a:pt x="3844644" y="3083405"/>
                </a:lnTo>
                <a:lnTo>
                  <a:pt x="0" y="308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434585" y="5654630"/>
            <a:ext cx="766743" cy="810402"/>
          </a:xfrm>
          <a:custGeom>
            <a:avLst/>
            <a:gdLst/>
            <a:ahLst/>
            <a:cxnLst/>
            <a:rect l="l" t="t" r="r" b="b"/>
            <a:pathLst>
              <a:path w="766743" h="810402">
                <a:moveTo>
                  <a:pt x="766743" y="0"/>
                </a:moveTo>
                <a:lnTo>
                  <a:pt x="0" y="0"/>
                </a:lnTo>
                <a:lnTo>
                  <a:pt x="0" y="810401"/>
                </a:lnTo>
                <a:lnTo>
                  <a:pt x="766743" y="810401"/>
                </a:lnTo>
                <a:lnTo>
                  <a:pt x="766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75554" y="6822389"/>
            <a:ext cx="2405314" cy="1266967"/>
          </a:xfrm>
          <a:custGeom>
            <a:avLst/>
            <a:gdLst/>
            <a:ahLst/>
            <a:cxnLst/>
            <a:rect l="l" t="t" r="r" b="b"/>
            <a:pathLst>
              <a:path w="2405314" h="1266967">
                <a:moveTo>
                  <a:pt x="0" y="0"/>
                </a:moveTo>
                <a:lnTo>
                  <a:pt x="2405314" y="0"/>
                </a:lnTo>
                <a:lnTo>
                  <a:pt x="2405314" y="1266966"/>
                </a:lnTo>
                <a:lnTo>
                  <a:pt x="0" y="126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37673" r="-37628" b="-20318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6179" y="548267"/>
            <a:ext cx="667701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 dirty="0" smtClean="0">
                <a:solidFill>
                  <a:srgbClr val="090147"/>
                </a:solidFill>
                <a:latin typeface="Cubao"/>
                <a:ea typeface="Cubao"/>
                <a:cs typeface="Cubao"/>
                <a:sym typeface="Cubao"/>
              </a:rPr>
              <a:t>趨  勢</a:t>
            </a:r>
            <a:endParaRPr lang="en-US" sz="5600" dirty="0">
              <a:solidFill>
                <a:srgbClr val="090147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65188" y="1447800"/>
            <a:ext cx="723900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HK" altLang="en-US" sz="2600" b="1" dirty="0"/>
              <a:t>2024 年</a:t>
            </a:r>
            <a:r>
              <a:rPr lang="zh-HK" altLang="en-US" sz="2600" b="1" dirty="0" smtClean="0"/>
              <a:t>，警方</a:t>
            </a:r>
            <a:r>
              <a:rPr lang="zh-HK" altLang="en-US" sz="2600" b="1" dirty="0"/>
              <a:t>共</a:t>
            </a:r>
            <a:r>
              <a:rPr lang="zh-HK" altLang="en-US" sz="2600" b="1" dirty="0" smtClean="0"/>
              <a:t>拘捕 585 名</a:t>
            </a:r>
            <a:r>
              <a:rPr lang="zh-HK" altLang="en-US" sz="2600" b="1" dirty="0"/>
              <a:t>10 至20 </a:t>
            </a:r>
            <a:r>
              <a:rPr lang="zh-HK" altLang="en-US" sz="2600" b="1" dirty="0" smtClean="0"/>
              <a:t>歲青少年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r>
              <a:rPr lang="zh-HK" altLang="en-US" sz="2600" b="1" dirty="0" smtClean="0"/>
              <a:t>涉及</a:t>
            </a:r>
            <a:r>
              <a:rPr lang="zh-HK" altLang="en-US" sz="2600" b="1" dirty="0"/>
              <a:t>詐騙案和「洗黑錢」</a:t>
            </a:r>
            <a:r>
              <a:rPr lang="zh-HK" altLang="en-US" sz="2600" b="1" dirty="0" smtClean="0"/>
              <a:t>罪行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r>
              <a:rPr lang="zh-HK" altLang="en-US" sz="2600" b="1" dirty="0" smtClean="0"/>
              <a:t>較2023 </a:t>
            </a:r>
            <a:r>
              <a:rPr lang="zh-HK" altLang="en-US" sz="2600" b="1" dirty="0"/>
              <a:t>年減少110 人，下跌15.8</a:t>
            </a:r>
            <a:r>
              <a:rPr lang="zh-HK" altLang="en-US" sz="2600" b="1" dirty="0" smtClean="0"/>
              <a:t>%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endParaRPr lang="en-US" altLang="zh-HK" sz="2600" b="1" dirty="0"/>
          </a:p>
          <a:p>
            <a:pPr algn="ctr">
              <a:lnSpc>
                <a:spcPct val="150000"/>
              </a:lnSpc>
            </a:pPr>
            <a:r>
              <a:rPr lang="zh-HK" altLang="en-US" sz="2600" b="1" dirty="0" smtClean="0"/>
              <a:t>拘捕數字</a:t>
            </a:r>
            <a:r>
              <a:rPr lang="zh-HK" altLang="en-US" sz="2600" b="1" dirty="0"/>
              <a:t>雖然有所</a:t>
            </a:r>
            <a:r>
              <a:rPr lang="zh-HK" altLang="en-US" sz="2600" b="1" dirty="0" smtClean="0"/>
              <a:t>下跌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r>
              <a:rPr lang="zh-HK" altLang="en-US" sz="2600" b="1" dirty="0" smtClean="0"/>
              <a:t>但</a:t>
            </a:r>
            <a:r>
              <a:rPr lang="zh-HK" altLang="en-US" sz="2600" b="1" dirty="0"/>
              <a:t>詐騙罪仍是</a:t>
            </a:r>
            <a:r>
              <a:rPr lang="zh-HK" altLang="en-US" sz="2600" b="1" dirty="0" smtClean="0"/>
              <a:t>青少年罪行</a:t>
            </a:r>
            <a:r>
              <a:rPr lang="zh-HK" altLang="en-US" sz="2600" b="1" dirty="0"/>
              <a:t>的主要</a:t>
            </a:r>
            <a:r>
              <a:rPr lang="zh-HK" altLang="en-US" sz="2600" b="1" dirty="0" smtClean="0"/>
              <a:t>類別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r>
              <a:rPr lang="zh-HK" altLang="en-US" sz="2600" b="1" dirty="0" smtClean="0"/>
              <a:t>佔</a:t>
            </a:r>
            <a:r>
              <a:rPr lang="zh-HK" altLang="en-US" sz="2600" b="1" dirty="0"/>
              <a:t>青少年總被捕人數</a:t>
            </a:r>
            <a:r>
              <a:rPr lang="zh-HK" altLang="en-US" sz="2600" b="1" dirty="0" smtClean="0"/>
              <a:t>約兩成</a:t>
            </a:r>
            <a:endParaRPr lang="zh-HK" altLang="en-US" sz="2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655</Words>
  <Application>Microsoft Office PowerPoint</Application>
  <PresentationFormat>自訂</PresentationFormat>
  <Paragraphs>110</Paragraphs>
  <Slides>16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7" baseType="lpstr">
      <vt:lpstr>Calibri</vt:lpstr>
      <vt:lpstr>Wingdings</vt:lpstr>
      <vt:lpstr>Cubao</vt:lpstr>
      <vt:lpstr> 可畫在山河-HK</vt:lpstr>
      <vt:lpstr>Poppins</vt:lpstr>
      <vt:lpstr>Times New Roman</vt:lpstr>
      <vt:lpstr>Arial</vt:lpstr>
      <vt:lpstr>圓體</vt:lpstr>
      <vt:lpstr>DFHei Std W5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青少年罪行教材套：詐騙及洗黑錢防範</dc:title>
  <dc:creator>LAU CHEUNG KIN</dc:creator>
  <cp:lastModifiedBy>PRS</cp:lastModifiedBy>
  <cp:revision>31</cp:revision>
  <dcterms:created xsi:type="dcterms:W3CDTF">2006-08-16T00:00:00Z</dcterms:created>
  <dcterms:modified xsi:type="dcterms:W3CDTF">2025-09-11T03:55:29Z</dcterms:modified>
  <dc:identifier>DAGxaXqFQ5w</dc:identifier>
</cp:coreProperties>
</file>