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25"/>
  </p:notesMasterIdLst>
  <p:sldIdLst>
    <p:sldId id="279" r:id="rId3"/>
    <p:sldId id="257" r:id="rId4"/>
    <p:sldId id="256" r:id="rId5"/>
    <p:sldId id="259" r:id="rId6"/>
    <p:sldId id="261" r:id="rId7"/>
    <p:sldId id="281" r:id="rId8"/>
    <p:sldId id="282" r:id="rId9"/>
    <p:sldId id="263" r:id="rId10"/>
    <p:sldId id="264" r:id="rId11"/>
    <p:sldId id="265" r:id="rId12"/>
    <p:sldId id="266" r:id="rId13"/>
    <p:sldId id="272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6" r:id="rId22"/>
    <p:sldId id="277" r:id="rId23"/>
    <p:sldId id="278" r:id="rId24"/>
  </p:sldIdLst>
  <p:sldSz cx="14630400" cy="8229600"/>
  <p:notesSz cx="8229600" cy="14630400"/>
  <p:embeddedFontLst>
    <p:embeddedFont>
      <p:font typeface="新細明體" panose="02020500000000000000" pitchFamily="18" charset="-120"/>
      <p:regular r:id="rId26"/>
    </p:embeddedFont>
    <p:embeddedFont>
      <p:font typeface="Microsoft JhengHei" panose="020B0604030504040204" pitchFamily="34" charset="-120"/>
      <p:regular r:id="rId27"/>
      <p:bold r:id="rId28"/>
    </p:embeddedFont>
    <p:embeddedFont>
      <p:font typeface="Spline Sans" panose="02020500000000000000" charset="0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gVIk5zsn0WsUvi05KLY4W5qeLM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30"/>
    <p:restoredTop sz="94595"/>
  </p:normalViewPr>
  <p:slideViewPr>
    <p:cSldViewPr snapToGrid="0">
      <p:cViewPr varScale="1">
        <p:scale>
          <a:sx n="50" d="100"/>
          <a:sy n="50" d="100"/>
        </p:scale>
        <p:origin x="3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2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8" name="Google Shape;708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6" name="Google Shape;736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2" name="Google Shape;762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9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20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21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Google Shape;850;p2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3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7" name="Google Shape;327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8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9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0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1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2" name="Google Shape;782;p1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1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8"/>
          <p:cNvSpPr txBox="1">
            <a:spLocks noGrp="1"/>
          </p:cNvSpPr>
          <p:nvPr>
            <p:ph type="title"/>
          </p:nvPr>
        </p:nvSpPr>
        <p:spPr>
          <a:xfrm>
            <a:off x="1369693" y="1703072"/>
            <a:ext cx="11887200" cy="342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Twentieth Century"/>
              <a:buNone/>
              <a:defRPr sz="43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 txBox="1">
            <a:spLocks noGrp="1"/>
          </p:cNvSpPr>
          <p:nvPr>
            <p:ph type="body" idx="1"/>
          </p:nvPr>
        </p:nvSpPr>
        <p:spPr>
          <a:xfrm>
            <a:off x="1369693" y="5309235"/>
            <a:ext cx="11887200" cy="1649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38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8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8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9"/>
          <p:cNvSpPr txBox="1">
            <a:spLocks noGrp="1"/>
          </p:cNvSpPr>
          <p:nvPr>
            <p:ph type="title"/>
          </p:nvPr>
        </p:nvSpPr>
        <p:spPr>
          <a:xfrm>
            <a:off x="1369695" y="742222"/>
            <a:ext cx="11887198" cy="177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9"/>
          <p:cNvSpPr txBox="1">
            <a:spLocks noGrp="1"/>
          </p:cNvSpPr>
          <p:nvPr>
            <p:ph type="body" idx="1"/>
          </p:nvPr>
        </p:nvSpPr>
        <p:spPr>
          <a:xfrm>
            <a:off x="1369693" y="2699383"/>
            <a:ext cx="5854067" cy="425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body" idx="2"/>
          </p:nvPr>
        </p:nvSpPr>
        <p:spPr>
          <a:xfrm>
            <a:off x="7406641" y="2699383"/>
            <a:ext cx="5850253" cy="425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9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9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0"/>
          <p:cNvSpPr txBox="1">
            <a:spLocks noGrp="1"/>
          </p:cNvSpPr>
          <p:nvPr>
            <p:ph type="title"/>
          </p:nvPr>
        </p:nvSpPr>
        <p:spPr>
          <a:xfrm>
            <a:off x="1369693" y="742952"/>
            <a:ext cx="11887200" cy="1773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0"/>
          <p:cNvSpPr txBox="1">
            <a:spLocks noGrp="1"/>
          </p:cNvSpPr>
          <p:nvPr>
            <p:ph type="body" idx="1"/>
          </p:nvPr>
        </p:nvSpPr>
        <p:spPr>
          <a:xfrm>
            <a:off x="1644023" y="2699383"/>
            <a:ext cx="5579740" cy="98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88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body" idx="2"/>
          </p:nvPr>
        </p:nvSpPr>
        <p:spPr>
          <a:xfrm>
            <a:off x="1369693" y="3688077"/>
            <a:ext cx="5854069" cy="326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body" idx="3"/>
          </p:nvPr>
        </p:nvSpPr>
        <p:spPr>
          <a:xfrm>
            <a:off x="7680970" y="2699382"/>
            <a:ext cx="5575922" cy="98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88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body" idx="4"/>
          </p:nvPr>
        </p:nvSpPr>
        <p:spPr>
          <a:xfrm>
            <a:off x="7406640" y="3688077"/>
            <a:ext cx="5850252" cy="326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0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>
            <a:spLocks noGrp="1"/>
          </p:cNvSpPr>
          <p:nvPr>
            <p:ph type="title"/>
          </p:nvPr>
        </p:nvSpPr>
        <p:spPr>
          <a:xfrm>
            <a:off x="1369695" y="742222"/>
            <a:ext cx="11887198" cy="177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1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1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內容" type="objTx">
  <p:cSld name="OBJECT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2"/>
          <p:cNvSpPr txBox="1">
            <a:spLocks noGrp="1"/>
          </p:cNvSpPr>
          <p:nvPr>
            <p:ph type="title"/>
          </p:nvPr>
        </p:nvSpPr>
        <p:spPr>
          <a:xfrm>
            <a:off x="1376047" y="731521"/>
            <a:ext cx="4627244" cy="1967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40"/>
              <a:buFont typeface="Twentieth Century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 txBox="1">
            <a:spLocks noGrp="1"/>
          </p:cNvSpPr>
          <p:nvPr>
            <p:ph type="body" idx="1"/>
          </p:nvPr>
        </p:nvSpPr>
        <p:spPr>
          <a:xfrm>
            <a:off x="6187441" y="711199"/>
            <a:ext cx="7069451" cy="623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42"/>
          <p:cNvSpPr txBox="1">
            <a:spLocks noGrp="1"/>
          </p:cNvSpPr>
          <p:nvPr>
            <p:ph type="body" idx="2"/>
          </p:nvPr>
        </p:nvSpPr>
        <p:spPr>
          <a:xfrm>
            <a:off x="1376047" y="2699383"/>
            <a:ext cx="4627244" cy="425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9pPr>
          </a:lstStyle>
          <a:p>
            <a:endParaRPr/>
          </a:p>
        </p:txBody>
      </p:sp>
      <p:sp>
        <p:nvSpPr>
          <p:cNvPr id="167" name="Google Shape;167;p42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2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2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圖片" type="picTx">
  <p:cSld name="PICTURE_WITH_CAPTION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3"/>
          <p:cNvSpPr txBox="1">
            <a:spLocks noGrp="1"/>
          </p:cNvSpPr>
          <p:nvPr>
            <p:ph type="title"/>
          </p:nvPr>
        </p:nvSpPr>
        <p:spPr>
          <a:xfrm>
            <a:off x="1369695" y="731520"/>
            <a:ext cx="7121410" cy="196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40"/>
              <a:buFont typeface="Twentieth Century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3"/>
          <p:cNvSpPr>
            <a:spLocks noGrp="1"/>
          </p:cNvSpPr>
          <p:nvPr>
            <p:ph type="pic" idx="2"/>
          </p:nvPr>
        </p:nvSpPr>
        <p:spPr>
          <a:xfrm>
            <a:off x="8856865" y="731522"/>
            <a:ext cx="4400028" cy="621791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D1E9FB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73" name="Google Shape;173;p43"/>
          <p:cNvSpPr txBox="1">
            <a:spLocks noGrp="1"/>
          </p:cNvSpPr>
          <p:nvPr>
            <p:ph type="body" idx="1"/>
          </p:nvPr>
        </p:nvSpPr>
        <p:spPr>
          <a:xfrm>
            <a:off x="1369693" y="2699383"/>
            <a:ext cx="7121413" cy="425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9pPr>
          </a:lstStyle>
          <a:p>
            <a:endParaRPr/>
          </a:p>
        </p:txBody>
      </p:sp>
      <p:sp>
        <p:nvSpPr>
          <p:cNvPr id="174" name="Google Shape;174;p43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3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3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全景圖片 (含輔助字幕)">
  <p:cSld name="全景圖片 (含輔助字幕)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4"/>
          <p:cNvSpPr txBox="1">
            <a:spLocks noGrp="1"/>
          </p:cNvSpPr>
          <p:nvPr>
            <p:ph type="title"/>
          </p:nvPr>
        </p:nvSpPr>
        <p:spPr>
          <a:xfrm>
            <a:off x="1369693" y="5165597"/>
            <a:ext cx="11894826" cy="98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40"/>
              <a:buFont typeface="Twentieth Century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4"/>
          <p:cNvSpPr>
            <a:spLocks noGrp="1"/>
          </p:cNvSpPr>
          <p:nvPr>
            <p:ph type="pic" idx="2"/>
          </p:nvPr>
        </p:nvSpPr>
        <p:spPr>
          <a:xfrm>
            <a:off x="1369693" y="727711"/>
            <a:ext cx="11894825" cy="3959734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D1E9FB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80" name="Google Shape;180;p44"/>
          <p:cNvSpPr txBox="1">
            <a:spLocks noGrp="1"/>
          </p:cNvSpPr>
          <p:nvPr>
            <p:ph type="body" idx="1"/>
          </p:nvPr>
        </p:nvSpPr>
        <p:spPr>
          <a:xfrm>
            <a:off x="1369637" y="6148824"/>
            <a:ext cx="11893031" cy="81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9pPr>
          </a:lstStyle>
          <a:p>
            <a:endParaRPr/>
          </a:p>
        </p:txBody>
      </p:sp>
      <p:sp>
        <p:nvSpPr>
          <p:cNvPr id="181" name="Google Shape;181;p44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4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4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輔助字幕">
  <p:cSld name="標題與輔助字幕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5"/>
          <p:cNvSpPr txBox="1">
            <a:spLocks noGrp="1"/>
          </p:cNvSpPr>
          <p:nvPr>
            <p:ph type="title"/>
          </p:nvPr>
        </p:nvSpPr>
        <p:spPr>
          <a:xfrm>
            <a:off x="1369748" y="731520"/>
            <a:ext cx="11887146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Twentieth Century"/>
              <a:buNone/>
              <a:defRPr sz="43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5"/>
          <p:cNvSpPr txBox="1">
            <a:spLocks noGrp="1"/>
          </p:cNvSpPr>
          <p:nvPr>
            <p:ph type="body" idx="1"/>
          </p:nvPr>
        </p:nvSpPr>
        <p:spPr>
          <a:xfrm>
            <a:off x="1369693" y="5303519"/>
            <a:ext cx="11885351" cy="1645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9pPr>
          </a:lstStyle>
          <a:p>
            <a:endParaRPr/>
          </a:p>
        </p:txBody>
      </p:sp>
      <p:sp>
        <p:nvSpPr>
          <p:cNvPr id="187" name="Google Shape;187;p45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5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述 (含輔助字幕)">
  <p:cSld name="引述 (含輔助字幕)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>
            <a:spLocks noGrp="1"/>
          </p:cNvSpPr>
          <p:nvPr>
            <p:ph type="title"/>
          </p:nvPr>
        </p:nvSpPr>
        <p:spPr>
          <a:xfrm>
            <a:off x="1735455" y="731519"/>
            <a:ext cx="11163302" cy="329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Twentieth Century"/>
              <a:buNone/>
              <a:defRPr sz="43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6"/>
          <p:cNvSpPr txBox="1">
            <a:spLocks noGrp="1"/>
          </p:cNvSpPr>
          <p:nvPr>
            <p:ph type="body" idx="1"/>
          </p:nvPr>
        </p:nvSpPr>
        <p:spPr>
          <a:xfrm>
            <a:off x="2064773" y="4038668"/>
            <a:ext cx="10502759" cy="65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9pPr>
          </a:lstStyle>
          <a:p>
            <a:endParaRPr/>
          </a:p>
        </p:txBody>
      </p:sp>
      <p:sp>
        <p:nvSpPr>
          <p:cNvPr id="193" name="Google Shape;193;p46"/>
          <p:cNvSpPr txBox="1">
            <a:spLocks noGrp="1"/>
          </p:cNvSpPr>
          <p:nvPr>
            <p:ph type="body" idx="2"/>
          </p:nvPr>
        </p:nvSpPr>
        <p:spPr>
          <a:xfrm>
            <a:off x="1369693" y="5171903"/>
            <a:ext cx="11887202" cy="178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9pPr>
          </a:lstStyle>
          <a:p>
            <a:endParaRPr/>
          </a:p>
        </p:txBody>
      </p:sp>
      <p:sp>
        <p:nvSpPr>
          <p:cNvPr id="194" name="Google Shape;194;p46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6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6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46"/>
          <p:cNvSpPr txBox="1"/>
          <p:nvPr/>
        </p:nvSpPr>
        <p:spPr>
          <a:xfrm>
            <a:off x="1084214" y="878873"/>
            <a:ext cx="731520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Twentieth Century"/>
              <a:buNone/>
            </a:pPr>
            <a:r>
              <a:rPr lang="en-US" sz="9600" b="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98" name="Google Shape;198;p46"/>
          <p:cNvSpPr txBox="1"/>
          <p:nvPr/>
        </p:nvSpPr>
        <p:spPr>
          <a:xfrm>
            <a:off x="12644844" y="3317967"/>
            <a:ext cx="731520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Twentieth Century"/>
              <a:buNone/>
            </a:pPr>
            <a:r>
              <a:rPr lang="en-US" sz="9600" b="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片">
  <p:cSld name="名片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>
            <a:spLocks noGrp="1"/>
          </p:cNvSpPr>
          <p:nvPr>
            <p:ph type="title"/>
          </p:nvPr>
        </p:nvSpPr>
        <p:spPr>
          <a:xfrm>
            <a:off x="1369693" y="2560850"/>
            <a:ext cx="11887201" cy="301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Twentieth Century"/>
              <a:buNone/>
              <a:defRPr sz="43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1"/>
          </p:nvPr>
        </p:nvSpPr>
        <p:spPr>
          <a:xfrm>
            <a:off x="1369637" y="5589186"/>
            <a:ext cx="11885406" cy="136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欄">
  <p:cSld name="3 欄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7"/>
          <p:cNvSpPr txBox="1">
            <a:spLocks noGrp="1"/>
          </p:cNvSpPr>
          <p:nvPr>
            <p:ph type="title"/>
          </p:nvPr>
        </p:nvSpPr>
        <p:spPr>
          <a:xfrm>
            <a:off x="1369695" y="731520"/>
            <a:ext cx="1188719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7"/>
          <p:cNvSpPr txBox="1">
            <a:spLocks noGrp="1"/>
          </p:cNvSpPr>
          <p:nvPr>
            <p:ph type="body" idx="1"/>
          </p:nvPr>
        </p:nvSpPr>
        <p:spPr>
          <a:xfrm>
            <a:off x="1369693" y="3209356"/>
            <a:ext cx="3836279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88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9pPr>
          </a:lstStyle>
          <a:p>
            <a:endParaRPr/>
          </a:p>
        </p:txBody>
      </p:sp>
      <p:sp>
        <p:nvSpPr>
          <p:cNvPr id="208" name="Google Shape;208;p47"/>
          <p:cNvSpPr txBox="1">
            <a:spLocks noGrp="1"/>
          </p:cNvSpPr>
          <p:nvPr>
            <p:ph type="body" idx="2"/>
          </p:nvPr>
        </p:nvSpPr>
        <p:spPr>
          <a:xfrm>
            <a:off x="1353502" y="4032316"/>
            <a:ext cx="3850482" cy="291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9pPr>
          </a:lstStyle>
          <a:p>
            <a:endParaRPr/>
          </a:p>
        </p:txBody>
      </p:sp>
      <p:sp>
        <p:nvSpPr>
          <p:cNvPr id="209" name="Google Shape;209;p47"/>
          <p:cNvSpPr txBox="1">
            <a:spLocks noGrp="1"/>
          </p:cNvSpPr>
          <p:nvPr>
            <p:ph type="body" idx="3"/>
          </p:nvPr>
        </p:nvSpPr>
        <p:spPr>
          <a:xfrm>
            <a:off x="5417720" y="3213162"/>
            <a:ext cx="3821262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88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9pPr>
          </a:lstStyle>
          <a:p>
            <a:endParaRPr/>
          </a:p>
        </p:txBody>
      </p:sp>
      <p:sp>
        <p:nvSpPr>
          <p:cNvPr id="210" name="Google Shape;210;p47"/>
          <p:cNvSpPr txBox="1">
            <a:spLocks noGrp="1"/>
          </p:cNvSpPr>
          <p:nvPr>
            <p:ph type="body" idx="4"/>
          </p:nvPr>
        </p:nvSpPr>
        <p:spPr>
          <a:xfrm>
            <a:off x="5405056" y="4036122"/>
            <a:ext cx="3834996" cy="291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9pPr>
          </a:lstStyle>
          <a:p>
            <a:endParaRPr/>
          </a:p>
        </p:txBody>
      </p:sp>
      <p:sp>
        <p:nvSpPr>
          <p:cNvPr id="211" name="Google Shape;211;p47"/>
          <p:cNvSpPr txBox="1">
            <a:spLocks noGrp="1"/>
          </p:cNvSpPr>
          <p:nvPr>
            <p:ph type="body" idx="5"/>
          </p:nvPr>
        </p:nvSpPr>
        <p:spPr>
          <a:xfrm>
            <a:off x="9422930" y="3209356"/>
            <a:ext cx="3833962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88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9pPr>
          </a:lstStyle>
          <a:p>
            <a:endParaRPr/>
          </a:p>
        </p:txBody>
      </p:sp>
      <p:sp>
        <p:nvSpPr>
          <p:cNvPr id="212" name="Google Shape;212;p47"/>
          <p:cNvSpPr txBox="1">
            <a:spLocks noGrp="1"/>
          </p:cNvSpPr>
          <p:nvPr>
            <p:ph type="body" idx="6"/>
          </p:nvPr>
        </p:nvSpPr>
        <p:spPr>
          <a:xfrm>
            <a:off x="9422930" y="4032316"/>
            <a:ext cx="3833962" cy="291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9pPr>
          </a:lstStyle>
          <a:p>
            <a:endParaRPr/>
          </a:p>
        </p:txBody>
      </p:sp>
      <p:sp>
        <p:nvSpPr>
          <p:cNvPr id="213" name="Google Shape;213;p47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7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7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圖片欄">
  <p:cSld name="3 圖片欄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8"/>
          <p:cNvSpPr txBox="1">
            <a:spLocks noGrp="1"/>
          </p:cNvSpPr>
          <p:nvPr>
            <p:ph type="title"/>
          </p:nvPr>
        </p:nvSpPr>
        <p:spPr>
          <a:xfrm>
            <a:off x="1369694" y="731520"/>
            <a:ext cx="118871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8"/>
          <p:cNvSpPr txBox="1">
            <a:spLocks noGrp="1"/>
          </p:cNvSpPr>
          <p:nvPr>
            <p:ph type="body" idx="1"/>
          </p:nvPr>
        </p:nvSpPr>
        <p:spPr>
          <a:xfrm>
            <a:off x="1369696" y="5285515"/>
            <a:ext cx="3834288" cy="69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9pPr>
          </a:lstStyle>
          <a:p>
            <a:endParaRPr/>
          </a:p>
        </p:txBody>
      </p:sp>
      <p:sp>
        <p:nvSpPr>
          <p:cNvPr id="219" name="Google Shape;219;p48"/>
          <p:cNvSpPr>
            <a:spLocks noGrp="1"/>
          </p:cNvSpPr>
          <p:nvPr>
            <p:ph type="pic" idx="2"/>
          </p:nvPr>
        </p:nvSpPr>
        <p:spPr>
          <a:xfrm>
            <a:off x="1369696" y="3200398"/>
            <a:ext cx="3834288" cy="1828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D1E9FB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20" name="Google Shape;220;p48"/>
          <p:cNvSpPr txBox="1">
            <a:spLocks noGrp="1"/>
          </p:cNvSpPr>
          <p:nvPr>
            <p:ph type="body" idx="3"/>
          </p:nvPr>
        </p:nvSpPr>
        <p:spPr>
          <a:xfrm>
            <a:off x="1369696" y="5977030"/>
            <a:ext cx="3834288" cy="98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9pPr>
          </a:lstStyle>
          <a:p>
            <a:endParaRPr/>
          </a:p>
        </p:txBody>
      </p:sp>
      <p:sp>
        <p:nvSpPr>
          <p:cNvPr id="221" name="Google Shape;221;p48"/>
          <p:cNvSpPr txBox="1">
            <a:spLocks noGrp="1"/>
          </p:cNvSpPr>
          <p:nvPr>
            <p:ph type="body" idx="4"/>
          </p:nvPr>
        </p:nvSpPr>
        <p:spPr>
          <a:xfrm>
            <a:off x="5386864" y="5285515"/>
            <a:ext cx="3840480" cy="69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9pPr>
          </a:lstStyle>
          <a:p>
            <a:endParaRPr/>
          </a:p>
        </p:txBody>
      </p:sp>
      <p:sp>
        <p:nvSpPr>
          <p:cNvPr id="222" name="Google Shape;222;p48"/>
          <p:cNvSpPr>
            <a:spLocks noGrp="1"/>
          </p:cNvSpPr>
          <p:nvPr>
            <p:ph type="pic" idx="5"/>
          </p:nvPr>
        </p:nvSpPr>
        <p:spPr>
          <a:xfrm>
            <a:off x="5386864" y="3200398"/>
            <a:ext cx="3838728" cy="1828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D1E9FB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23" name="Google Shape;223;p48"/>
          <p:cNvSpPr txBox="1">
            <a:spLocks noGrp="1"/>
          </p:cNvSpPr>
          <p:nvPr>
            <p:ph type="body" idx="6"/>
          </p:nvPr>
        </p:nvSpPr>
        <p:spPr>
          <a:xfrm>
            <a:off x="5385112" y="5977029"/>
            <a:ext cx="3840480" cy="97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9pPr>
          </a:lstStyle>
          <a:p>
            <a:endParaRPr/>
          </a:p>
        </p:txBody>
      </p:sp>
      <p:sp>
        <p:nvSpPr>
          <p:cNvPr id="224" name="Google Shape;224;p48"/>
          <p:cNvSpPr txBox="1">
            <a:spLocks noGrp="1"/>
          </p:cNvSpPr>
          <p:nvPr>
            <p:ph type="body" idx="7"/>
          </p:nvPr>
        </p:nvSpPr>
        <p:spPr>
          <a:xfrm>
            <a:off x="9423081" y="5285514"/>
            <a:ext cx="3828889" cy="69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 b="1"/>
            </a:lvl9pPr>
          </a:lstStyle>
          <a:p>
            <a:endParaRPr/>
          </a:p>
        </p:txBody>
      </p:sp>
      <p:sp>
        <p:nvSpPr>
          <p:cNvPr id="225" name="Google Shape;225;p48"/>
          <p:cNvSpPr>
            <a:spLocks noGrp="1"/>
          </p:cNvSpPr>
          <p:nvPr>
            <p:ph type="pic" idx="8"/>
          </p:nvPr>
        </p:nvSpPr>
        <p:spPr>
          <a:xfrm>
            <a:off x="9422931" y="3200398"/>
            <a:ext cx="3833963" cy="1828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D1E9FB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26" name="Google Shape;226;p48"/>
          <p:cNvSpPr txBox="1">
            <a:spLocks noGrp="1"/>
          </p:cNvSpPr>
          <p:nvPr>
            <p:ph type="body" idx="9"/>
          </p:nvPr>
        </p:nvSpPr>
        <p:spPr>
          <a:xfrm>
            <a:off x="9422930" y="5977025"/>
            <a:ext cx="3833962" cy="972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79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40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80"/>
            </a:lvl9pPr>
          </a:lstStyle>
          <a:p>
            <a:endParaRPr/>
          </a:p>
        </p:txBody>
      </p:sp>
      <p:sp>
        <p:nvSpPr>
          <p:cNvPr id="227" name="Google Shape;227;p48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8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8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9"/>
          <p:cNvSpPr txBox="1">
            <a:spLocks noGrp="1"/>
          </p:cNvSpPr>
          <p:nvPr>
            <p:ph type="title"/>
          </p:nvPr>
        </p:nvSpPr>
        <p:spPr>
          <a:xfrm rot="5400000">
            <a:off x="8944927" y="2637474"/>
            <a:ext cx="6217921" cy="240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9"/>
          <p:cNvSpPr txBox="1">
            <a:spLocks noGrp="1"/>
          </p:cNvSpPr>
          <p:nvPr>
            <p:ph type="body" idx="1"/>
          </p:nvPr>
        </p:nvSpPr>
        <p:spPr>
          <a:xfrm rot="5400000">
            <a:off x="2909885" y="-808674"/>
            <a:ext cx="6217921" cy="929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49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9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9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片">
  <p:cSld name="名片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>
            <a:spLocks noGrp="1"/>
          </p:cNvSpPr>
          <p:nvPr>
            <p:ph type="title"/>
          </p:nvPr>
        </p:nvSpPr>
        <p:spPr>
          <a:xfrm>
            <a:off x="1369693" y="2560850"/>
            <a:ext cx="11887201" cy="301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20"/>
              <a:buFont typeface="Twentieth Century"/>
              <a:buNone/>
              <a:defRPr sz="43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2"/>
          <p:cNvSpPr txBox="1">
            <a:spLocks noGrp="1"/>
          </p:cNvSpPr>
          <p:nvPr>
            <p:ph type="body" idx="1"/>
          </p:nvPr>
        </p:nvSpPr>
        <p:spPr>
          <a:xfrm>
            <a:off x="1369637" y="5589186"/>
            <a:ext cx="11885406" cy="136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160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79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4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9pPr>
          </a:lstStyle>
          <a:p>
            <a:endParaRPr/>
          </a:p>
        </p:txBody>
      </p:sp>
      <p:sp>
        <p:nvSpPr>
          <p:cNvPr id="286" name="Google Shape;286;p32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32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2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9" descr="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-1"/>
            <a:ext cx="14630404" cy="8229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29"/>
          <p:cNvGrpSpPr/>
          <p:nvPr/>
        </p:nvGrpSpPr>
        <p:grpSpPr>
          <a:xfrm>
            <a:off x="1" y="1"/>
            <a:ext cx="2766061" cy="8229601"/>
            <a:chOff x="0" y="0"/>
            <a:chExt cx="2305051" cy="6858001"/>
          </a:xfrm>
        </p:grpSpPr>
        <p:sp>
          <p:nvSpPr>
            <p:cNvPr id="62" name="Google Shape;62;p29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9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9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9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9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9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Google Shape;68;p29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Google Shape;69;p29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9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1" name="Google Shape;71;p29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Google Shape;72;p29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9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9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5" name="Google Shape;75;p29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9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Google Shape;77;p29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9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9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Google Shape;80;p29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9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9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3" name="Google Shape;83;p29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9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5" name="Google Shape;85;p29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9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7" name="Google Shape;87;p29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9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9" name="Google Shape;89;p29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9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9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9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Google Shape;93;p29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29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9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Google Shape;96;p29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7" name="Google Shape;97;p29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9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9" name="Google Shape;99;p29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9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Google Shape;101;p29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9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9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4" name="Google Shape;104;p29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9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29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9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9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9" name="Google Shape;109;p29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0" name="Google Shape;110;p29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9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9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3" name="Google Shape;113;p29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9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5" name="Google Shape;115;p29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29"/>
          <p:cNvSpPr txBox="1">
            <a:spLocks noGrp="1"/>
          </p:cNvSpPr>
          <p:nvPr>
            <p:ph type="ctrTitle"/>
          </p:nvPr>
        </p:nvSpPr>
        <p:spPr>
          <a:xfrm>
            <a:off x="2251709" y="1346836"/>
            <a:ext cx="10549890" cy="286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60"/>
              <a:buFont typeface="Twentieth Century"/>
              <a:buNone/>
              <a:defRPr sz="57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subTitle" idx="1"/>
          </p:nvPr>
        </p:nvSpPr>
        <p:spPr>
          <a:xfrm>
            <a:off x="2251709" y="4322446"/>
            <a:ext cx="10549890" cy="198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400" cap="none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/>
            </a:lvl2pPr>
            <a:lvl3pPr lvl="2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16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/>
            </a:lvl5pPr>
            <a:lvl6pPr lvl="5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/>
            </a:lvl6pPr>
            <a:lvl7pPr lvl="6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/>
            </a:lvl7pPr>
            <a:lvl8pPr lvl="7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/>
            </a:lvl8pPr>
            <a:lvl9pPr lvl="8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2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dt" idx="10"/>
          </p:nvPr>
        </p:nvSpPr>
        <p:spPr>
          <a:xfrm>
            <a:off x="8493013" y="649224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ftr" idx="11"/>
          </p:nvPr>
        </p:nvSpPr>
        <p:spPr>
          <a:xfrm>
            <a:off x="2251709" y="6492242"/>
            <a:ext cx="6149863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sldNum" idx="12"/>
          </p:nvPr>
        </p:nvSpPr>
        <p:spPr>
          <a:xfrm>
            <a:off x="11876294" y="649223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6"/>
          <p:cNvSpPr txBox="1">
            <a:spLocks noGrp="1"/>
          </p:cNvSpPr>
          <p:nvPr>
            <p:ph type="title"/>
          </p:nvPr>
        </p:nvSpPr>
        <p:spPr>
          <a:xfrm>
            <a:off x="1369695" y="742222"/>
            <a:ext cx="11887198" cy="177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6"/>
          <p:cNvSpPr txBox="1">
            <a:spLocks noGrp="1"/>
          </p:cNvSpPr>
          <p:nvPr>
            <p:ph type="body" idx="1"/>
          </p:nvPr>
        </p:nvSpPr>
        <p:spPr>
          <a:xfrm rot="5400000">
            <a:off x="5188266" y="-1119187"/>
            <a:ext cx="4250057" cy="1188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6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6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7"/>
          <p:cNvSpPr txBox="1">
            <a:spLocks noGrp="1"/>
          </p:cNvSpPr>
          <p:nvPr>
            <p:ph type="title"/>
          </p:nvPr>
        </p:nvSpPr>
        <p:spPr>
          <a:xfrm>
            <a:off x="1369695" y="742222"/>
            <a:ext cx="11887198" cy="177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body" idx="1"/>
          </p:nvPr>
        </p:nvSpPr>
        <p:spPr>
          <a:xfrm>
            <a:off x="1369695" y="2699384"/>
            <a:ext cx="11887199" cy="425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7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7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4" descr="\\DROBO-FS\QuickDrops\JB\PPTX NG\Droplets\LightingOverlay.png"/>
          <p:cNvPicPr preferRelativeResize="0"/>
          <p:nvPr/>
        </p:nvPicPr>
        <p:blipFill rotWithShape="1">
          <a:blip r:embed="rId25">
            <a:alphaModFix amt="30000"/>
          </a:blip>
          <a:srcRect/>
          <a:stretch/>
        </p:blipFill>
        <p:spPr>
          <a:xfrm>
            <a:off x="0" y="-1"/>
            <a:ext cx="14630404" cy="8229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24"/>
          <p:cNvGrpSpPr/>
          <p:nvPr/>
        </p:nvGrpSpPr>
        <p:grpSpPr>
          <a:xfrm>
            <a:off x="-17146" y="1"/>
            <a:ext cx="14464666" cy="8229601"/>
            <a:chOff x="-14288" y="0"/>
            <a:chExt cx="12053888" cy="6858001"/>
          </a:xfrm>
        </p:grpSpPr>
        <p:grpSp>
          <p:nvGrpSpPr>
            <p:cNvPr id="8" name="Google Shape;8;p24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9" name="Google Shape;9;p24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24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24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4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3" name="Google Shape;13;p24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4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5" name="Google Shape;15;p24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6" name="Google Shape;16;p24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4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4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24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0" name="Google Shape;20;p24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1" name="Google Shape;21;p24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2" name="Google Shape;22;p24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24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" name="Google Shape;24;p24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4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4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24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4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9" name="Google Shape;29;p24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24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2" name="Google Shape;32;p24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4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4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24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24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37" name="Google Shape;37;p24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8" name="Google Shape;38;p24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4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4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1" name="Google Shape;41;p24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4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3" name="Google Shape;43;p24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4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24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4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7;p24"/>
          <p:cNvSpPr txBox="1">
            <a:spLocks noGrp="1"/>
          </p:cNvSpPr>
          <p:nvPr>
            <p:ph type="title"/>
          </p:nvPr>
        </p:nvSpPr>
        <p:spPr>
          <a:xfrm>
            <a:off x="1369695" y="742222"/>
            <a:ext cx="11887198" cy="177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Twentieth Century"/>
              <a:buNone/>
              <a:defRPr sz="432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1369695" y="2699384"/>
            <a:ext cx="11887199" cy="425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288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4191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4000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1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81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92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81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92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619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1679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619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1679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619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1679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619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1679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26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0" descr="\\DROBO-FS\QuickDrops\JB\PPTX NG\Droplets\LightingOverlay.png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>
            <a:off x="0" y="-1"/>
            <a:ext cx="14630404" cy="8229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30"/>
          <p:cNvGrpSpPr/>
          <p:nvPr/>
        </p:nvGrpSpPr>
        <p:grpSpPr>
          <a:xfrm>
            <a:off x="-17146" y="1"/>
            <a:ext cx="14464666" cy="8229601"/>
            <a:chOff x="-14288" y="0"/>
            <a:chExt cx="12053888" cy="6858001"/>
          </a:xfrm>
        </p:grpSpPr>
        <p:grpSp>
          <p:nvGrpSpPr>
            <p:cNvPr id="239" name="Google Shape;239;p30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240" name="Google Shape;240;p30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0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0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0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4" name="Google Shape;244;p30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0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6" name="Google Shape;246;p30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7" name="Google Shape;247;p30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0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0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0" name="Google Shape;250;p30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51" name="Google Shape;251;p30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52" name="Google Shape;252;p30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3" name="Google Shape;253;p30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4" name="Google Shape;254;p30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5" name="Google Shape;255;p30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0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0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8" name="Google Shape;258;p30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0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0" name="Google Shape;260;p30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0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2" name="Google Shape;262;p30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3" name="Google Shape;263;p30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0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0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6" name="Google Shape;266;p30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7" name="Google Shape;267;p30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268" name="Google Shape;268;p30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9" name="Google Shape;269;p30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0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0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2" name="Google Shape;272;p30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0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4" name="Google Shape;274;p30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0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6" name="Google Shape;276;p30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0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10132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8" name="Google Shape;278;p30"/>
          <p:cNvSpPr txBox="1">
            <a:spLocks noGrp="1"/>
          </p:cNvSpPr>
          <p:nvPr>
            <p:ph type="title"/>
          </p:nvPr>
        </p:nvSpPr>
        <p:spPr>
          <a:xfrm>
            <a:off x="1369695" y="742222"/>
            <a:ext cx="11887198" cy="177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20"/>
              <a:buFont typeface="Twentieth Century"/>
              <a:buNone/>
              <a:defRPr sz="432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body" idx="1"/>
          </p:nvPr>
        </p:nvSpPr>
        <p:spPr>
          <a:xfrm>
            <a:off x="1369695" y="2699384"/>
            <a:ext cx="11887199" cy="425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4191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4000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81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81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619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1679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619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1679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619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1679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619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1679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dt" idx="10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0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ftr" idx="11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0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60" b="0" u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260" b="0" u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260" b="0" u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260" b="0" u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260" b="0" u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260" b="0" u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260" b="0" u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260" b="0" u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260" b="0" u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4;p1" descr="preencoded.png">
            <a:extLst>
              <a:ext uri="{FF2B5EF4-FFF2-40B4-BE49-F238E27FC236}">
                <a16:creationId xmlns:a16="http://schemas.microsoft.com/office/drawing/2014/main" id="{3FC9D038-86CE-CCB2-171C-5A5B8CE69A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44000" y="-46849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95;p1">
            <a:extLst>
              <a:ext uri="{FF2B5EF4-FFF2-40B4-BE49-F238E27FC236}">
                <a16:creationId xmlns:a16="http://schemas.microsoft.com/office/drawing/2014/main" id="{E65E4477-6B6E-D8A8-4273-BAD013E79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75" y="2857293"/>
            <a:ext cx="8498925" cy="301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青少年罪行誌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　</a:t>
            </a:r>
            <a:r>
              <a:rPr lang="en-US" sz="5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網上性誘識</a:t>
            </a:r>
            <a:endParaRPr sz="5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96;p1">
            <a:extLst>
              <a:ext uri="{FF2B5EF4-FFF2-40B4-BE49-F238E27FC236}">
                <a16:creationId xmlns:a16="http://schemas.microsoft.com/office/drawing/2014/main" id="{95EBE486-2777-9F6B-47C8-C7E5D73E6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082" y="4114800"/>
            <a:ext cx="4875888" cy="136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友誼假象，色情真相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89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A6A6A6"/>
            </a:gs>
          </a:gsLst>
          <a:lin ang="5040000" scaled="0"/>
        </a:gra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0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0" y="-1"/>
            <a:ext cx="14630403" cy="8229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" name="Google Shape;448;p10"/>
          <p:cNvGrpSpPr/>
          <p:nvPr/>
        </p:nvGrpSpPr>
        <p:grpSpPr>
          <a:xfrm>
            <a:off x="0" y="0"/>
            <a:ext cx="2766103" cy="8229603"/>
            <a:chOff x="0" y="0"/>
            <a:chExt cx="2305051" cy="6858001"/>
          </a:xfrm>
        </p:grpSpPr>
        <p:sp>
          <p:nvSpPr>
            <p:cNvPr id="449" name="Google Shape;449;p10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503" name="Google Shape;503;p10"/>
          <p:cNvGrpSpPr/>
          <p:nvPr/>
        </p:nvGrpSpPr>
        <p:grpSpPr>
          <a:xfrm>
            <a:off x="0" y="-1"/>
            <a:ext cx="14630403" cy="8229601"/>
            <a:chOff x="0" y="-1"/>
            <a:chExt cx="12192003" cy="6858001"/>
          </a:xfrm>
        </p:grpSpPr>
        <p:sp>
          <p:nvSpPr>
            <p:cNvPr id="504" name="Google Shape;504;p10"/>
            <p:cNvSpPr/>
            <p:nvPr/>
          </p:nvSpPr>
          <p:spPr>
            <a:xfrm>
              <a:off x="1" y="-1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6A6A6"/>
                </a:gs>
              </a:gsLst>
              <a:lin ang="50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505" name="Google Shape;505;p10"/>
            <p:cNvPicPr preferRelativeResize="0"/>
            <p:nvPr/>
          </p:nvPicPr>
          <p:blipFill rotWithShape="1">
            <a:blip r:embed="rId4">
              <a:alphaModFix amt="30000"/>
            </a:blip>
            <a:srcRect/>
            <a:stretch/>
          </p:blipFill>
          <p:spPr>
            <a:xfrm>
              <a:off x="0" y="-1"/>
              <a:ext cx="12192003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6" name="Google Shape;506;p10"/>
          <p:cNvSpPr/>
          <p:nvPr/>
        </p:nvSpPr>
        <p:spPr>
          <a:xfrm>
            <a:off x="3098799" y="2682240"/>
            <a:ext cx="8432801" cy="2875280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80000"/>
            </a:srgbClr>
          </a:solidFill>
          <a:ln w="19050" cap="sq" cmpd="sng">
            <a:solidFill>
              <a:schemeClr val="dk2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507" name="Google Shape;507;p10"/>
          <p:cNvGrpSpPr/>
          <p:nvPr/>
        </p:nvGrpSpPr>
        <p:grpSpPr>
          <a:xfrm>
            <a:off x="727074" y="3480120"/>
            <a:ext cx="13178480" cy="1453831"/>
            <a:chOff x="605895" y="2900097"/>
            <a:chExt cx="10982062" cy="1211524"/>
          </a:xfrm>
        </p:grpSpPr>
        <p:sp>
          <p:nvSpPr>
            <p:cNvPr id="508" name="Google Shape;508;p10"/>
            <p:cNvSpPr/>
            <p:nvPr/>
          </p:nvSpPr>
          <p:spPr>
            <a:xfrm rot="-5400000" flipH="1">
              <a:off x="9653587" y="3379784"/>
              <a:ext cx="417513" cy="512763"/>
            </a:xfrm>
            <a:custGeom>
              <a:avLst/>
              <a:gdLst/>
              <a:ahLst/>
              <a:cxnLst/>
              <a:rect l="l" t="t" r="r" b="b"/>
              <a:pathLst>
                <a:path w="263" h="323" extrusionOk="0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 rot="-5400000" flipH="1">
              <a:off x="10078244" y="3310728"/>
              <a:ext cx="157163" cy="152400"/>
            </a:xfrm>
            <a:custGeom>
              <a:avLst/>
              <a:gdLst/>
              <a:ahLst/>
              <a:cxnLst/>
              <a:rect l="l" t="t" r="r" b="b"/>
              <a:pathLst>
                <a:path w="33" h="32" extrusionOk="0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 rot="-5400000" flipH="1">
              <a:off x="11146631" y="3574253"/>
              <a:ext cx="188913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 rot="-5400000" flipH="1">
              <a:off x="10230644" y="3034502"/>
              <a:ext cx="304800" cy="1544638"/>
            </a:xfrm>
            <a:custGeom>
              <a:avLst/>
              <a:gdLst/>
              <a:ahLst/>
              <a:cxnLst/>
              <a:rect l="l" t="t" r="r" b="b"/>
              <a:pathLst>
                <a:path w="192" h="973" extrusionOk="0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l" t="t" r="r" b="b"/>
              <a:pathLst>
                <a:path w="188" h="727" extrusionOk="0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l" t="t" r="r" b="b"/>
              <a:pathLst>
                <a:path w="194" h="1135" extrusionOk="0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 rot="5400000">
              <a:off x="2122751" y="3532184"/>
              <a:ext cx="417513" cy="512763"/>
            </a:xfrm>
            <a:custGeom>
              <a:avLst/>
              <a:gdLst/>
              <a:ahLst/>
              <a:cxnLst/>
              <a:rect l="l" t="t" r="r" b="b"/>
              <a:pathLst>
                <a:path w="263" h="323" extrusionOk="0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 rot="5400000">
              <a:off x="1958445" y="3463128"/>
              <a:ext cx="157163" cy="152400"/>
            </a:xfrm>
            <a:custGeom>
              <a:avLst/>
              <a:gdLst/>
              <a:ahLst/>
              <a:cxnLst/>
              <a:rect l="l" t="t" r="r" b="b"/>
              <a:pathLst>
                <a:path w="33" h="32" extrusionOk="0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 rot="5400000">
              <a:off x="858308" y="3726653"/>
              <a:ext cx="188913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 rot="5400000">
              <a:off x="1658407" y="3186902"/>
              <a:ext cx="304800" cy="1544638"/>
            </a:xfrm>
            <a:custGeom>
              <a:avLst/>
              <a:gdLst/>
              <a:ahLst/>
              <a:cxnLst/>
              <a:rect l="l" t="t" r="r" b="b"/>
              <a:pathLst>
                <a:path w="192" h="973" extrusionOk="0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 rot="-54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l" t="t" r="r" b="b"/>
              <a:pathLst>
                <a:path w="188" h="727" extrusionOk="0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 rot="-54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 rot="-54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 rot="-54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l" t="t" r="r" b="b"/>
              <a:pathLst>
                <a:path w="194" h="1135" extrusionOk="0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 rot="-54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 rot="-5400000" flipH="1">
              <a:off x="2448983" y="3436672"/>
              <a:ext cx="23813" cy="252413"/>
            </a:xfrm>
            <a:prstGeom prst="rect">
              <a:avLst/>
            </a:pr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528" name="Google Shape;528;p10"/>
          <p:cNvSpPr txBox="1">
            <a:spLocks noGrp="1"/>
          </p:cNvSpPr>
          <p:nvPr>
            <p:ph type="title"/>
          </p:nvPr>
        </p:nvSpPr>
        <p:spPr>
          <a:xfrm>
            <a:off x="3200399" y="4114799"/>
            <a:ext cx="8229600" cy="164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討論 1：</a:t>
            </a:r>
            <a:r>
              <a:rPr lang="en-US" sz="5400">
                <a:solidFill>
                  <a:srgbClr val="FFFFFF"/>
                </a:solidFill>
              </a:rPr>
              <a:t/>
            </a:r>
            <a:br>
              <a:rPr lang="en-US" sz="5400">
                <a:solidFill>
                  <a:srgbClr val="FFFFFF"/>
                </a:solidFill>
              </a:rPr>
            </a:br>
            <a:r>
              <a:rPr lang="en-US" sz="5400">
                <a:solidFill>
                  <a:srgbClr val="FFFFFF"/>
                </a:solidFill>
              </a:rPr>
              <a:t/>
            </a:r>
            <a:br>
              <a:rPr lang="en-US" sz="5400">
                <a:solidFill>
                  <a:srgbClr val="FFFFFF"/>
                </a:solidFill>
              </a:rPr>
            </a:br>
            <a:r>
              <a:rPr lang="en-U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面對「另一半」要求拍親密照，你該如何回應？</a:t>
            </a:r>
            <a:r>
              <a:rPr lang="en-US" sz="2600">
                <a:solidFill>
                  <a:srgbClr val="FFFFFF"/>
                </a:solidFill>
              </a:rPr>
              <a:t/>
            </a:r>
            <a:br>
              <a:rPr lang="en-US" sz="2600">
                <a:solidFill>
                  <a:srgbClr val="FFFFFF"/>
                </a:solidFill>
              </a:rPr>
            </a:br>
            <a:endParaRPr sz="2600">
              <a:solidFill>
                <a:srgbClr val="FFFFFF"/>
              </a:solidFill>
            </a:endParaRPr>
          </a:p>
        </p:txBody>
      </p:sp>
      <p:sp>
        <p:nvSpPr>
          <p:cNvPr id="529" name="Google Shape;529;p10"/>
          <p:cNvSpPr txBox="1"/>
          <p:nvPr/>
        </p:nvSpPr>
        <p:spPr>
          <a:xfrm>
            <a:off x="1444135" y="1283156"/>
            <a:ext cx="120234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阿醒要求Yoyo發送裸照，Yoyo面有難色，最終仍傳送一張圖片。。。 </a:t>
            </a:r>
            <a:endParaRPr sz="3600" b="1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A6A6A6"/>
            </a:gs>
          </a:gsLst>
          <a:lin ang="5040000" scaled="0"/>
        </a:gra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11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0" y="-1"/>
            <a:ext cx="14630403" cy="8229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5" name="Google Shape;535;p11"/>
          <p:cNvGrpSpPr/>
          <p:nvPr/>
        </p:nvGrpSpPr>
        <p:grpSpPr>
          <a:xfrm>
            <a:off x="0" y="0"/>
            <a:ext cx="2766103" cy="8229603"/>
            <a:chOff x="0" y="0"/>
            <a:chExt cx="2305051" cy="6858001"/>
          </a:xfrm>
        </p:grpSpPr>
        <p:sp>
          <p:nvSpPr>
            <p:cNvPr id="536" name="Google Shape;536;p11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D1E9F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590" name="Google Shape;590;p11"/>
          <p:cNvGrpSpPr/>
          <p:nvPr/>
        </p:nvGrpSpPr>
        <p:grpSpPr>
          <a:xfrm>
            <a:off x="0" y="-1"/>
            <a:ext cx="14630403" cy="8229601"/>
            <a:chOff x="0" y="-1"/>
            <a:chExt cx="12192003" cy="6858001"/>
          </a:xfrm>
        </p:grpSpPr>
        <p:sp>
          <p:nvSpPr>
            <p:cNvPr id="591" name="Google Shape;591;p11"/>
            <p:cNvSpPr/>
            <p:nvPr/>
          </p:nvSpPr>
          <p:spPr>
            <a:xfrm>
              <a:off x="1" y="-1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6A6A6"/>
                </a:gs>
              </a:gsLst>
              <a:lin ang="50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592" name="Google Shape;592;p11"/>
            <p:cNvPicPr preferRelativeResize="0"/>
            <p:nvPr/>
          </p:nvPicPr>
          <p:blipFill rotWithShape="1">
            <a:blip r:embed="rId4">
              <a:alphaModFix amt="30000"/>
            </a:blip>
            <a:srcRect/>
            <a:stretch/>
          </p:blipFill>
          <p:spPr>
            <a:xfrm>
              <a:off x="0" y="-1"/>
              <a:ext cx="12192003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3" name="Google Shape;593;p11"/>
          <p:cNvSpPr/>
          <p:nvPr/>
        </p:nvSpPr>
        <p:spPr>
          <a:xfrm>
            <a:off x="3098799" y="2682240"/>
            <a:ext cx="8432801" cy="2875280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80000"/>
            </a:srgbClr>
          </a:solidFill>
          <a:ln w="19050" cap="sq" cmpd="sng">
            <a:solidFill>
              <a:schemeClr val="dk2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594" name="Google Shape;594;p11"/>
          <p:cNvGrpSpPr/>
          <p:nvPr/>
        </p:nvGrpSpPr>
        <p:grpSpPr>
          <a:xfrm>
            <a:off x="727074" y="3480120"/>
            <a:ext cx="13178480" cy="1453831"/>
            <a:chOff x="605895" y="2900097"/>
            <a:chExt cx="10982062" cy="1211524"/>
          </a:xfrm>
        </p:grpSpPr>
        <p:sp>
          <p:nvSpPr>
            <p:cNvPr id="595" name="Google Shape;595;p11"/>
            <p:cNvSpPr/>
            <p:nvPr/>
          </p:nvSpPr>
          <p:spPr>
            <a:xfrm rot="-5400000" flipH="1">
              <a:off x="9653587" y="3379784"/>
              <a:ext cx="417513" cy="512763"/>
            </a:xfrm>
            <a:custGeom>
              <a:avLst/>
              <a:gdLst/>
              <a:ahLst/>
              <a:cxnLst/>
              <a:rect l="l" t="t" r="r" b="b"/>
              <a:pathLst>
                <a:path w="263" h="323" extrusionOk="0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6" name="Google Shape;596;p11"/>
            <p:cNvSpPr/>
            <p:nvPr/>
          </p:nvSpPr>
          <p:spPr>
            <a:xfrm rot="-5400000" flipH="1">
              <a:off x="10078244" y="3310728"/>
              <a:ext cx="157163" cy="152400"/>
            </a:xfrm>
            <a:custGeom>
              <a:avLst/>
              <a:gdLst/>
              <a:ahLst/>
              <a:cxnLst/>
              <a:rect l="l" t="t" r="r" b="b"/>
              <a:pathLst>
                <a:path w="33" h="32" extrusionOk="0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7" name="Google Shape;597;p11"/>
            <p:cNvSpPr/>
            <p:nvPr/>
          </p:nvSpPr>
          <p:spPr>
            <a:xfrm rot="-5400000" flipH="1">
              <a:off x="11146631" y="3574253"/>
              <a:ext cx="188913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8" name="Google Shape;598;p11"/>
            <p:cNvSpPr/>
            <p:nvPr/>
          </p:nvSpPr>
          <p:spPr>
            <a:xfrm rot="-5400000" flipH="1">
              <a:off x="10230644" y="3034502"/>
              <a:ext cx="304800" cy="1544638"/>
            </a:xfrm>
            <a:custGeom>
              <a:avLst/>
              <a:gdLst/>
              <a:ahLst/>
              <a:cxnLst/>
              <a:rect l="l" t="t" r="r" b="b"/>
              <a:pathLst>
                <a:path w="192" h="973" extrusionOk="0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9" name="Google Shape;599;p11"/>
            <p:cNvSpPr/>
            <p:nvPr/>
          </p:nvSpPr>
          <p:spPr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l" t="t" r="r" b="b"/>
              <a:pathLst>
                <a:path w="188" h="727" extrusionOk="0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0" name="Google Shape;600;p11"/>
            <p:cNvSpPr/>
            <p:nvPr/>
          </p:nvSpPr>
          <p:spPr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1" name="Google Shape;601;p11"/>
            <p:cNvSpPr/>
            <p:nvPr/>
          </p:nvSpPr>
          <p:spPr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2" name="Google Shape;602;p11"/>
            <p:cNvSpPr/>
            <p:nvPr/>
          </p:nvSpPr>
          <p:spPr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l" t="t" r="r" b="b"/>
              <a:pathLst>
                <a:path w="194" h="1135" extrusionOk="0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3" name="Google Shape;603;p11"/>
            <p:cNvSpPr/>
            <p:nvPr/>
          </p:nvSpPr>
          <p:spPr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4" name="Google Shape;604;p11"/>
            <p:cNvSpPr/>
            <p:nvPr/>
          </p:nvSpPr>
          <p:spPr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5" name="Google Shape;605;p11"/>
            <p:cNvSpPr/>
            <p:nvPr/>
          </p:nvSpPr>
          <p:spPr>
            <a:xfrm rot="5400000">
              <a:off x="2122751" y="3532184"/>
              <a:ext cx="417513" cy="512763"/>
            </a:xfrm>
            <a:custGeom>
              <a:avLst/>
              <a:gdLst/>
              <a:ahLst/>
              <a:cxnLst/>
              <a:rect l="l" t="t" r="r" b="b"/>
              <a:pathLst>
                <a:path w="263" h="323" extrusionOk="0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6" name="Google Shape;606;p11"/>
            <p:cNvSpPr/>
            <p:nvPr/>
          </p:nvSpPr>
          <p:spPr>
            <a:xfrm rot="5400000">
              <a:off x="1958445" y="3463128"/>
              <a:ext cx="157163" cy="152400"/>
            </a:xfrm>
            <a:custGeom>
              <a:avLst/>
              <a:gdLst/>
              <a:ahLst/>
              <a:cxnLst/>
              <a:rect l="l" t="t" r="r" b="b"/>
              <a:pathLst>
                <a:path w="33" h="32" extrusionOk="0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7" name="Google Shape;607;p11"/>
            <p:cNvSpPr/>
            <p:nvPr/>
          </p:nvSpPr>
          <p:spPr>
            <a:xfrm rot="5400000">
              <a:off x="858308" y="3726653"/>
              <a:ext cx="188913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8" name="Google Shape;608;p11"/>
            <p:cNvSpPr/>
            <p:nvPr/>
          </p:nvSpPr>
          <p:spPr>
            <a:xfrm rot="5400000">
              <a:off x="1658407" y="3186902"/>
              <a:ext cx="304800" cy="1544638"/>
            </a:xfrm>
            <a:custGeom>
              <a:avLst/>
              <a:gdLst/>
              <a:ahLst/>
              <a:cxnLst/>
              <a:rect l="l" t="t" r="r" b="b"/>
              <a:pathLst>
                <a:path w="192" h="973" extrusionOk="0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9" name="Google Shape;609;p11"/>
            <p:cNvSpPr/>
            <p:nvPr/>
          </p:nvSpPr>
          <p:spPr>
            <a:xfrm rot="-54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l" t="t" r="r" b="b"/>
              <a:pathLst>
                <a:path w="188" h="727" extrusionOk="0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10" name="Google Shape;610;p11"/>
            <p:cNvSpPr/>
            <p:nvPr/>
          </p:nvSpPr>
          <p:spPr>
            <a:xfrm rot="-54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11" name="Google Shape;611;p11"/>
            <p:cNvSpPr/>
            <p:nvPr/>
          </p:nvSpPr>
          <p:spPr>
            <a:xfrm rot="-54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12" name="Google Shape;612;p11"/>
            <p:cNvSpPr/>
            <p:nvPr/>
          </p:nvSpPr>
          <p:spPr>
            <a:xfrm rot="-54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l" t="t" r="r" b="b"/>
              <a:pathLst>
                <a:path w="194" h="1135" extrusionOk="0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13" name="Google Shape;613;p11"/>
            <p:cNvSpPr/>
            <p:nvPr/>
          </p:nvSpPr>
          <p:spPr>
            <a:xfrm rot="-54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14" name="Google Shape;614;p11"/>
            <p:cNvSpPr/>
            <p:nvPr/>
          </p:nvSpPr>
          <p:spPr>
            <a:xfrm rot="-5400000" flipH="1">
              <a:off x="2448983" y="3436672"/>
              <a:ext cx="23813" cy="252413"/>
            </a:xfrm>
            <a:prstGeom prst="rect">
              <a:avLst/>
            </a:prstGeom>
            <a:solidFill>
              <a:schemeClr val="dk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615" name="Google Shape;615;p11"/>
          <p:cNvSpPr txBox="1">
            <a:spLocks noGrp="1"/>
          </p:cNvSpPr>
          <p:nvPr>
            <p:ph type="title"/>
          </p:nvPr>
        </p:nvSpPr>
        <p:spPr>
          <a:xfrm>
            <a:off x="3157763" y="3916044"/>
            <a:ext cx="8314872" cy="164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討論 2：</a:t>
            </a:r>
            <a:b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>
                <a:solidFill>
                  <a:srgbClr val="FFFFFF"/>
                </a:solidFill>
              </a:rPr>
              <a:t/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從以上個案中，騙徒會利用受害人甚麼弱點，去誘使和騙取對方拍裸照，甚至見面？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616" name="Google Shape;616;p11"/>
          <p:cNvSpPr txBox="1"/>
          <p:nvPr/>
        </p:nvSpPr>
        <p:spPr>
          <a:xfrm>
            <a:off x="3157762" y="1243964"/>
            <a:ext cx="89052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Yoyo進入阿醒屋內，阿醒開心迎接。。。 </a:t>
            </a:r>
            <a:endParaRPr sz="3600" b="1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87" name="Google Shape;787;p17"/>
          <p:cNvSpPr/>
          <p:nvPr/>
        </p:nvSpPr>
        <p:spPr>
          <a:xfrm>
            <a:off x="5620472" y="638598"/>
            <a:ext cx="5396389" cy="67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0FCFF"/>
              </a:buClr>
              <a:buSzPts val="4200"/>
              <a:buFont typeface="Twentieth Century"/>
              <a:buNone/>
            </a:pPr>
            <a:r>
              <a:rPr lang="en-US" sz="4800" b="1" dirty="0" err="1">
                <a:solidFill>
                  <a:srgbClr val="F0FC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誘騙信號</a:t>
            </a:r>
            <a:endParaRPr sz="48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88" name="Google Shape;788;p17"/>
          <p:cNvSpPr/>
          <p:nvPr/>
        </p:nvSpPr>
        <p:spPr>
          <a:xfrm>
            <a:off x="903888" y="1616575"/>
            <a:ext cx="13519478" cy="51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8636"/>
              </a:lnSpc>
              <a:spcBef>
                <a:spcPts val="0"/>
              </a:spcBef>
              <a:spcAft>
                <a:spcPts val="0"/>
              </a:spcAft>
              <a:buClr>
                <a:srgbClr val="E0E4E6"/>
              </a:buClr>
              <a:buSzPts val="2200"/>
              <a:buFont typeface="Twentieth Century"/>
              <a:buNone/>
            </a:pPr>
            <a:r>
              <a:rPr lang="en-US" sz="2800" b="1" dirty="0" err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了解這些常見的誘騙手段，能幫助您在網絡世界中保護自己，及早識別潛在的危險</a:t>
            </a:r>
            <a:r>
              <a:rPr lang="en-US" sz="2800" b="1" dirty="0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。</a:t>
            </a:r>
            <a:endParaRPr sz="2800" b="1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789" name="Google Shape;789;p1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868" y="2369463"/>
            <a:ext cx="728424" cy="728424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7"/>
          <p:cNvSpPr/>
          <p:nvPr/>
        </p:nvSpPr>
        <p:spPr>
          <a:xfrm>
            <a:off x="849868" y="3401378"/>
            <a:ext cx="2698194" cy="33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416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wentieth Century"/>
              <a:buNone/>
            </a:pPr>
            <a:r>
              <a:rPr lang="en-US" sz="24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急於建立親密關係</a:t>
            </a:r>
            <a:endParaRPr sz="2400">
              <a:solidFill>
                <a:srgbClr val="FFFF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91" name="Google Shape;791;p17"/>
          <p:cNvSpPr/>
          <p:nvPr/>
        </p:nvSpPr>
        <p:spPr>
          <a:xfrm>
            <a:off x="849868" y="3884176"/>
            <a:ext cx="6313527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8636"/>
              </a:lnSpc>
              <a:spcBef>
                <a:spcPts val="0"/>
              </a:spcBef>
              <a:spcAft>
                <a:spcPts val="0"/>
              </a:spcAft>
              <a:buClr>
                <a:srgbClr val="E0E4E6"/>
              </a:buClr>
              <a:buSzPts val="2200"/>
              <a:buFont typeface="Twentieth Century"/>
              <a:buNone/>
            </a:pPr>
            <a:r>
              <a:rPr lang="en-US" sz="2200" b="1" dirty="0" err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對方可能在短時間內表現出過度的熱情，試圖快速發展親密或浪漫關係</a:t>
            </a:r>
            <a:r>
              <a:rPr lang="en-US" sz="2200" b="1" dirty="0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。</a:t>
            </a:r>
            <a:endParaRPr dirty="0"/>
          </a:p>
        </p:txBody>
      </p:sp>
      <p:pic>
        <p:nvPicPr>
          <p:cNvPr id="792" name="Google Shape;792;p1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6886" y="2369463"/>
            <a:ext cx="728424" cy="728424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17"/>
          <p:cNvSpPr/>
          <p:nvPr/>
        </p:nvSpPr>
        <p:spPr>
          <a:xfrm>
            <a:off x="7466870" y="3401375"/>
            <a:ext cx="42435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4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要求分享私人資訊或照片</a:t>
            </a:r>
            <a:endParaRPr sz="2400" b="1">
              <a:solidFill>
                <a:srgbClr val="FFFF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94" name="Google Shape;794;p17"/>
          <p:cNvSpPr/>
          <p:nvPr/>
        </p:nvSpPr>
        <p:spPr>
          <a:xfrm>
            <a:off x="7466886" y="3884176"/>
            <a:ext cx="6313646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要求您提供個人敏感資料、家庭住址、電話號碼或不雅照片、影片等。</a:t>
            </a:r>
            <a:endParaRPr/>
          </a:p>
        </p:txBody>
      </p:sp>
      <p:pic>
        <p:nvPicPr>
          <p:cNvPr id="795" name="Google Shape;795;p17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9868" y="5268516"/>
            <a:ext cx="728424" cy="728424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17"/>
          <p:cNvSpPr/>
          <p:nvPr/>
        </p:nvSpPr>
        <p:spPr>
          <a:xfrm>
            <a:off x="849877" y="6300425"/>
            <a:ext cx="4628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4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提供金錢或禮物作為交換條件</a:t>
            </a:r>
            <a:endParaRPr sz="2400" b="1">
              <a:solidFill>
                <a:srgbClr val="FFFF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97" name="Google Shape;797;p17"/>
          <p:cNvSpPr/>
          <p:nvPr/>
        </p:nvSpPr>
        <p:spPr>
          <a:xfrm>
            <a:off x="849868" y="6783229"/>
            <a:ext cx="6313527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以金錢、禮物或其他好處誘惑您，換取不適當的行為或資訊。</a:t>
            </a:r>
            <a:endParaRPr/>
          </a:p>
        </p:txBody>
      </p:sp>
      <p:pic>
        <p:nvPicPr>
          <p:cNvPr id="798" name="Google Shape;798;p17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6886" y="5268516"/>
            <a:ext cx="728424" cy="728424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17"/>
          <p:cNvSpPr/>
          <p:nvPr/>
        </p:nvSpPr>
        <p:spPr>
          <a:xfrm>
            <a:off x="7466871" y="6300425"/>
            <a:ext cx="41001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4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威脅公開私人訊息或照片</a:t>
            </a:r>
            <a:endParaRPr sz="2400" b="1">
              <a:solidFill>
                <a:srgbClr val="FFFF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00" name="Google Shape;800;p17"/>
          <p:cNvSpPr/>
          <p:nvPr/>
        </p:nvSpPr>
        <p:spPr>
          <a:xfrm>
            <a:off x="7466886" y="6783229"/>
            <a:ext cx="6313646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8636"/>
              </a:lnSpc>
              <a:spcBef>
                <a:spcPts val="0"/>
              </a:spcBef>
              <a:spcAft>
                <a:spcPts val="0"/>
              </a:spcAft>
              <a:buClr>
                <a:srgbClr val="E0E4E6"/>
              </a:buClr>
              <a:buSzPts val="2200"/>
              <a:buFont typeface="Twentieth Century"/>
              <a:buNone/>
            </a:pP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在您拒絕要求後，對方可能威脅公開您的私密資訊或不雅照片，進行勒索或恐嚇。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12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>
            <a:off x="0" y="-1"/>
            <a:ext cx="14630403" cy="8229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2" name="Google Shape;622;p12"/>
          <p:cNvGrpSpPr/>
          <p:nvPr/>
        </p:nvGrpSpPr>
        <p:grpSpPr>
          <a:xfrm>
            <a:off x="0" y="0"/>
            <a:ext cx="2766103" cy="8229603"/>
            <a:chOff x="0" y="0"/>
            <a:chExt cx="2305051" cy="6858001"/>
          </a:xfrm>
        </p:grpSpPr>
        <p:sp>
          <p:nvSpPr>
            <p:cNvPr id="623" name="Google Shape;623;p12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24" name="Google Shape;624;p12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25" name="Google Shape;625;p12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26" name="Google Shape;626;p12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27" name="Google Shape;627;p12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28" name="Google Shape;628;p12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29" name="Google Shape;629;p12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0" name="Google Shape;630;p12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1" name="Google Shape;631;p12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2" name="Google Shape;632;p12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3" name="Google Shape;633;p12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4" name="Google Shape;634;p12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5" name="Google Shape;635;p12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6" name="Google Shape;636;p12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7" name="Google Shape;637;p12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8" name="Google Shape;638;p12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9" name="Google Shape;639;p12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40" name="Google Shape;640;p12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41" name="Google Shape;641;p12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42" name="Google Shape;642;p12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43" name="Google Shape;643;p12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44" name="Google Shape;644;p12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45" name="Google Shape;645;p12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46" name="Google Shape;646;p12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47" name="Google Shape;647;p12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48" name="Google Shape;648;p12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49" name="Google Shape;649;p12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50" name="Google Shape;650;p12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51" name="Google Shape;651;p12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52" name="Google Shape;652;p12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53" name="Google Shape;653;p12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54" name="Google Shape;654;p12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56" name="Google Shape;656;p12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57" name="Google Shape;657;p12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58" name="Google Shape;658;p12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59" name="Google Shape;659;p12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60" name="Google Shape;660;p12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61" name="Google Shape;661;p12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62" name="Google Shape;662;p12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63" name="Google Shape;663;p12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64" name="Google Shape;664;p12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65" name="Google Shape;665;p12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66" name="Google Shape;666;p12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67" name="Google Shape;667;p12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68" name="Google Shape;668;p12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69" name="Google Shape;669;p12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70" name="Google Shape;670;p12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71" name="Google Shape;671;p12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72" name="Google Shape;672;p12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73" name="Google Shape;673;p12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74" name="Google Shape;674;p12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75" name="Google Shape;675;p12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76" name="Google Shape;676;p12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677" name="Google Shape;677;p12"/>
          <p:cNvGrpSpPr/>
          <p:nvPr/>
        </p:nvGrpSpPr>
        <p:grpSpPr>
          <a:xfrm>
            <a:off x="0" y="-1"/>
            <a:ext cx="14630403" cy="8229601"/>
            <a:chOff x="0" y="-1"/>
            <a:chExt cx="12192003" cy="6858001"/>
          </a:xfrm>
        </p:grpSpPr>
        <p:sp>
          <p:nvSpPr>
            <p:cNvPr id="678" name="Google Shape;678;p12"/>
            <p:cNvSpPr/>
            <p:nvPr/>
          </p:nvSpPr>
          <p:spPr>
            <a:xfrm>
              <a:off x="1" y="-1"/>
              <a:ext cx="12192000" cy="6858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679" name="Google Shape;679;p12"/>
            <p:cNvPicPr preferRelativeResize="0"/>
            <p:nvPr/>
          </p:nvPicPr>
          <p:blipFill rotWithShape="1">
            <a:blip r:embed="rId4">
              <a:alphaModFix amt="30000"/>
            </a:blip>
            <a:srcRect/>
            <a:stretch/>
          </p:blipFill>
          <p:spPr>
            <a:xfrm>
              <a:off x="0" y="-1"/>
              <a:ext cx="12192003" cy="6858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0" name="Google Shape;680;p12" descr="一張含有 文字, 場記板, 螢幕擷取畫面 的圖片&#10;&#10;AI 產生的內容可能不正確。"/>
          <p:cNvPicPr preferRelativeResize="0"/>
          <p:nvPr/>
        </p:nvPicPr>
        <p:blipFill rotWithShape="1">
          <a:blip r:embed="rId5">
            <a:alphaModFix/>
          </a:blip>
          <a:srcRect t="1718"/>
          <a:stretch/>
        </p:blipFill>
        <p:spPr>
          <a:xfrm>
            <a:off x="-3522" y="-23529"/>
            <a:ext cx="14626067" cy="8229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1" name="Google Shape;681;p12"/>
          <p:cNvGrpSpPr/>
          <p:nvPr/>
        </p:nvGrpSpPr>
        <p:grpSpPr>
          <a:xfrm>
            <a:off x="727074" y="2682240"/>
            <a:ext cx="13178474" cy="2875280"/>
            <a:chOff x="605895" y="2235200"/>
            <a:chExt cx="10982062" cy="2396067"/>
          </a:xfrm>
        </p:grpSpPr>
        <p:sp>
          <p:nvSpPr>
            <p:cNvPr id="682" name="Google Shape;682;p12"/>
            <p:cNvSpPr/>
            <p:nvPr/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dk1">
                <a:alpha val="80000"/>
              </a:schemeClr>
            </a:solidFill>
            <a:ln w="19050" cap="sq" cmpd="sng">
              <a:solidFill>
                <a:schemeClr val="lt2">
                  <a:alpha val="6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889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grpSp>
          <p:nvGrpSpPr>
            <p:cNvPr id="683" name="Google Shape;683;p12"/>
            <p:cNvGrpSpPr/>
            <p:nvPr/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684" name="Google Shape;684;p12"/>
              <p:cNvSpPr/>
              <p:nvPr/>
            </p:nvSpPr>
            <p:spPr>
              <a:xfrm rot="-5400000" flipH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85" name="Google Shape;685;p12"/>
              <p:cNvSpPr/>
              <p:nvPr/>
            </p:nvSpPr>
            <p:spPr>
              <a:xfrm rot="-5400000" flipH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86" name="Google Shape;686;p12"/>
              <p:cNvSpPr/>
              <p:nvPr/>
            </p:nvSpPr>
            <p:spPr>
              <a:xfrm rot="-5400000" flipH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87" name="Google Shape;687;p12"/>
              <p:cNvSpPr/>
              <p:nvPr/>
            </p:nvSpPr>
            <p:spPr>
              <a:xfrm rot="-5400000" flipH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88" name="Google Shape;688;p12"/>
              <p:cNvSpPr/>
              <p:nvPr/>
            </p:nvSpPr>
            <p:spPr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89" name="Google Shape;689;p12"/>
              <p:cNvSpPr/>
              <p:nvPr/>
            </p:nvSpPr>
            <p:spPr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90" name="Google Shape;690;p12"/>
              <p:cNvSpPr/>
              <p:nvPr/>
            </p:nvSpPr>
            <p:spPr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91" name="Google Shape;691;p12"/>
              <p:cNvSpPr/>
              <p:nvPr/>
            </p:nvSpPr>
            <p:spPr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92" name="Google Shape;692;p12"/>
              <p:cNvSpPr/>
              <p:nvPr/>
            </p:nvSpPr>
            <p:spPr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93" name="Google Shape;693;p12"/>
              <p:cNvSpPr/>
              <p:nvPr/>
            </p:nvSpPr>
            <p:spPr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94" name="Google Shape;694;p12"/>
              <p:cNvSpPr/>
              <p:nvPr/>
            </p:nvSpPr>
            <p:spPr>
              <a:xfrm rot="5400000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95" name="Google Shape;695;p12"/>
              <p:cNvSpPr/>
              <p:nvPr/>
            </p:nvSpPr>
            <p:spPr>
              <a:xfrm rot="5400000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96" name="Google Shape;696;p12"/>
              <p:cNvSpPr/>
              <p:nvPr/>
            </p:nvSpPr>
            <p:spPr>
              <a:xfrm rot="5400000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97" name="Google Shape;697;p12"/>
              <p:cNvSpPr/>
              <p:nvPr/>
            </p:nvSpPr>
            <p:spPr>
              <a:xfrm rot="5400000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98" name="Google Shape;698;p12"/>
              <p:cNvSpPr/>
              <p:nvPr/>
            </p:nvSpPr>
            <p:spPr>
              <a:xfrm rot="-54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699" name="Google Shape;699;p12"/>
              <p:cNvSpPr/>
              <p:nvPr/>
            </p:nvSpPr>
            <p:spPr>
              <a:xfrm rot="-54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700" name="Google Shape;700;p12"/>
              <p:cNvSpPr/>
              <p:nvPr/>
            </p:nvSpPr>
            <p:spPr>
              <a:xfrm rot="-54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701" name="Google Shape;701;p12"/>
              <p:cNvSpPr/>
              <p:nvPr/>
            </p:nvSpPr>
            <p:spPr>
              <a:xfrm rot="-54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702" name="Google Shape;702;p12"/>
              <p:cNvSpPr/>
              <p:nvPr/>
            </p:nvSpPr>
            <p:spPr>
              <a:xfrm rot="-54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703" name="Google Shape;703;p12"/>
              <p:cNvSpPr/>
              <p:nvPr/>
            </p:nvSpPr>
            <p:spPr>
              <a:xfrm rot="-54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lt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</p:grpSp>
      </p:grpSp>
      <p:sp>
        <p:nvSpPr>
          <p:cNvPr id="704" name="Google Shape;704;p12"/>
          <p:cNvSpPr txBox="1"/>
          <p:nvPr/>
        </p:nvSpPr>
        <p:spPr>
          <a:xfrm>
            <a:off x="3493092" y="3051222"/>
            <a:ext cx="8229600" cy="164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戲劇活動 </a:t>
            </a:r>
            <a:endParaRPr sz="7200" b="1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05" name="Google Shape;705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3"/>
          <p:cNvSpPr/>
          <p:nvPr/>
        </p:nvSpPr>
        <p:spPr>
          <a:xfrm>
            <a:off x="2614450" y="562596"/>
            <a:ext cx="5486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0FCFF"/>
              </a:buClr>
              <a:buSzPts val="5000"/>
              <a:buFont typeface="Twentieth Century"/>
              <a:buNone/>
            </a:pPr>
            <a:r>
              <a:rPr lang="en-US" sz="5000" b="1">
                <a:solidFill>
                  <a:srgbClr val="F0FC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角色扮演指引</a:t>
            </a:r>
            <a:endParaRPr sz="5000" b="1">
              <a:solidFill>
                <a:srgbClr val="F0FC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12" name="Google Shape;712;p13"/>
          <p:cNvSpPr/>
          <p:nvPr/>
        </p:nvSpPr>
        <p:spPr>
          <a:xfrm>
            <a:off x="1423608" y="1632031"/>
            <a:ext cx="7224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wentieth Century"/>
              <a:buNone/>
            </a:pPr>
            <a:r>
              <a:rPr lang="en-US" sz="28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分為小組（4-6人），</a:t>
            </a:r>
            <a:r>
              <a:rPr lang="en-US" sz="28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每組分配以下角色</a:t>
            </a:r>
            <a:r>
              <a:rPr lang="en-US" sz="28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：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wentieth Century"/>
              <a:buNone/>
            </a:pPr>
            <a:endParaRPr sz="24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n-US" sz="2400" b="1" dirty="0" err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受害人：</a:t>
            </a:r>
            <a:r>
              <a:rPr lang="en-US" sz="2400" b="1" dirty="0" err="1">
                <a:solidFill>
                  <a:srgbClr val="16FFB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模擬被誘騙者</a:t>
            </a:r>
            <a:endParaRPr dirty="0"/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n-US" sz="2400" b="1" dirty="0" err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誘騙者：</a:t>
            </a:r>
            <a:r>
              <a:rPr lang="en-US" sz="2400" b="1" dirty="0" err="1">
                <a:solidFill>
                  <a:srgbClr val="16FFB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模擬進行誘騙的罪犯</a:t>
            </a:r>
            <a:endParaRPr dirty="0"/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n-US" sz="2400" b="1" dirty="0" err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支持者：</a:t>
            </a:r>
            <a:r>
              <a:rPr lang="en-US" sz="2400" b="1" dirty="0" err="1">
                <a:solidFill>
                  <a:srgbClr val="16FFB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扮演家長、朋友或老師提供幫助</a:t>
            </a:r>
            <a:endParaRPr dirty="0"/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n-US" sz="2400" b="1" dirty="0" err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觀察員：</a:t>
            </a:r>
            <a:r>
              <a:rPr lang="en-US" sz="2400" b="1" dirty="0" err="1">
                <a:solidFill>
                  <a:srgbClr val="16FFB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記錄誘騙手段與應對策略</a:t>
            </a:r>
            <a:endParaRPr dirty="0"/>
          </a:p>
        </p:txBody>
      </p:sp>
      <p:sp>
        <p:nvSpPr>
          <p:cNvPr id="713" name="Google Shape;713;p13"/>
          <p:cNvSpPr/>
          <p:nvPr/>
        </p:nvSpPr>
        <p:spPr>
          <a:xfrm>
            <a:off x="10367129" y="2579727"/>
            <a:ext cx="2743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Twentieth Century"/>
              <a:buNone/>
            </a:pPr>
            <a:endParaRPr sz="215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715" name="Google Shape;715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920" y="2665508"/>
            <a:ext cx="624207" cy="62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222" y="3502702"/>
            <a:ext cx="505605" cy="5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287" y="4221294"/>
            <a:ext cx="577393" cy="57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494" y="5040055"/>
            <a:ext cx="437333" cy="43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514E6C3-3B0D-311B-CEE2-CB53E554C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0850" y="-11073"/>
            <a:ext cx="460857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1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2568" y="113466"/>
            <a:ext cx="3229928" cy="322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1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2308" y="4859061"/>
            <a:ext cx="3229808" cy="3229808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14"/>
          <p:cNvSpPr txBox="1"/>
          <p:nvPr/>
        </p:nvSpPr>
        <p:spPr>
          <a:xfrm>
            <a:off x="4485029" y="3395191"/>
            <a:ext cx="23874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網友真面目</a:t>
            </a:r>
            <a:endParaRPr/>
          </a:p>
        </p:txBody>
      </p:sp>
      <p:sp>
        <p:nvSpPr>
          <p:cNvPr id="726" name="Google Shape;726;p14"/>
          <p:cNvSpPr txBox="1"/>
          <p:nvPr/>
        </p:nvSpPr>
        <p:spPr>
          <a:xfrm>
            <a:off x="9871444" y="3408669"/>
            <a:ext cx="17878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金錢的誘惑</a:t>
            </a:r>
            <a:endParaRPr/>
          </a:p>
        </p:txBody>
      </p:sp>
      <p:sp>
        <p:nvSpPr>
          <p:cNvPr id="727" name="Google Shape;727;p14"/>
          <p:cNvSpPr txBox="1"/>
          <p:nvPr/>
        </p:nvSpPr>
        <p:spPr>
          <a:xfrm>
            <a:off x="1774698" y="4413958"/>
            <a:ext cx="17878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信任的代價</a:t>
            </a:r>
            <a:endParaRPr/>
          </a:p>
        </p:txBody>
      </p:sp>
      <p:sp>
        <p:nvSpPr>
          <p:cNvPr id="728" name="Google Shape;728;p14"/>
          <p:cNvSpPr txBox="1"/>
          <p:nvPr/>
        </p:nvSpPr>
        <p:spPr>
          <a:xfrm>
            <a:off x="6163478" y="4329011"/>
            <a:ext cx="23874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不雅影像的威脅</a:t>
            </a:r>
            <a:endParaRPr/>
          </a:p>
        </p:txBody>
      </p:sp>
      <p:sp>
        <p:nvSpPr>
          <p:cNvPr id="729" name="Google Shape;729;p14"/>
          <p:cNvSpPr txBox="1"/>
          <p:nvPr/>
        </p:nvSpPr>
        <p:spPr>
          <a:xfrm>
            <a:off x="12170516" y="4329010"/>
            <a:ext cx="17878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友誼的試探</a:t>
            </a:r>
            <a:endParaRPr/>
          </a:p>
        </p:txBody>
      </p:sp>
      <p:sp>
        <p:nvSpPr>
          <p:cNvPr id="730" name="Google Shape;730;p14"/>
          <p:cNvSpPr/>
          <p:nvPr/>
        </p:nvSpPr>
        <p:spPr>
          <a:xfrm>
            <a:off x="1312671" y="1553209"/>
            <a:ext cx="198834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0FCFF"/>
              </a:buClr>
              <a:buSzPts val="5000"/>
              <a:buFont typeface="Twentieth Century"/>
              <a:buNone/>
            </a:pPr>
            <a:r>
              <a:rPr lang="en-US" sz="5000" b="1">
                <a:solidFill>
                  <a:srgbClr val="F0FC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情境卡</a:t>
            </a:r>
            <a:endParaRPr sz="50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731" name="Google Shape;731;p1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722" y="4875623"/>
            <a:ext cx="3229808" cy="322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93748" y="144728"/>
            <a:ext cx="3229808" cy="322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4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18213" y="4875623"/>
            <a:ext cx="3229928" cy="3229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5"/>
          <p:cNvSpPr/>
          <p:nvPr/>
        </p:nvSpPr>
        <p:spPr>
          <a:xfrm>
            <a:off x="1038225" y="1721763"/>
            <a:ext cx="30480" cy="5746194"/>
          </a:xfrm>
          <a:prstGeom prst="roundRect">
            <a:avLst>
              <a:gd name="adj" fmla="val 1104840"/>
            </a:avLst>
          </a:prstGeom>
          <a:solidFill>
            <a:srgbClr val="FFFFFF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1" name="Google Shape;741;p15"/>
          <p:cNvSpPr/>
          <p:nvPr/>
        </p:nvSpPr>
        <p:spPr>
          <a:xfrm>
            <a:off x="1260277" y="1959054"/>
            <a:ext cx="673418" cy="30480"/>
          </a:xfrm>
          <a:prstGeom prst="roundRect">
            <a:avLst>
              <a:gd name="adj" fmla="val 1104840"/>
            </a:avLst>
          </a:prstGeom>
          <a:solidFill>
            <a:srgbClr val="16FFB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2" name="Google Shape;742;p15"/>
          <p:cNvSpPr/>
          <p:nvPr/>
        </p:nvSpPr>
        <p:spPr>
          <a:xfrm>
            <a:off x="785693" y="1721763"/>
            <a:ext cx="505063" cy="505063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50" cap="flat" cmpd="sng">
            <a:solidFill>
              <a:srgbClr val="16FF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3" name="Google Shape;743;p15"/>
          <p:cNvSpPr/>
          <p:nvPr/>
        </p:nvSpPr>
        <p:spPr>
          <a:xfrm>
            <a:off x="888563" y="1787247"/>
            <a:ext cx="299323" cy="37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E4E6"/>
              </a:buClr>
              <a:buSzPts val="2350"/>
              <a:buFont typeface="Spline Sans"/>
              <a:buNone/>
            </a:pPr>
            <a:r>
              <a:rPr lang="en-US" sz="2350" b="1">
                <a:solidFill>
                  <a:srgbClr val="E0E4E6"/>
                </a:solidFill>
                <a:latin typeface="Spline Sans"/>
                <a:ea typeface="Spline Sans"/>
                <a:cs typeface="Spline Sans"/>
                <a:sym typeface="Spline Sans"/>
              </a:rPr>
              <a:t>1</a:t>
            </a:r>
            <a:endParaRPr sz="235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4" name="Google Shape;744;p15"/>
          <p:cNvSpPr/>
          <p:nvPr/>
        </p:nvSpPr>
        <p:spPr>
          <a:xfrm>
            <a:off x="2160746" y="1798915"/>
            <a:ext cx="2494478" cy="3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2083"/>
              </a:lnSpc>
              <a:spcBef>
                <a:spcPts val="0"/>
              </a:spcBef>
              <a:spcAft>
                <a:spcPts val="0"/>
              </a:spcAft>
              <a:buClr>
                <a:srgbClr val="16FFBB"/>
              </a:buClr>
              <a:buSzPts val="2400"/>
              <a:buFont typeface="Twentieth Century"/>
              <a:buNone/>
            </a:pPr>
            <a:r>
              <a:rPr lang="en-US" sz="2400" b="1">
                <a:solidFill>
                  <a:srgbClr val="16FFB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信任的代價</a:t>
            </a:r>
            <a:endParaRPr sz="2400" b="1">
              <a:solidFill>
                <a:srgbClr val="16FFB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5" name="Google Shape;745;p15"/>
          <p:cNvSpPr/>
          <p:nvPr/>
        </p:nvSpPr>
        <p:spPr>
          <a:xfrm>
            <a:off x="2160750" y="2245275"/>
            <a:ext cx="70974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200"/>
              <a:buFont typeface="Twentieth Century"/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即時行動：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停止與對方聯繫，封鎖對方，保存聊天記錄作為證據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6" name="Google Shape;746;p15"/>
          <p:cNvSpPr/>
          <p:nvPr/>
        </p:nvSpPr>
        <p:spPr>
          <a:xfrm>
            <a:off x="2160750" y="3098375"/>
            <a:ext cx="68223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200"/>
              <a:buFont typeface="Twentieth Century"/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心理支持：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向信任的成年人坦白情況，接受心理輔導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7" name="Google Shape;747;p15"/>
          <p:cNvSpPr/>
          <p:nvPr/>
        </p:nvSpPr>
        <p:spPr>
          <a:xfrm>
            <a:off x="1260277" y="4143851"/>
            <a:ext cx="673418" cy="30480"/>
          </a:xfrm>
          <a:prstGeom prst="roundRect">
            <a:avLst>
              <a:gd name="adj" fmla="val 1104840"/>
            </a:avLst>
          </a:prstGeom>
          <a:solidFill>
            <a:srgbClr val="29DD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9DDDA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8" name="Google Shape;748;p15"/>
          <p:cNvSpPr/>
          <p:nvPr/>
        </p:nvSpPr>
        <p:spPr>
          <a:xfrm>
            <a:off x="785693" y="3906560"/>
            <a:ext cx="505063" cy="505063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50" cap="flat" cmpd="sng">
            <a:solidFill>
              <a:srgbClr val="29DD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9" name="Google Shape;749;p15"/>
          <p:cNvSpPr/>
          <p:nvPr/>
        </p:nvSpPr>
        <p:spPr>
          <a:xfrm>
            <a:off x="888563" y="3972044"/>
            <a:ext cx="299323" cy="37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E4E6"/>
              </a:buClr>
              <a:buSzPts val="2350"/>
              <a:buFont typeface="Spline Sans"/>
              <a:buNone/>
            </a:pPr>
            <a:r>
              <a:rPr lang="en-US" sz="2350" b="1">
                <a:solidFill>
                  <a:srgbClr val="E0E4E6"/>
                </a:solidFill>
                <a:latin typeface="Spline Sans"/>
                <a:ea typeface="Spline Sans"/>
                <a:cs typeface="Spline Sans"/>
                <a:sym typeface="Spline Sans"/>
              </a:rPr>
              <a:t>2</a:t>
            </a:r>
            <a:endParaRPr sz="235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0" name="Google Shape;750;p15"/>
          <p:cNvSpPr/>
          <p:nvPr/>
        </p:nvSpPr>
        <p:spPr>
          <a:xfrm>
            <a:off x="2160746" y="3983712"/>
            <a:ext cx="2494478" cy="3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2083"/>
              </a:lnSpc>
              <a:spcBef>
                <a:spcPts val="0"/>
              </a:spcBef>
              <a:spcAft>
                <a:spcPts val="0"/>
              </a:spcAft>
              <a:buClr>
                <a:srgbClr val="29DDDA"/>
              </a:buClr>
              <a:buSzPts val="2400"/>
              <a:buFont typeface="Twentieth Century"/>
              <a:buNone/>
            </a:pPr>
            <a:r>
              <a:rPr lang="en-US" sz="2400" b="1">
                <a:solidFill>
                  <a:srgbClr val="29DDDA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金錢的誘惑</a:t>
            </a:r>
            <a:endParaRPr sz="2400" b="1">
              <a:solidFill>
                <a:srgbClr val="29DDDA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1" name="Google Shape;751;p15"/>
          <p:cNvSpPr/>
          <p:nvPr/>
        </p:nvSpPr>
        <p:spPr>
          <a:xfrm>
            <a:off x="2160751" y="4430075"/>
            <a:ext cx="70497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200"/>
              <a:buFont typeface="Twentieth Century"/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防範措施：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拒絕涉及私密行為的要求，不接受網友的金錢或禮物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2" name="Google Shape;752;p15"/>
          <p:cNvSpPr/>
          <p:nvPr/>
        </p:nvSpPr>
        <p:spPr>
          <a:xfrm>
            <a:off x="2160746" y="5283160"/>
            <a:ext cx="6197560" cy="3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200"/>
              <a:buFont typeface="Twentieth Century"/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事後應對：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與信任的成年人坦白，向警方提供證據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3" name="Google Shape;753;p15"/>
          <p:cNvSpPr/>
          <p:nvPr/>
        </p:nvSpPr>
        <p:spPr>
          <a:xfrm>
            <a:off x="1260277" y="6328648"/>
            <a:ext cx="673418" cy="30480"/>
          </a:xfrm>
          <a:prstGeom prst="roundRect">
            <a:avLst>
              <a:gd name="adj" fmla="val 1104840"/>
            </a:avLst>
          </a:prstGeom>
          <a:solidFill>
            <a:srgbClr val="37A7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4" name="Google Shape;754;p15"/>
          <p:cNvSpPr/>
          <p:nvPr/>
        </p:nvSpPr>
        <p:spPr>
          <a:xfrm>
            <a:off x="785693" y="6091357"/>
            <a:ext cx="505063" cy="505063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50" cap="flat" cmpd="sng">
            <a:solidFill>
              <a:srgbClr val="37A7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5" name="Google Shape;755;p15"/>
          <p:cNvSpPr/>
          <p:nvPr/>
        </p:nvSpPr>
        <p:spPr>
          <a:xfrm>
            <a:off x="888563" y="6156841"/>
            <a:ext cx="299323" cy="37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E4E6"/>
              </a:buClr>
              <a:buSzPts val="2350"/>
              <a:buFont typeface="Spline Sans"/>
              <a:buNone/>
            </a:pPr>
            <a:r>
              <a:rPr lang="en-US" sz="2350" b="1">
                <a:solidFill>
                  <a:srgbClr val="E0E4E6"/>
                </a:solidFill>
                <a:latin typeface="Spline Sans"/>
                <a:ea typeface="Spline Sans"/>
                <a:cs typeface="Spline Sans"/>
                <a:sym typeface="Spline Sans"/>
              </a:rPr>
              <a:t>3</a:t>
            </a:r>
            <a:endParaRPr sz="235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6" name="Google Shape;756;p15"/>
          <p:cNvSpPr/>
          <p:nvPr/>
        </p:nvSpPr>
        <p:spPr>
          <a:xfrm>
            <a:off x="2160746" y="6168509"/>
            <a:ext cx="2494478" cy="3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2083"/>
              </a:lnSpc>
              <a:spcBef>
                <a:spcPts val="0"/>
              </a:spcBef>
              <a:spcAft>
                <a:spcPts val="0"/>
              </a:spcAft>
              <a:buClr>
                <a:srgbClr val="37A7E7"/>
              </a:buClr>
              <a:buSzPts val="2400"/>
              <a:buFont typeface="Twentieth Century"/>
              <a:buNone/>
            </a:pPr>
            <a:r>
              <a:rPr lang="en-US" sz="2400" b="1">
                <a:solidFill>
                  <a:srgbClr val="37A7E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友誼的試探</a:t>
            </a:r>
            <a:endParaRPr sz="2400">
              <a:solidFill>
                <a:srgbClr val="37A7E7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7" name="Google Shape;757;p15"/>
          <p:cNvSpPr/>
          <p:nvPr/>
        </p:nvSpPr>
        <p:spPr>
          <a:xfrm>
            <a:off x="2160751" y="6614875"/>
            <a:ext cx="70497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200"/>
              <a:buFont typeface="Twentieth Century"/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拒絕與斷聯：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明確拒絕不合理要求，停止聯繫並封鎖對方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8" name="Google Shape;758;p15"/>
          <p:cNvSpPr/>
          <p:nvPr/>
        </p:nvSpPr>
        <p:spPr>
          <a:xfrm>
            <a:off x="2160750" y="7108749"/>
            <a:ext cx="7049700" cy="2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200"/>
              <a:buFont typeface="Twentieth Century"/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心理支持：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與家人或學校輔導員交流，建立健康的友誼圈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9" name="Google Shape;759;p15"/>
          <p:cNvSpPr/>
          <p:nvPr/>
        </p:nvSpPr>
        <p:spPr>
          <a:xfrm>
            <a:off x="2496858" y="576830"/>
            <a:ext cx="6150083" cy="62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F0FCFF"/>
              </a:buClr>
              <a:buSzPts val="3900"/>
              <a:buFont typeface="Spline Sans"/>
              <a:buNone/>
            </a:pPr>
            <a:r>
              <a:rPr lang="en-US" sz="4400" b="1" dirty="0" err="1">
                <a:solidFill>
                  <a:srgbClr val="F0FCFF"/>
                </a:solidFill>
                <a:latin typeface="Spline Sans"/>
                <a:ea typeface="Spline Sans"/>
                <a:cs typeface="Spline Sans"/>
                <a:sym typeface="Spline Sans"/>
              </a:rPr>
              <a:t>不同情境的解決方案</a:t>
            </a:r>
            <a:endParaRPr sz="44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A0A305C-A462-1833-4122-BEF8F16B5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824" y="0"/>
            <a:ext cx="460857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6"/>
          <p:cNvSpPr/>
          <p:nvPr/>
        </p:nvSpPr>
        <p:spPr>
          <a:xfrm>
            <a:off x="2160746" y="772477"/>
            <a:ext cx="4988957" cy="62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641"/>
              </a:lnSpc>
              <a:buClr>
                <a:srgbClr val="F0FCFF"/>
              </a:buClr>
              <a:buSzPts val="3900"/>
            </a:pPr>
            <a:r>
              <a:rPr lang="zh-HK" altLang="en-US" sz="4000" b="1" dirty="0">
                <a:solidFill>
                  <a:srgbClr val="F0FCFF"/>
                </a:solidFill>
                <a:latin typeface="Spline Sans"/>
                <a:ea typeface="Spline Sans"/>
                <a:cs typeface="Spline Sans"/>
                <a:sym typeface="Spline Sans"/>
              </a:rPr>
              <a:t>不同情境的解決方案</a:t>
            </a:r>
            <a:endParaRPr lang="zh-HK" altLang="en-US" sz="40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66" name="Google Shape;766;p16"/>
          <p:cNvSpPr/>
          <p:nvPr/>
        </p:nvSpPr>
        <p:spPr>
          <a:xfrm>
            <a:off x="1038225" y="1721763"/>
            <a:ext cx="30480" cy="5746194"/>
          </a:xfrm>
          <a:prstGeom prst="roundRect">
            <a:avLst>
              <a:gd name="adj" fmla="val 1104840"/>
            </a:avLst>
          </a:prstGeom>
          <a:solidFill>
            <a:srgbClr val="FFFFFF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67" name="Google Shape;767;p16"/>
          <p:cNvSpPr/>
          <p:nvPr/>
        </p:nvSpPr>
        <p:spPr>
          <a:xfrm>
            <a:off x="1321237" y="1931712"/>
            <a:ext cx="673418" cy="30480"/>
          </a:xfrm>
          <a:prstGeom prst="roundRect">
            <a:avLst>
              <a:gd name="adj" fmla="val 1104840"/>
            </a:avLst>
          </a:prstGeom>
          <a:solidFill>
            <a:srgbClr val="16FFBB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FFFF00"/>
              </a:highlight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68" name="Google Shape;768;p16"/>
          <p:cNvSpPr/>
          <p:nvPr/>
        </p:nvSpPr>
        <p:spPr>
          <a:xfrm>
            <a:off x="780694" y="1694953"/>
            <a:ext cx="505063" cy="505063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69" name="Google Shape;769;p16"/>
          <p:cNvSpPr/>
          <p:nvPr/>
        </p:nvSpPr>
        <p:spPr>
          <a:xfrm>
            <a:off x="888563" y="1787247"/>
            <a:ext cx="299323" cy="37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39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wentieth Century"/>
              <a:buNone/>
            </a:pPr>
            <a:r>
              <a:rPr lang="en-US" sz="2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</a:t>
            </a:r>
            <a:endParaRPr/>
          </a:p>
        </p:txBody>
      </p:sp>
      <p:sp>
        <p:nvSpPr>
          <p:cNvPr id="770" name="Google Shape;770;p16"/>
          <p:cNvSpPr/>
          <p:nvPr/>
        </p:nvSpPr>
        <p:spPr>
          <a:xfrm>
            <a:off x="2160746" y="1787247"/>
            <a:ext cx="2494478" cy="3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C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網友真面目</a:t>
            </a:r>
            <a:endParaRPr sz="2400">
              <a:solidFill>
                <a:srgbClr val="FFC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71" name="Google Shape;771;p16"/>
          <p:cNvSpPr/>
          <p:nvPr/>
        </p:nvSpPr>
        <p:spPr>
          <a:xfrm>
            <a:off x="2160750" y="2208875"/>
            <a:ext cx="70020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見面守則：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絕不單獨與網友見面，特別是在陌生場所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若需見面，應告知家人或老師，選擇公開場合並攜帶信任人士同行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72" name="Google Shape;772;p16"/>
          <p:cNvSpPr/>
          <p:nvPr/>
        </p:nvSpPr>
        <p:spPr>
          <a:xfrm>
            <a:off x="2160750" y="3846925"/>
            <a:ext cx="70020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網絡安全：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不輕易相信網友的承諾或禮物，保持警惕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心理支持：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定期與家長溝通網絡使用情況，建立信任關係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73" name="Google Shape;773;p16"/>
          <p:cNvSpPr/>
          <p:nvPr/>
        </p:nvSpPr>
        <p:spPr>
          <a:xfrm>
            <a:off x="1321237" y="4983837"/>
            <a:ext cx="673418" cy="30480"/>
          </a:xfrm>
          <a:prstGeom prst="roundRect">
            <a:avLst>
              <a:gd name="adj" fmla="val 1104840"/>
            </a:avLst>
          </a:prstGeom>
          <a:solidFill>
            <a:srgbClr val="37A7E7"/>
          </a:solidFill>
          <a:ln w="9525" cap="flat" cmpd="sng">
            <a:solidFill>
              <a:srgbClr val="FF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74" name="Google Shape;774;p16"/>
          <p:cNvSpPr/>
          <p:nvPr/>
        </p:nvSpPr>
        <p:spPr>
          <a:xfrm>
            <a:off x="785693" y="4730104"/>
            <a:ext cx="505063" cy="505063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50" cap="flat" cmpd="sng">
            <a:solidFill>
              <a:srgbClr val="FF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75" name="Google Shape;775;p16"/>
          <p:cNvSpPr/>
          <p:nvPr/>
        </p:nvSpPr>
        <p:spPr>
          <a:xfrm>
            <a:off x="919043" y="4861073"/>
            <a:ext cx="299323" cy="37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E4E6"/>
              </a:buClr>
              <a:buSzPts val="2350"/>
              <a:buFont typeface="Spline Sans"/>
              <a:buNone/>
            </a:pPr>
            <a:r>
              <a:rPr lang="en-US" sz="2350" b="1">
                <a:solidFill>
                  <a:srgbClr val="E0E4E6"/>
                </a:solidFill>
                <a:latin typeface="Spline Sans"/>
                <a:ea typeface="Spline Sans"/>
                <a:cs typeface="Spline Sans"/>
                <a:sym typeface="Spline Sans"/>
              </a:rPr>
              <a:t>5</a:t>
            </a:r>
            <a:endParaRPr sz="235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76" name="Google Shape;776;p16"/>
          <p:cNvSpPr/>
          <p:nvPr/>
        </p:nvSpPr>
        <p:spPr>
          <a:xfrm>
            <a:off x="2160746" y="4843224"/>
            <a:ext cx="2494478" cy="3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66CC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不雅影像的威脅</a:t>
            </a:r>
            <a:endParaRPr sz="2400">
              <a:solidFill>
                <a:srgbClr val="FF66CC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77" name="Google Shape;777;p16"/>
          <p:cNvSpPr/>
          <p:nvPr/>
        </p:nvSpPr>
        <p:spPr>
          <a:xfrm>
            <a:off x="2160746" y="5351205"/>
            <a:ext cx="6197560" cy="3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即時行動：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停止所有聯繫，封鎖對方賬號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78" name="Google Shape;778;p16"/>
          <p:cNvSpPr/>
          <p:nvPr/>
        </p:nvSpPr>
        <p:spPr>
          <a:xfrm>
            <a:off x="2160750" y="5891152"/>
            <a:ext cx="69300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保存證據：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將聊天記錄、對話截圖和威脅內容保存下來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尋求幫助：</a:t>
            </a: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立刻告訴信任的成年人，並向警方報案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779" name="Google Shape;779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9736" y="0"/>
            <a:ext cx="5310664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9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826" name="Google Shape;826;p19" descr="Online forum concept. Tiny people communication in community group.  Internet chat messages, dialog, conversation in social media, networking.  Modern flat cartoon style. Vector illustration 23642078 Vector Art at  Vecteez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4830"/>
            <a:ext cx="14682313" cy="8159941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sp>
        <p:nvSpPr>
          <p:cNvPr id="827" name="Google Shape;827;p19"/>
          <p:cNvSpPr txBox="1"/>
          <p:nvPr/>
        </p:nvSpPr>
        <p:spPr>
          <a:xfrm>
            <a:off x="3228128" y="1231786"/>
            <a:ext cx="8226060" cy="18122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zh-HK" altLang="en-US" sz="6600" b="1" dirty="0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明辨是非</a:t>
            </a:r>
            <a:endParaRPr sz="6600" b="1" dirty="0">
              <a:solidFill>
                <a:schemeClr val="lt1"/>
              </a:solidFill>
              <a:latin typeface="Yuanti TC" panose="02010600040101010101" pitchFamily="2" charset="-120"/>
              <a:ea typeface="Yuanti TC" panose="02010600040101010101" pitchFamily="2" charset="-12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600" b="1" dirty="0" err="1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拆解迷思</a:t>
            </a:r>
            <a:r>
              <a:rPr lang="zh-TW" altLang="en-US" sz="6600" b="1" dirty="0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 </a:t>
            </a:r>
            <a:r>
              <a:rPr lang="en-US" altLang="zh-TW" sz="6600" b="1" dirty="0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1️⃣</a:t>
            </a:r>
            <a:r>
              <a:rPr lang="en-US" sz="6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828" name="Google Shape;828;p19"/>
          <p:cNvSpPr txBox="1"/>
          <p:nvPr/>
        </p:nvSpPr>
        <p:spPr>
          <a:xfrm>
            <a:off x="4814904" y="3329968"/>
            <a:ext cx="6435482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4AC8B"/>
                </a:solidFill>
                <a:latin typeface="Arial"/>
                <a:ea typeface="Arial"/>
                <a:cs typeface="Arial"/>
                <a:sym typeface="Arial"/>
              </a:rPr>
              <a:t>未成年人之間發生性行為，你情我願，係咪唔算犯法？</a:t>
            </a:r>
            <a:endParaRPr sz="3359">
              <a:solidFill>
                <a:srgbClr val="568C1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29" name="Google Shape;829;p19"/>
          <p:cNvSpPr txBox="1"/>
          <p:nvPr/>
        </p:nvSpPr>
        <p:spPr>
          <a:xfrm>
            <a:off x="2481150" y="4693075"/>
            <a:ext cx="7638300" cy="21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No！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「自願性」不可以作為抗辯理由。與16歲以下人士發生性行為，即使雙方是自願，也屬</a:t>
            </a: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違法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行為，最高可判監禁5年。</a:t>
            </a: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3359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0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835" name="Google Shape;835;p20" descr="Online forum concept. Tiny people communication in community group.  Internet chat messages, dialog, conversation in social media, networking.  Modern flat cartoon style. Vector illustration 23642078 Vector Art at  Vecteez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4830"/>
            <a:ext cx="14682313" cy="8159941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sp>
        <p:nvSpPr>
          <p:cNvPr id="836" name="Google Shape;836;p20"/>
          <p:cNvSpPr txBox="1"/>
          <p:nvPr/>
        </p:nvSpPr>
        <p:spPr>
          <a:xfrm>
            <a:off x="3228127" y="1224706"/>
            <a:ext cx="8268535" cy="18193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zh-HK" altLang="en-US" sz="6600" b="1" dirty="0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明辨是非</a:t>
            </a:r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zh-HK" altLang="en-US" sz="6600" b="1" dirty="0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拆解迷思 </a:t>
            </a:r>
            <a:r>
              <a:rPr lang="en-US" altLang="zh-HK" sz="6600" b="1" dirty="0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2️⃣</a:t>
            </a:r>
            <a:endParaRPr lang="zh-HK" altLang="en-US" sz="6600" dirty="0"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  <p:sp>
        <p:nvSpPr>
          <p:cNvPr id="837" name="Google Shape;837;p20"/>
          <p:cNvSpPr txBox="1"/>
          <p:nvPr/>
        </p:nvSpPr>
        <p:spPr>
          <a:xfrm>
            <a:off x="4734866" y="3353580"/>
            <a:ext cx="6629820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4AC8B"/>
                </a:solidFill>
                <a:latin typeface="Arial"/>
                <a:ea typeface="Arial"/>
                <a:cs typeface="Arial"/>
                <a:sym typeface="Arial"/>
              </a:rPr>
              <a:t>透過互聯網認識網戀對象，已經傾咗好耐，所以對方值得信任？ </a:t>
            </a:r>
            <a:endParaRPr sz="3200" b="1">
              <a:solidFill>
                <a:srgbClr val="34AC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0"/>
          <p:cNvSpPr txBox="1"/>
          <p:nvPr/>
        </p:nvSpPr>
        <p:spPr>
          <a:xfrm>
            <a:off x="2579914" y="4797396"/>
            <a:ext cx="7315200" cy="15696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No！在網絡世界中，身份可以輕易偽造。因此，與陌生人交談時，</a:t>
            </a: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切勿輕易相信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他人及透露個人資料。 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2"/>
          <p:cNvGrpSpPr/>
          <p:nvPr/>
        </p:nvGrpSpPr>
        <p:grpSpPr>
          <a:xfrm>
            <a:off x="2438401" y="1472453"/>
            <a:ext cx="9753598" cy="6493006"/>
            <a:chOff x="1" y="4696"/>
            <a:chExt cx="9753598" cy="6493006"/>
          </a:xfrm>
        </p:grpSpPr>
        <p:sp>
          <p:nvSpPr>
            <p:cNvPr id="302" name="Google Shape;302;p2"/>
            <p:cNvSpPr/>
            <p:nvPr/>
          </p:nvSpPr>
          <p:spPr>
            <a:xfrm rot="5400000">
              <a:off x="-343516" y="348213"/>
              <a:ext cx="2290111" cy="1603077"/>
            </a:xfrm>
            <a:prstGeom prst="chevron">
              <a:avLst>
                <a:gd name="adj" fmla="val 50000"/>
              </a:avLst>
            </a:prstGeom>
            <a:solidFill>
              <a:srgbClr val="9EE0F7"/>
            </a:solidFill>
            <a:ln w="15875" cap="flat" cmpd="sng">
              <a:solidFill>
                <a:srgbClr val="4C66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 txBox="1"/>
            <p:nvPr/>
          </p:nvSpPr>
          <p:spPr>
            <a:xfrm>
              <a:off x="2" y="806235"/>
              <a:ext cx="1603077" cy="687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Arial"/>
                <a:buNone/>
              </a:pPr>
              <a:r>
                <a:rPr lang="en-US" sz="4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知</a:t>
              </a: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5400000">
              <a:off x="4933661" y="-3325886"/>
              <a:ext cx="1489355" cy="815052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4C66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 txBox="1"/>
            <p:nvPr/>
          </p:nvSpPr>
          <p:spPr>
            <a:xfrm>
              <a:off x="1603078" y="77401"/>
              <a:ext cx="8077818" cy="1343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800" tIns="21575" rIns="21575" bIns="215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Char char="•"/>
              </a:pPr>
              <a:r>
                <a:rPr lang="en-US" sz="3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認識網上性誘識的定義及手法</a:t>
              </a:r>
              <a:endParaRPr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Char char="•"/>
              </a:pPr>
              <a:r>
                <a:rPr lang="en-US" sz="3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認識相關法律</a:t>
              </a:r>
              <a:endPara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 rot="5400000">
              <a:off x="-310862" y="2449661"/>
              <a:ext cx="2290111" cy="1603077"/>
            </a:xfrm>
            <a:prstGeom prst="chevron">
              <a:avLst>
                <a:gd name="adj" fmla="val 50000"/>
              </a:avLst>
            </a:prstGeom>
            <a:solidFill>
              <a:srgbClr val="11B2EB"/>
            </a:solidFill>
            <a:ln w="15875" cap="flat" cmpd="sng">
              <a:solidFill>
                <a:srgbClr val="4C66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 txBox="1"/>
            <p:nvPr/>
          </p:nvSpPr>
          <p:spPr>
            <a:xfrm>
              <a:off x="32656" y="2907683"/>
              <a:ext cx="1603077" cy="687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en-US" sz="4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情</a:t>
              </a: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5400000">
              <a:off x="4934052" y="-1224830"/>
              <a:ext cx="1488572" cy="815052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4C66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 txBox="1"/>
            <p:nvPr/>
          </p:nvSpPr>
          <p:spPr>
            <a:xfrm>
              <a:off x="1603077" y="2178811"/>
              <a:ext cx="8077856" cy="1343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800" tIns="21575" rIns="21575" bIns="215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rial"/>
                <a:buChar char="•"/>
              </a:pPr>
              <a:r>
                <a:rPr lang="en-US" sz="3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反思違法行為的嚴重後果</a:t>
              </a:r>
              <a:endPara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Char char="•"/>
              </a:pPr>
              <a:r>
                <a:rPr lang="en-US" sz="3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意識保護自己和尊重他人的重要</a:t>
              </a: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5400000">
              <a:off x="-343516" y="4551108"/>
              <a:ext cx="2290111" cy="1603077"/>
            </a:xfrm>
            <a:prstGeom prst="chevron">
              <a:avLst>
                <a:gd name="adj" fmla="val 50000"/>
              </a:avLst>
            </a:prstGeom>
            <a:solidFill>
              <a:srgbClr val="0B769C"/>
            </a:solidFill>
            <a:ln w="15875" cap="flat" cmpd="sng">
              <a:solidFill>
                <a:srgbClr val="4C66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 txBox="1"/>
            <p:nvPr/>
          </p:nvSpPr>
          <p:spPr>
            <a:xfrm>
              <a:off x="2" y="5009130"/>
              <a:ext cx="1603077" cy="687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en-US" sz="4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行</a:t>
              </a: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5400000">
              <a:off x="4934052" y="909276"/>
              <a:ext cx="1488572" cy="815052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4C66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 txBox="1"/>
            <p:nvPr/>
          </p:nvSpPr>
          <p:spPr>
            <a:xfrm>
              <a:off x="1603077" y="4312917"/>
              <a:ext cx="8077856" cy="1343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800" tIns="21575" rIns="21575" bIns="215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Char char="•"/>
              </a:pPr>
              <a:r>
                <a:rPr lang="en-US" sz="3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建立安全的網絡使用習慣</a:t>
              </a:r>
              <a:endPara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Char char="•"/>
              </a:pPr>
              <a:r>
                <a:rPr lang="en-US" sz="3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實踐有效應對誘騙的方法</a:t>
              </a:r>
              <a:endPara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2"/>
          <p:cNvSpPr txBox="1"/>
          <p:nvPr/>
        </p:nvSpPr>
        <p:spPr>
          <a:xfrm>
            <a:off x="5931354" y="504371"/>
            <a:ext cx="3245303" cy="81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FFBB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16FFBB"/>
                </a:solidFill>
                <a:latin typeface="Arial"/>
                <a:ea typeface="Arial"/>
                <a:cs typeface="Arial"/>
                <a:sym typeface="Arial"/>
              </a:rPr>
              <a:t>課堂目標</a:t>
            </a:r>
            <a:endParaRPr sz="5400" b="1">
              <a:solidFill>
                <a:srgbClr val="16FFB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1"/>
          <p:cNvSpPr txBox="1">
            <a:spLocks noGrp="1"/>
          </p:cNvSpPr>
          <p:nvPr>
            <p:ph type="sldNum" idx="12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844" name="Google Shape;844;p21" descr="Online forum concept. Tiny people communication in community group.  Internet chat messages, dialog, conversation in social media, networking.  Modern flat cartoon style. Vector illustration 23642078 Vector Art at  Vecteez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4830"/>
            <a:ext cx="14682313" cy="8159941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sp>
        <p:nvSpPr>
          <p:cNvPr id="845" name="Google Shape;845;p21"/>
          <p:cNvSpPr txBox="1"/>
          <p:nvPr/>
        </p:nvSpPr>
        <p:spPr>
          <a:xfrm>
            <a:off x="3228127" y="1224706"/>
            <a:ext cx="8268535" cy="18193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zh-HK" altLang="en-US" sz="6600" b="1" dirty="0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明辨是非</a:t>
            </a:r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zh-HK" altLang="en-US" sz="6600" b="1" dirty="0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拆解迷思 </a:t>
            </a:r>
            <a:r>
              <a:rPr lang="en-US" altLang="zh-HK" sz="6600" b="1" dirty="0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3️⃣</a:t>
            </a:r>
            <a:r>
              <a:rPr lang="zh-HK" altLang="en-US" sz="6600" dirty="0">
                <a:solidFill>
                  <a:schemeClr val="lt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 </a:t>
            </a:r>
            <a:r>
              <a:rPr lang="zh-HK" altLang="en-US" sz="6600" b="1" dirty="0">
                <a:solidFill>
                  <a:schemeClr val="lt1"/>
                </a:solidFill>
              </a:rPr>
              <a:t> </a:t>
            </a:r>
            <a:endParaRPr lang="zh-HK" altLang="en-US" sz="66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思</a:t>
            </a:r>
            <a:endParaRPr sz="5760" b="1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46" name="Google Shape;846;p21"/>
          <p:cNvSpPr txBox="1"/>
          <p:nvPr/>
        </p:nvSpPr>
        <p:spPr>
          <a:xfrm>
            <a:off x="4734866" y="3353580"/>
            <a:ext cx="6629820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4AC8B"/>
                </a:solidFill>
                <a:latin typeface="Arial"/>
                <a:ea typeface="Arial"/>
                <a:cs typeface="Arial"/>
                <a:sym typeface="Arial"/>
              </a:rPr>
              <a:t>喺互聯網同人玩下啫，又冇發生性行為，唔算犯法？ </a:t>
            </a:r>
            <a:endParaRPr sz="3200" b="1">
              <a:solidFill>
                <a:srgbClr val="34AC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21"/>
          <p:cNvSpPr txBox="1"/>
          <p:nvPr/>
        </p:nvSpPr>
        <p:spPr>
          <a:xfrm>
            <a:off x="2508193" y="4724459"/>
            <a:ext cx="7533877" cy="20621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No！只要行為涉及</a:t>
            </a: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誘導未成年人進行不當行為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（如傳送不雅照片或影片），或</a:t>
            </a: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威脅、煽動未成年人參與違法行為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，已可能</a:t>
            </a: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觸犯法例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 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22"/>
          <p:cNvSpPr/>
          <p:nvPr/>
        </p:nvSpPr>
        <p:spPr>
          <a:xfrm>
            <a:off x="3045679" y="538788"/>
            <a:ext cx="5486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F0FCFF"/>
              </a:buClr>
              <a:buSzPts val="4300"/>
              <a:buFont typeface="Twentieth Century"/>
              <a:buNone/>
            </a:pPr>
            <a:r>
              <a:rPr lang="en-US" sz="4300" b="1" dirty="0" err="1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課堂總結</a:t>
            </a:r>
            <a:endParaRPr sz="4300" dirty="0">
              <a:solidFill>
                <a:srgbClr val="FFFF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54" name="Google Shape;854;p22"/>
          <p:cNvSpPr/>
          <p:nvPr/>
        </p:nvSpPr>
        <p:spPr>
          <a:xfrm>
            <a:off x="679803" y="1317214"/>
            <a:ext cx="7415927" cy="6429083"/>
          </a:xfrm>
          <a:prstGeom prst="roundRect">
            <a:avLst>
              <a:gd name="adj" fmla="val 15409"/>
            </a:avLst>
          </a:prstGeom>
          <a:solidFill>
            <a:srgbClr val="0A081B"/>
          </a:solidFill>
          <a:ln w="30475" cap="flat" cmpd="sng">
            <a:solidFill>
              <a:srgbClr val="16FF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864" name="Google Shape;864;p22" descr="一張含有 室內, 傢俱, 動畫, 卡通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2079" y="0"/>
            <a:ext cx="607314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F2B57C4-44A5-11AF-0EE6-07C7AB463EA9}"/>
              </a:ext>
            </a:extLst>
          </p:cNvPr>
          <p:cNvSpPr txBox="1"/>
          <p:nvPr/>
        </p:nvSpPr>
        <p:spPr>
          <a:xfrm>
            <a:off x="873739" y="1715601"/>
            <a:ext cx="702805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Clr>
                <a:schemeClr val="bg1"/>
              </a:buClr>
              <a:buFont typeface="Wingdings" pitchFamily="2" charset="2"/>
              <a:buChar char="Ø"/>
            </a:pPr>
            <a:r>
              <a:rPr lang="zh-HK" altLang="en-US" sz="4000" dirty="0">
                <a:solidFill>
                  <a:schemeClr val="bg1"/>
                </a:solidFill>
              </a:rPr>
              <a:t>性好奇是正常，不過緊記有些東西是不能分享給其他人！</a:t>
            </a:r>
            <a:endParaRPr lang="en-US" altLang="zh-HK" sz="4000" dirty="0">
              <a:solidFill>
                <a:schemeClr val="bg1"/>
              </a:solidFill>
            </a:endParaRPr>
          </a:p>
          <a:p>
            <a:pPr marL="742950" indent="-742950">
              <a:buClr>
                <a:schemeClr val="bg1"/>
              </a:buClr>
              <a:buFont typeface="Wingdings" pitchFamily="2" charset="2"/>
              <a:buChar char="Ø"/>
            </a:pPr>
            <a:r>
              <a:rPr lang="zh-HK" altLang="en-US" sz="4000" dirty="0">
                <a:solidFill>
                  <a:schemeClr val="bg1"/>
                </a:solidFill>
              </a:rPr>
              <a:t>網上聊天沒有問題，不過如果對話含色情或性意味，令你感到不舒服，就要立刻停止！</a:t>
            </a:r>
            <a:endParaRPr lang="en-US" altLang="zh-HK" sz="4000" dirty="0">
              <a:solidFill>
                <a:schemeClr val="bg1"/>
              </a:solidFill>
            </a:endParaRPr>
          </a:p>
          <a:p>
            <a:pPr marL="742950" indent="-742950">
              <a:buClr>
                <a:schemeClr val="bg1"/>
              </a:buClr>
              <a:buFont typeface="Wingdings" pitchFamily="2" charset="2"/>
              <a:buChar char="Ø"/>
            </a:pPr>
            <a:r>
              <a:rPr lang="zh-HK" altLang="en-US" sz="4000" dirty="0">
                <a:solidFill>
                  <a:schemeClr val="bg1"/>
                </a:solidFill>
              </a:rPr>
              <a:t>保護自己，切勿於鏡頭前裸露或與網友單獨見面！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23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>
            <a:off x="0" y="-1"/>
            <a:ext cx="14630403" cy="8229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0" name="Google Shape;870;p23"/>
          <p:cNvGrpSpPr/>
          <p:nvPr/>
        </p:nvGrpSpPr>
        <p:grpSpPr>
          <a:xfrm>
            <a:off x="-17145" y="0"/>
            <a:ext cx="14464671" cy="8229601"/>
            <a:chOff x="-14288" y="0"/>
            <a:chExt cx="12053888" cy="6858001"/>
          </a:xfrm>
        </p:grpSpPr>
        <p:grpSp>
          <p:nvGrpSpPr>
            <p:cNvPr id="871" name="Google Shape;871;p23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872" name="Google Shape;872;p23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73" name="Google Shape;873;p23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74" name="Google Shape;874;p23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75" name="Google Shape;875;p23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76" name="Google Shape;876;p23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77" name="Google Shape;877;p23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78" name="Google Shape;878;p23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79" name="Google Shape;879;p23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80" name="Google Shape;880;p23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81" name="Google Shape;881;p23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82" name="Google Shape;882;p23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cxnSp>
            <p:nvCxnSpPr>
              <p:cNvPr id="883" name="Google Shape;883;p23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884" name="Google Shape;884;p23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85" name="Google Shape;885;p23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86" name="Google Shape;886;p23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87" name="Google Shape;887;p23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88" name="Google Shape;888;p23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89" name="Google Shape;889;p23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90" name="Google Shape;890;p23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91" name="Google Shape;891;p23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92" name="Google Shape;892;p23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93" name="Google Shape;893;p23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94" name="Google Shape;894;p23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95" name="Google Shape;895;p23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96" name="Google Shape;896;p23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97" name="Google Shape;897;p23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98" name="Google Shape;898;p23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</p:grpSp>
        <p:grpSp>
          <p:nvGrpSpPr>
            <p:cNvPr id="899" name="Google Shape;899;p23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900" name="Google Shape;900;p23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901" name="Google Shape;901;p23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902" name="Google Shape;902;p23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903" name="Google Shape;903;p23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904" name="Google Shape;904;p23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905" name="Google Shape;905;p23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906" name="Google Shape;906;p23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907" name="Google Shape;907;p23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908" name="Google Shape;908;p23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909" name="Google Shape;909;p23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0D78C9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</p:grpSp>
      </p:grpSp>
      <p:grpSp>
        <p:nvGrpSpPr>
          <p:cNvPr id="910" name="Google Shape;910;p23"/>
          <p:cNvGrpSpPr/>
          <p:nvPr/>
        </p:nvGrpSpPr>
        <p:grpSpPr>
          <a:xfrm>
            <a:off x="0" y="22859"/>
            <a:ext cx="14630403" cy="8229601"/>
            <a:chOff x="0" y="-1"/>
            <a:chExt cx="12192003" cy="6858001"/>
          </a:xfrm>
        </p:grpSpPr>
        <p:sp>
          <p:nvSpPr>
            <p:cNvPr id="911" name="Google Shape;911;p23"/>
            <p:cNvSpPr/>
            <p:nvPr/>
          </p:nvSpPr>
          <p:spPr>
            <a:xfrm>
              <a:off x="1" y="-1"/>
              <a:ext cx="12192000" cy="6858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912" name="Google Shape;912;p23"/>
            <p:cNvPicPr preferRelativeResize="0"/>
            <p:nvPr/>
          </p:nvPicPr>
          <p:blipFill rotWithShape="1">
            <a:blip r:embed="rId4">
              <a:alphaModFix amt="30000"/>
            </a:blip>
            <a:srcRect/>
            <a:stretch/>
          </p:blipFill>
          <p:spPr>
            <a:xfrm>
              <a:off x="0" y="-1"/>
              <a:ext cx="12192003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3" name="Google Shape;913;p23"/>
          <p:cNvSpPr txBox="1">
            <a:spLocks noGrp="1"/>
          </p:cNvSpPr>
          <p:nvPr>
            <p:ph type="title"/>
          </p:nvPr>
        </p:nvSpPr>
        <p:spPr>
          <a:xfrm>
            <a:off x="8505819" y="675323"/>
            <a:ext cx="5518782" cy="758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CC"/>
              </a:buClr>
              <a:buSzPts val="3600"/>
              <a:buFont typeface="Twentieth Century"/>
              <a:buNone/>
            </a:pPr>
            <a:r>
              <a:rPr lang="en-US" sz="3600" b="1" dirty="0" err="1">
                <a:solidFill>
                  <a:srgbClr val="FF66CC"/>
                </a:solidFill>
              </a:rPr>
              <a:t>給未來的我的一封信</a:t>
            </a:r>
            <a:r>
              <a:rPr lang="en-US" sz="3600" b="1" dirty="0">
                <a:solidFill>
                  <a:srgbClr val="FF66CC"/>
                </a:solidFill>
              </a:rPr>
              <a:t> </a:t>
            </a:r>
            <a:endParaRPr sz="3600" b="1" dirty="0">
              <a:solidFill>
                <a:srgbClr val="FF66CC"/>
              </a:solidFill>
            </a:endParaRPr>
          </a:p>
        </p:txBody>
      </p:sp>
      <p:grpSp>
        <p:nvGrpSpPr>
          <p:cNvPr id="915" name="Google Shape;915;p23"/>
          <p:cNvGrpSpPr/>
          <p:nvPr/>
        </p:nvGrpSpPr>
        <p:grpSpPr>
          <a:xfrm>
            <a:off x="0" y="0"/>
            <a:ext cx="2766103" cy="8229603"/>
            <a:chOff x="0" y="0"/>
            <a:chExt cx="2305051" cy="6858001"/>
          </a:xfrm>
        </p:grpSpPr>
        <p:sp>
          <p:nvSpPr>
            <p:cNvPr id="916" name="Google Shape;916;p23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17" name="Google Shape;917;p23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18" name="Google Shape;918;p23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19" name="Google Shape;919;p23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0" name="Google Shape;920;p23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1" name="Google Shape;921;p23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2" name="Google Shape;922;p23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3" name="Google Shape;923;p23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4" name="Google Shape;924;p23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5" name="Google Shape;925;p23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6" name="Google Shape;926;p23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7" name="Google Shape;927;p23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8" name="Google Shape;928;p23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9" name="Google Shape;929;p23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30" name="Google Shape;930;p23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31" name="Google Shape;931;p23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32" name="Google Shape;932;p23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33" name="Google Shape;933;p23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34" name="Google Shape;934;p23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35" name="Google Shape;935;p23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36" name="Google Shape;936;p23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37" name="Google Shape;937;p23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38" name="Google Shape;938;p23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39" name="Google Shape;939;p23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40" name="Google Shape;940;p23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41" name="Google Shape;941;p23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42" name="Google Shape;942;p23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43" name="Google Shape;943;p23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44" name="Google Shape;944;p23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45" name="Google Shape;945;p23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46" name="Google Shape;946;p23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50" name="Google Shape;950;p23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51" name="Google Shape;951;p23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52" name="Google Shape;952;p23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970" name="Google Shape;970;p23"/>
          <p:cNvSpPr txBox="1"/>
          <p:nvPr/>
        </p:nvSpPr>
        <p:spPr>
          <a:xfrm>
            <a:off x="7996235" y="1697895"/>
            <a:ext cx="6320775" cy="425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2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按「給未來的我的一封信」信件模板撰寫信件，反思自己的行為習慣和應對策略</a:t>
            </a:r>
            <a:r>
              <a:rPr lang="en-US" sz="32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。</a:t>
            </a:r>
            <a:endParaRPr sz="3200" b="1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2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信件將收集起來，放入一個「時光膠囊」中</a:t>
            </a:r>
            <a:endParaRPr sz="3200" b="1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2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學期尾重新打開膠囊，讓大家檢視自己是否實踐了信中的提醒</a:t>
            </a:r>
            <a:endParaRPr sz="3200" b="1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2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請從信中挑選一句話，寫在課室的「網絡安全承諾牆」上，作為對自己和他人的提醒</a:t>
            </a:r>
            <a:endParaRPr sz="3200" b="1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6D276F6-99AB-97E5-1C5B-AF06F21D4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90" y="0"/>
            <a:ext cx="460857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CECC7F1-47A0-9517-1B58-157E8D8C352B}"/>
              </a:ext>
            </a:extLst>
          </p:cNvPr>
          <p:cNvSpPr txBox="1"/>
          <p:nvPr/>
        </p:nvSpPr>
        <p:spPr>
          <a:xfrm>
            <a:off x="5049645" y="206605"/>
            <a:ext cx="85358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kern="0" dirty="0">
                <a:solidFill>
                  <a:srgbClr val="FFFF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課堂前：</a:t>
            </a:r>
            <a:r>
              <a:rPr lang="zh-TW" altLang="zh-HK" sz="4400" b="1" kern="0" dirty="0">
                <a:solidFill>
                  <a:srgbClr val="FFFF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互聯網使用</a:t>
            </a:r>
            <a:r>
              <a:rPr lang="zh-TW" altLang="zh-HK" sz="4400" b="1" dirty="0">
                <a:solidFill>
                  <a:srgbClr val="FFFF00"/>
                </a:solidFill>
                <a:ea typeface="新細明體" panose="02020500000000000000" pitchFamily="18" charset="-120"/>
              </a:rPr>
              <a:t>問卷調查  </a:t>
            </a:r>
            <a:r>
              <a:rPr lang="zh-TW" altLang="zh-HK" sz="4400" b="1" dirty="0">
                <a:solidFill>
                  <a:srgbClr val="FFFF00"/>
                </a:solidFill>
                <a:effectLst/>
              </a:rPr>
              <a:t> </a:t>
            </a:r>
            <a:endParaRPr lang="zh-HK" altLang="en-US" sz="4400" b="1" dirty="0">
              <a:solidFill>
                <a:srgbClr val="FFFF00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A42F9A6-7B73-466A-11FE-204FD667B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08576" cy="82296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6DB95CA-3F2F-0B43-1A3C-E1E01A3986AB}"/>
              </a:ext>
            </a:extLst>
          </p:cNvPr>
          <p:cNvSpPr txBox="1"/>
          <p:nvPr/>
        </p:nvSpPr>
        <p:spPr>
          <a:xfrm>
            <a:off x="4608576" y="841231"/>
            <a:ext cx="9417975" cy="7388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zh-HK" sz="3200" dirty="0">
                <a:solidFill>
                  <a:schemeClr val="bg1"/>
                </a:solidFill>
              </a:rPr>
              <a:t>你每天平均上網的時間</a:t>
            </a:r>
            <a:r>
              <a:rPr lang="zh-TW" altLang="en-US" sz="3200" dirty="0">
                <a:solidFill>
                  <a:schemeClr val="bg1"/>
                </a:solidFill>
              </a:rPr>
              <a:t>有多久</a:t>
            </a:r>
            <a:r>
              <a:rPr lang="zh-TW" altLang="zh-HK" sz="3200" dirty="0">
                <a:solidFill>
                  <a:schemeClr val="bg1"/>
                </a:solidFill>
              </a:rPr>
              <a:t>？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zh-HK" sz="3200" dirty="0">
                <a:solidFill>
                  <a:schemeClr val="bg1"/>
                </a:solidFill>
              </a:rPr>
              <a:t>你</a:t>
            </a:r>
            <a:r>
              <a:rPr lang="zh-TW" altLang="en-US" sz="3200" dirty="0">
                <a:solidFill>
                  <a:schemeClr val="bg1"/>
                </a:solidFill>
              </a:rPr>
              <a:t>擁有多少個</a:t>
            </a:r>
            <a:r>
              <a:rPr lang="zh-TW" altLang="zh-HK" sz="3200" dirty="0">
                <a:solidFill>
                  <a:schemeClr val="bg1"/>
                </a:solidFill>
              </a:rPr>
              <a:t>社交媒體帳號</a:t>
            </a:r>
            <a:r>
              <a:rPr lang="zh-TW" altLang="en-US" sz="3200" dirty="0">
                <a:solidFill>
                  <a:schemeClr val="bg1"/>
                </a:solidFill>
              </a:rPr>
              <a:t>？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HK" altLang="en-US" sz="3200" dirty="0">
                <a:solidFill>
                  <a:schemeClr val="bg1"/>
                </a:solidFill>
                <a:sym typeface="Twentieth Century"/>
              </a:rPr>
              <a:t>你是否曾與陌生人在線上聊天？</a:t>
            </a:r>
            <a:endParaRPr lang="zh-HK" altLang="en-US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zh-HK" sz="3200" dirty="0">
                <a:solidFill>
                  <a:schemeClr val="bg1"/>
                </a:solidFill>
              </a:rPr>
              <a:t>你曾否</a:t>
            </a:r>
            <a:r>
              <a:rPr lang="zh-TW" altLang="en-US" sz="3200" dirty="0">
                <a:solidFill>
                  <a:schemeClr val="bg1"/>
                </a:solidFill>
              </a:rPr>
              <a:t>於</a:t>
            </a:r>
            <a:r>
              <a:rPr lang="zh-TW" altLang="zh-HK" sz="3200" dirty="0">
                <a:solidFill>
                  <a:schemeClr val="bg1"/>
                </a:solidFill>
              </a:rPr>
              <a:t>網上分享個人隱私資料（如</a:t>
            </a:r>
            <a:r>
              <a:rPr lang="zh-TW" altLang="en-US" sz="3200" dirty="0">
                <a:solidFill>
                  <a:schemeClr val="bg1"/>
                </a:solidFill>
              </a:rPr>
              <a:t>姓名、性別、年齡、</a:t>
            </a:r>
            <a:r>
              <a:rPr lang="zh-TW" altLang="zh-HK" sz="3200" dirty="0">
                <a:solidFill>
                  <a:schemeClr val="bg1"/>
                </a:solidFill>
              </a:rPr>
              <a:t>地址、電話號碼</a:t>
            </a:r>
            <a:r>
              <a:rPr lang="zh-TW" altLang="en-US" sz="3200" dirty="0">
                <a:solidFill>
                  <a:schemeClr val="bg1"/>
                </a:solidFill>
              </a:rPr>
              <a:t> 。。。</a:t>
            </a:r>
            <a:r>
              <a:rPr lang="zh-TW" altLang="zh-HK" sz="3200" dirty="0">
                <a:solidFill>
                  <a:schemeClr val="bg1"/>
                </a:solidFill>
              </a:rPr>
              <a:t>）</a:t>
            </a:r>
            <a:r>
              <a:rPr lang="zh-TW" altLang="en-US" sz="3200" dirty="0">
                <a:solidFill>
                  <a:schemeClr val="bg1"/>
                </a:solidFill>
              </a:rPr>
              <a:t>予</a:t>
            </a:r>
            <a:r>
              <a:rPr lang="zh-TW" altLang="zh-HK" sz="3200" dirty="0">
                <a:solidFill>
                  <a:schemeClr val="bg1"/>
                </a:solidFill>
              </a:rPr>
              <a:t>陌生人</a:t>
            </a:r>
            <a:r>
              <a:rPr lang="zh-TW" altLang="en-US" sz="3200" dirty="0">
                <a:solidFill>
                  <a:schemeClr val="bg1"/>
                </a:solidFill>
              </a:rPr>
              <a:t>？</a:t>
            </a:r>
            <a:r>
              <a:rPr lang="zh-TW" altLang="zh-HK" sz="3200" dirty="0">
                <a:solidFill>
                  <a:schemeClr val="bg1"/>
                </a:solidFill>
              </a:rPr>
              <a:t> 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zh-HK" sz="3200" dirty="0">
                <a:solidFill>
                  <a:schemeClr val="bg1"/>
                </a:solidFill>
              </a:rPr>
              <a:t>你曾否</a:t>
            </a:r>
            <a:r>
              <a:rPr lang="zh-TW" altLang="en-US" sz="3200" dirty="0">
                <a:solidFill>
                  <a:schemeClr val="bg1"/>
                </a:solidFill>
              </a:rPr>
              <a:t>與網友</a:t>
            </a:r>
            <a:r>
              <a:rPr lang="zh-TW" altLang="zh-HK" sz="3200" dirty="0">
                <a:solidFill>
                  <a:schemeClr val="bg1"/>
                </a:solidFill>
              </a:rPr>
              <a:t>分享個人照片或影片？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zh-HK" sz="3200" dirty="0">
                <a:solidFill>
                  <a:schemeClr val="bg1"/>
                </a:solidFill>
              </a:rPr>
              <a:t>你曾否</a:t>
            </a:r>
            <a:r>
              <a:rPr lang="zh-TW" altLang="en-US" sz="3200" dirty="0">
                <a:solidFill>
                  <a:schemeClr val="bg1"/>
                </a:solidFill>
              </a:rPr>
              <a:t>與網友</a:t>
            </a:r>
            <a:r>
              <a:rPr lang="zh-TW" altLang="zh-HK" sz="3200" dirty="0">
                <a:solidFill>
                  <a:schemeClr val="bg1"/>
                </a:solidFill>
              </a:rPr>
              <a:t>進行視訊聊</a:t>
            </a:r>
            <a:r>
              <a:rPr lang="zh-TW" altLang="en-US" sz="3200" dirty="0">
                <a:solidFill>
                  <a:schemeClr val="bg1"/>
                </a:solidFill>
              </a:rPr>
              <a:t>天？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zh-HK" sz="3200" dirty="0">
                <a:solidFill>
                  <a:schemeClr val="bg1"/>
                </a:solidFill>
              </a:rPr>
              <a:t>你曾否</a:t>
            </a:r>
            <a:r>
              <a:rPr lang="zh-TW" altLang="en-US" sz="3200" dirty="0">
                <a:solidFill>
                  <a:schemeClr val="bg1"/>
                </a:solidFill>
              </a:rPr>
              <a:t>與</a:t>
            </a:r>
            <a:r>
              <a:rPr lang="zh-TW" altLang="zh-HK" sz="3200" dirty="0">
                <a:solidFill>
                  <a:schemeClr val="bg1"/>
                </a:solidFill>
              </a:rPr>
              <a:t>與網上認識的人</a:t>
            </a:r>
            <a:r>
              <a:rPr lang="zh-TW" altLang="en-US" sz="3200" dirty="0">
                <a:solidFill>
                  <a:schemeClr val="bg1"/>
                </a:solidFill>
              </a:rPr>
              <a:t>外出</a:t>
            </a:r>
            <a:r>
              <a:rPr lang="zh-TW" altLang="zh-HK" sz="3200" dirty="0">
                <a:solidFill>
                  <a:schemeClr val="bg1"/>
                </a:solidFill>
              </a:rPr>
              <a:t>見面約會</a:t>
            </a:r>
            <a:r>
              <a:rPr lang="zh-TW" altLang="en-US" sz="3200" dirty="0">
                <a:solidFill>
                  <a:schemeClr val="bg1"/>
                </a:solidFill>
              </a:rPr>
              <a:t>？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zh-HK" sz="3200" dirty="0">
                <a:solidFill>
                  <a:schemeClr val="bg1"/>
                </a:solidFill>
              </a:rPr>
              <a:t>你曾否收</a:t>
            </a:r>
            <a:r>
              <a:rPr lang="zh-TW" altLang="en-US" sz="3200" dirty="0">
                <a:solidFill>
                  <a:schemeClr val="bg1"/>
                </a:solidFill>
              </a:rPr>
              <a:t>過網友</a:t>
            </a:r>
            <a:r>
              <a:rPr lang="zh-TW" altLang="zh-HK" sz="3200" dirty="0">
                <a:solidFill>
                  <a:schemeClr val="bg1"/>
                </a:solidFill>
              </a:rPr>
              <a:t>的</a:t>
            </a:r>
            <a:r>
              <a:rPr lang="zh-TW" altLang="en-US" sz="3200" dirty="0">
                <a:solidFill>
                  <a:schemeClr val="bg1"/>
                </a:solidFill>
              </a:rPr>
              <a:t>色情</a:t>
            </a:r>
            <a:r>
              <a:rPr lang="zh-HK" altLang="en-US" sz="3200" dirty="0">
                <a:solidFill>
                  <a:schemeClr val="bg1"/>
                </a:solidFill>
              </a:rPr>
              <a:t>或性意味的對話</a:t>
            </a:r>
            <a:r>
              <a:rPr lang="zh-TW" altLang="en-US" sz="3200" dirty="0">
                <a:solidFill>
                  <a:schemeClr val="bg1"/>
                </a:solidFill>
              </a:rPr>
              <a:t>，令你感到</a:t>
            </a:r>
            <a:r>
              <a:rPr lang="zh-TW" altLang="zh-HK" sz="3200" dirty="0">
                <a:solidFill>
                  <a:schemeClr val="bg1"/>
                </a:solidFill>
              </a:rPr>
              <a:t>不安</a:t>
            </a:r>
            <a:r>
              <a:rPr lang="zh-TW" altLang="en-US" sz="3200" dirty="0">
                <a:solidFill>
                  <a:schemeClr val="bg1"/>
                </a:solidFill>
              </a:rPr>
              <a:t>？</a:t>
            </a:r>
            <a:endParaRPr lang="zh-TW" altLang="zh-HK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"/>
          <p:cNvSpPr/>
          <p:nvPr/>
        </p:nvSpPr>
        <p:spPr>
          <a:xfrm>
            <a:off x="1828800" y="1020008"/>
            <a:ext cx="5486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FEB179"/>
              </a:buClr>
              <a:buSzPts val="4300"/>
              <a:buFont typeface="Arial"/>
              <a:buNone/>
            </a:pPr>
            <a:r>
              <a:rPr lang="en-US" sz="4300" b="1" dirty="0" err="1">
                <a:solidFill>
                  <a:srgbClr val="FEB179"/>
                </a:solidFill>
                <a:latin typeface="Arial"/>
                <a:ea typeface="Arial"/>
                <a:cs typeface="Arial"/>
                <a:sym typeface="Arial"/>
              </a:rPr>
              <a:t>什麼是網上性誘識</a:t>
            </a:r>
            <a:r>
              <a:rPr lang="en-US" sz="4300" b="1" dirty="0">
                <a:solidFill>
                  <a:srgbClr val="FEB179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sz="4300" dirty="0">
              <a:solidFill>
                <a:srgbClr val="FEB1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"/>
          <p:cNvSpPr/>
          <p:nvPr/>
        </p:nvSpPr>
        <p:spPr>
          <a:xfrm>
            <a:off x="987385" y="2378155"/>
            <a:ext cx="7415927" cy="79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性罪犯透過網絡與青少年溝通，博取信任，最終進行性侵犯或操控。</a:t>
            </a:r>
            <a:endParaRPr sz="2400" b="1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3" name="Google Shape;333;p4"/>
          <p:cNvSpPr/>
          <p:nvPr/>
        </p:nvSpPr>
        <p:spPr>
          <a:xfrm>
            <a:off x="864037" y="3415070"/>
            <a:ext cx="3584496" cy="1835706"/>
          </a:xfrm>
          <a:prstGeom prst="roundRect">
            <a:avLst>
              <a:gd name="adj" fmla="val 20174"/>
            </a:avLst>
          </a:prstGeom>
          <a:solidFill>
            <a:srgbClr val="0A081B">
              <a:alpha val="74901"/>
            </a:srgbClr>
          </a:solidFill>
          <a:ln w="30475" cap="flat" cmpd="sng">
            <a:solidFill>
              <a:srgbClr val="16FF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4" name="Google Shape;334;p4"/>
          <p:cNvSpPr/>
          <p:nvPr/>
        </p:nvSpPr>
        <p:spPr>
          <a:xfrm>
            <a:off x="1141333" y="3692366"/>
            <a:ext cx="2743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6FFB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提供金錢、禮物</a:t>
            </a:r>
            <a:endParaRPr sz="2400" b="1">
              <a:solidFill>
                <a:srgbClr val="16FFB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1141325" y="4183376"/>
            <a:ext cx="3164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Clr>
                <a:srgbClr val="E0E4E6"/>
              </a:buClr>
              <a:buSzPts val="2200"/>
              <a:buFont typeface="Twentieth Century"/>
              <a:buNone/>
            </a:pP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以物質誘惑作為交換條件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6" name="Google Shape;336;p4"/>
          <p:cNvSpPr/>
          <p:nvPr/>
        </p:nvSpPr>
        <p:spPr>
          <a:xfrm>
            <a:off x="4695349" y="3415070"/>
            <a:ext cx="3584615" cy="1835706"/>
          </a:xfrm>
          <a:prstGeom prst="roundRect">
            <a:avLst>
              <a:gd name="adj" fmla="val 20174"/>
            </a:avLst>
          </a:prstGeom>
          <a:solidFill>
            <a:srgbClr val="0A081B">
              <a:alpha val="74901"/>
            </a:srgbClr>
          </a:solidFill>
          <a:ln w="30475" cap="flat" cmpd="sng">
            <a:solidFill>
              <a:srgbClr val="29DD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7" name="Google Shape;337;p4"/>
          <p:cNvSpPr/>
          <p:nvPr/>
        </p:nvSpPr>
        <p:spPr>
          <a:xfrm>
            <a:off x="4972645" y="3692366"/>
            <a:ext cx="2743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6FFB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情感操控</a:t>
            </a:r>
            <a:endParaRPr sz="2400" b="1">
              <a:solidFill>
                <a:srgbClr val="16FFB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8" name="Google Shape;338;p4"/>
          <p:cNvSpPr/>
          <p:nvPr/>
        </p:nvSpPr>
        <p:spPr>
          <a:xfrm>
            <a:off x="4972645" y="4183380"/>
            <a:ext cx="3030022" cy="79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E0E4E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假裝朋友或戀人，建立虛假親密關係</a:t>
            </a:r>
            <a:endParaRPr sz="2200" b="1">
              <a:solidFill>
                <a:srgbClr val="E0E4E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9" name="Google Shape;339;p4"/>
          <p:cNvSpPr/>
          <p:nvPr/>
        </p:nvSpPr>
        <p:spPr>
          <a:xfrm>
            <a:off x="864037" y="5497592"/>
            <a:ext cx="7415927" cy="1440656"/>
          </a:xfrm>
          <a:prstGeom prst="roundRect">
            <a:avLst>
              <a:gd name="adj" fmla="val 25706"/>
            </a:avLst>
          </a:prstGeom>
          <a:solidFill>
            <a:srgbClr val="0A081B">
              <a:alpha val="74901"/>
            </a:srgbClr>
          </a:solidFill>
          <a:ln w="30475" cap="flat" cmpd="sng">
            <a:solidFill>
              <a:srgbClr val="37A7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0" name="Google Shape;340;p4"/>
          <p:cNvSpPr/>
          <p:nvPr/>
        </p:nvSpPr>
        <p:spPr>
          <a:xfrm>
            <a:off x="1141333" y="5774888"/>
            <a:ext cx="2743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16FFBB"/>
              </a:buClr>
              <a:buSzPts val="2400"/>
              <a:buFont typeface="Twentieth Century"/>
              <a:buNone/>
            </a:pPr>
            <a:r>
              <a:rPr lang="en-US" sz="2400" b="1">
                <a:solidFill>
                  <a:srgbClr val="16FFB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威脅恐嚇</a:t>
            </a:r>
            <a:endParaRPr sz="2400" b="1">
              <a:solidFill>
                <a:srgbClr val="16FFB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1" name="Google Shape;341;p4"/>
          <p:cNvSpPr/>
          <p:nvPr/>
        </p:nvSpPr>
        <p:spPr>
          <a:xfrm>
            <a:off x="1141333" y="6265902"/>
            <a:ext cx="6861334" cy="39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E0E4E6"/>
                </a:solidFill>
                <a:latin typeface="Arial"/>
                <a:ea typeface="Arial"/>
                <a:cs typeface="Arial"/>
                <a:sym typeface="Arial"/>
              </a:rPr>
              <a:t>以公開私人照片或訊息作為要脅，建立長久的性關係 </a:t>
            </a:r>
            <a:endParaRPr sz="2200" b="1">
              <a:solidFill>
                <a:srgbClr val="E0E4E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"/>
          <p:cNvSpPr txBox="1"/>
          <p:nvPr/>
        </p:nvSpPr>
        <p:spPr>
          <a:xfrm>
            <a:off x="2839513" y="161129"/>
            <a:ext cx="4703301" cy="176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spcAft>
                <a:spcPts val="600"/>
              </a:spcAft>
              <a:buClr>
                <a:schemeClr val="lt1"/>
              </a:buClr>
              <a:buSzPts val="1800"/>
            </a:pPr>
            <a:r>
              <a:rPr lang="en-US" sz="4400" b="1" dirty="0" err="1">
                <a:solidFill>
                  <a:srgbClr val="FEB179"/>
                </a:solidFill>
              </a:rPr>
              <a:t>性誘識如何發生</a:t>
            </a:r>
            <a:r>
              <a:rPr lang="en-US" sz="4400" b="1" dirty="0">
                <a:solidFill>
                  <a:srgbClr val="FEB179"/>
                </a:solidFill>
              </a:rPr>
              <a:t>？</a:t>
            </a:r>
            <a:r>
              <a:rPr lang="en-US" sz="4320" b="0" i="0" u="none" strike="noStrike" cap="none" dirty="0">
                <a:solidFill>
                  <a:schemeClr val="lt1"/>
                </a:solidFill>
              </a:rPr>
              <a:t> </a:t>
            </a:r>
          </a:p>
        </p:txBody>
      </p:sp>
      <p:pic>
        <p:nvPicPr>
          <p:cNvPr id="4" name="Google Shape;320;p3" descr="preencoded.png">
            <a:extLst>
              <a:ext uri="{FF2B5EF4-FFF2-40B4-BE49-F238E27FC236}">
                <a16:creationId xmlns:a16="http://schemas.microsoft.com/office/drawing/2014/main" id="{9A47BF87-0273-E567-4B33-336A9D69FDF5}"/>
              </a:ext>
            </a:extLst>
          </p:cNvPr>
          <p:cNvPicPr preferRelativeResize="0"/>
          <p:nvPr/>
        </p:nvPicPr>
        <p:blipFill rotWithShape="1">
          <a:blip r:embed="rId3"/>
          <a:srcRect l="21350" r="12563" b="3"/>
          <a:stretch>
            <a:fillRect/>
          </a:stretch>
        </p:blipFill>
        <p:spPr>
          <a:xfrm>
            <a:off x="9625535" y="0"/>
            <a:ext cx="5004866" cy="822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6"/>
          <p:cNvGrpSpPr/>
          <p:nvPr/>
        </p:nvGrpSpPr>
        <p:grpSpPr>
          <a:xfrm>
            <a:off x="517137" y="1923704"/>
            <a:ext cx="8975458" cy="5144643"/>
            <a:chOff x="220765" y="815746"/>
            <a:chExt cx="9748462" cy="5133613"/>
          </a:xfrm>
        </p:grpSpPr>
        <p:sp>
          <p:nvSpPr>
            <p:cNvPr id="354" name="Google Shape;354;p6"/>
            <p:cNvSpPr/>
            <p:nvPr/>
          </p:nvSpPr>
          <p:spPr>
            <a:xfrm>
              <a:off x="3388552" y="2908317"/>
              <a:ext cx="2971804" cy="2158998"/>
            </a:xfrm>
            <a:prstGeom prst="roundRect">
              <a:avLst>
                <a:gd name="adj" fmla="val 16667"/>
              </a:avLst>
            </a:prstGeom>
            <a:solidFill>
              <a:srgbClr val="31479F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 txBox="1"/>
            <p:nvPr/>
          </p:nvSpPr>
          <p:spPr>
            <a:xfrm>
              <a:off x="3493946" y="3013711"/>
              <a:ext cx="2761016" cy="1948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900" tIns="88900" rIns="88900" bIns="8890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buClr>
                  <a:schemeClr val="lt1"/>
                </a:buClr>
                <a:buSzPts val="3500"/>
              </a:pPr>
              <a:r>
                <a:rPr lang="en-US" sz="2870" b="1" i="0" u="none" strike="noStrike" cap="none" dirty="0" err="1">
                  <a:solidFill>
                    <a:schemeClr val="lt1"/>
                  </a:solidFill>
                  <a:latin typeface="Twentieth Century"/>
                  <a:ea typeface="Arial"/>
                  <a:cs typeface="Arial"/>
                  <a:sym typeface="Twentieth Century"/>
                </a:rPr>
                <a:t>透過互聯網</a:t>
              </a:r>
              <a:endParaRPr lang="en-US" sz="2870" b="1" i="0" u="none" strike="noStrike" cap="none" dirty="0">
                <a:solidFill>
                  <a:schemeClr val="lt1"/>
                </a:solidFill>
                <a:latin typeface="Twentieth Century"/>
                <a:ea typeface="Arial"/>
                <a:cs typeface="Arial"/>
                <a:sym typeface="Twentieth Century"/>
              </a:endParaRPr>
            </a:p>
            <a:p>
              <a:pPr algn="ctr">
                <a:lnSpc>
                  <a:spcPct val="90000"/>
                </a:lnSpc>
                <a:spcAft>
                  <a:spcPts val="600"/>
                </a:spcAft>
                <a:buClr>
                  <a:schemeClr val="lt1"/>
                </a:buClr>
                <a:buSzPts val="3500"/>
              </a:pPr>
              <a:r>
                <a:rPr lang="en-US" sz="2870" b="1" i="0" u="none" strike="noStrike" cap="none" dirty="0" err="1">
                  <a:solidFill>
                    <a:schemeClr val="lt1"/>
                  </a:solidFill>
                  <a:latin typeface="Twentieth Century"/>
                  <a:ea typeface="Arial"/>
                  <a:cs typeface="Arial"/>
                  <a:sym typeface="Twentieth Century"/>
                </a:rPr>
                <a:t>認識</a:t>
              </a:r>
              <a:r>
                <a:rPr lang="en-US" sz="2870" b="1" i="0" u="none" strike="noStrike" cap="none" dirty="0">
                  <a:solidFill>
                    <a:schemeClr val="lt1"/>
                  </a:solidFill>
                  <a:latin typeface="Twentieth Century"/>
                  <a:ea typeface="Arial"/>
                  <a:cs typeface="Arial"/>
                  <a:sym typeface="Twentieth Century"/>
                </a:rPr>
                <a:t> </a:t>
              </a:r>
              <a:r>
                <a:rPr lang="en-US" sz="2870" b="0" i="0" u="none" strike="noStrike" cap="none" dirty="0">
                  <a:solidFill>
                    <a:schemeClr val="lt1"/>
                  </a:solidFill>
                  <a:latin typeface="Twentieth Century"/>
                  <a:ea typeface="Arial"/>
                  <a:cs typeface="Arial"/>
                  <a:sym typeface="Twentieth Century"/>
                </a:rPr>
                <a:t>⚠️</a:t>
              </a:r>
              <a:endParaRPr dirty="0"/>
            </a:p>
          </p:txBody>
        </p:sp>
        <p:sp>
          <p:nvSpPr>
            <p:cNvPr id="356" name="Google Shape;356;p6"/>
            <p:cNvSpPr/>
            <p:nvPr/>
          </p:nvSpPr>
          <p:spPr>
            <a:xfrm rot="-5505758">
              <a:off x="4296977" y="2380551"/>
              <a:ext cx="1056032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15875" cap="flat" cmpd="sng">
              <a:solidFill>
                <a:srgbClr val="B7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600808" y="815746"/>
              <a:ext cx="2383975" cy="1037038"/>
            </a:xfrm>
            <a:prstGeom prst="roundRect">
              <a:avLst>
                <a:gd name="adj" fmla="val 16667"/>
              </a:avLst>
            </a:prstGeom>
            <a:solidFill>
              <a:srgbClr val="021828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 txBox="1"/>
            <p:nvPr/>
          </p:nvSpPr>
          <p:spPr>
            <a:xfrm>
              <a:off x="3651432" y="866370"/>
              <a:ext cx="2282727" cy="935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900" tIns="88900" rIns="88900" bIns="8890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buClr>
                  <a:schemeClr val="lt1"/>
                </a:buClr>
                <a:buSzPts val="3500"/>
              </a:pPr>
              <a:r>
                <a:rPr lang="en-US" sz="2870" b="0" i="0" u="none" strike="noStrike" cap="none" dirty="0" err="1">
                  <a:solidFill>
                    <a:schemeClr val="lt1"/>
                  </a:solidFill>
                  <a:latin typeface="Twentieth Century"/>
                  <a:ea typeface="Arial"/>
                  <a:cs typeface="Arial"/>
                  <a:sym typeface="Twentieth Century"/>
                </a:rPr>
                <a:t>通訊軟件</a:t>
              </a:r>
              <a:endParaRPr dirty="0"/>
            </a:p>
          </p:txBody>
        </p:sp>
        <p:sp>
          <p:nvSpPr>
            <p:cNvPr id="359" name="Google Shape;359;p6"/>
            <p:cNvSpPr/>
            <p:nvPr/>
          </p:nvSpPr>
          <p:spPr>
            <a:xfrm rot="1300684">
              <a:off x="6320603" y="4786098"/>
              <a:ext cx="1124162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15875" cap="flat" cmpd="sng">
              <a:solidFill>
                <a:srgbClr val="B7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7241307" y="4993726"/>
              <a:ext cx="2727920" cy="954214"/>
            </a:xfrm>
            <a:prstGeom prst="roundRect">
              <a:avLst>
                <a:gd name="adj" fmla="val 16667"/>
              </a:avLst>
            </a:prstGeom>
            <a:solidFill>
              <a:srgbClr val="021828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 txBox="1"/>
            <p:nvPr/>
          </p:nvSpPr>
          <p:spPr>
            <a:xfrm>
              <a:off x="7287888" y="5040307"/>
              <a:ext cx="2634758" cy="861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buClr>
                  <a:schemeClr val="lt1"/>
                </a:buClr>
                <a:buSzPts val="3200"/>
              </a:pPr>
              <a:r>
                <a:rPr lang="en-US" sz="2624" b="0" i="0" u="none" strike="noStrike" cap="none">
                  <a:solidFill>
                    <a:schemeClr val="lt1"/>
                  </a:solidFill>
                  <a:latin typeface="Twentieth Century"/>
                  <a:ea typeface="Arial"/>
                  <a:cs typeface="Arial"/>
                  <a:sym typeface="Twentieth Century"/>
                </a:rPr>
                <a:t>手機遊戲程式</a:t>
              </a: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 rot="9457052">
              <a:off x="2200175" y="4834845"/>
              <a:ext cx="1234893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15875" cap="flat" cmpd="sng">
              <a:solidFill>
                <a:srgbClr val="B7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20765" y="5024865"/>
              <a:ext cx="2025927" cy="924494"/>
            </a:xfrm>
            <a:prstGeom prst="roundRect">
              <a:avLst>
                <a:gd name="adj" fmla="val 16667"/>
              </a:avLst>
            </a:prstGeom>
            <a:solidFill>
              <a:srgbClr val="021828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 txBox="1"/>
            <p:nvPr/>
          </p:nvSpPr>
          <p:spPr>
            <a:xfrm>
              <a:off x="265895" y="5069995"/>
              <a:ext cx="1935667" cy="834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6350" tIns="86350" rIns="86350" bIns="8635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buClr>
                  <a:schemeClr val="lt1"/>
                </a:buClr>
                <a:buSzPts val="3400"/>
              </a:pPr>
              <a:r>
                <a:rPr lang="en-US" sz="2788" b="0" i="0" u="none" strike="noStrike" cap="none">
                  <a:solidFill>
                    <a:schemeClr val="lt1"/>
                  </a:solidFill>
                  <a:latin typeface="Twentieth Century"/>
                  <a:ea typeface="Arial"/>
                  <a:cs typeface="Arial"/>
                  <a:sym typeface="Twentieth Century"/>
                </a:rPr>
                <a:t>社交平台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星島申訴王｜逾六成受訪中學生曾遭遇網上性誘識警方指兩年錄1400宗兒童性侵案">
            <a:extLst>
              <a:ext uri="{FF2B5EF4-FFF2-40B4-BE49-F238E27FC236}">
                <a16:creationId xmlns:a16="http://schemas.microsoft.com/office/drawing/2014/main" id="{7E05F591-2C2C-F479-15BE-2E14E8A8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DA22B1C-4659-677C-53A7-5C48DD1750AB}"/>
              </a:ext>
            </a:extLst>
          </p:cNvPr>
          <p:cNvSpPr txBox="1"/>
          <p:nvPr/>
        </p:nvSpPr>
        <p:spPr>
          <a:xfrm>
            <a:off x="10248181" y="948905"/>
            <a:ext cx="270869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HK" altLang="en-US" sz="2000" b="1" dirty="0">
                <a:solidFill>
                  <a:srgbClr val="FF0000"/>
                </a:solidFill>
              </a:rPr>
              <a:t>星島日報</a:t>
            </a:r>
            <a:r>
              <a:rPr kumimoji="1" lang="zh-TW" altLang="en-US" sz="2000" b="1" dirty="0">
                <a:solidFill>
                  <a:srgbClr val="FF0000"/>
                </a:solidFill>
              </a:rPr>
              <a:t> </a:t>
            </a:r>
            <a:r>
              <a:rPr kumimoji="1" lang="en-US" altLang="zh-TW" sz="2000" b="1" dirty="0">
                <a:solidFill>
                  <a:srgbClr val="FF0000"/>
                </a:solidFill>
              </a:rPr>
              <a:t>25/03/2025</a:t>
            </a:r>
            <a:endParaRPr kumimoji="1" lang="zh-HK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9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星島申訴王｜學生易跌入「性陷阱」 與網民見面發生性接觸校長：情況令人震驚| 星島日報">
            <a:extLst>
              <a:ext uri="{FF2B5EF4-FFF2-40B4-BE49-F238E27FC236}">
                <a16:creationId xmlns:a16="http://schemas.microsoft.com/office/drawing/2014/main" id="{B91406C8-E875-068F-7035-ADF60AA8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" y="-1"/>
            <a:ext cx="14605552" cy="82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40CB110-2D95-C6AA-34B7-249A96BD708F}"/>
              </a:ext>
            </a:extLst>
          </p:cNvPr>
          <p:cNvSpPr txBox="1"/>
          <p:nvPr/>
        </p:nvSpPr>
        <p:spPr>
          <a:xfrm>
            <a:off x="293298" y="672860"/>
            <a:ext cx="270869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HK" altLang="en-US" sz="2000" b="1" dirty="0">
                <a:solidFill>
                  <a:srgbClr val="FF0000"/>
                </a:solidFill>
              </a:rPr>
              <a:t>星島日報</a:t>
            </a:r>
            <a:r>
              <a:rPr kumimoji="1" lang="zh-TW" altLang="en-US" sz="2000" b="1" dirty="0">
                <a:solidFill>
                  <a:srgbClr val="FF0000"/>
                </a:solidFill>
              </a:rPr>
              <a:t> </a:t>
            </a:r>
            <a:r>
              <a:rPr kumimoji="1" lang="en-US" altLang="zh-TW" sz="2000" b="1" dirty="0">
                <a:solidFill>
                  <a:srgbClr val="FF0000"/>
                </a:solidFill>
              </a:rPr>
              <a:t>08/04/2025</a:t>
            </a:r>
            <a:endParaRPr kumimoji="1" lang="zh-HK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8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8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>
            <a:off x="0" y="-1"/>
            <a:ext cx="14630403" cy="8229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p8"/>
          <p:cNvGrpSpPr/>
          <p:nvPr/>
        </p:nvGrpSpPr>
        <p:grpSpPr>
          <a:xfrm>
            <a:off x="0" y="0"/>
            <a:ext cx="2766103" cy="8229603"/>
            <a:chOff x="0" y="0"/>
            <a:chExt cx="2305051" cy="6858001"/>
          </a:xfrm>
        </p:grpSpPr>
        <p:sp>
          <p:nvSpPr>
            <p:cNvPr id="378" name="Google Shape;378;p8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0D78C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432" name="Google Shape;432;p8"/>
          <p:cNvSpPr txBox="1"/>
          <p:nvPr/>
        </p:nvSpPr>
        <p:spPr>
          <a:xfrm>
            <a:off x="9488926" y="1619517"/>
            <a:ext cx="4187483" cy="287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短片播放 </a:t>
            </a:r>
            <a:endParaRPr sz="7200" b="1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3" name="Google Shape;433;p8"/>
          <p:cNvSpPr/>
          <p:nvPr/>
        </p:nvSpPr>
        <p:spPr>
          <a:xfrm>
            <a:off x="958738" y="969668"/>
            <a:ext cx="8102954" cy="6281273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 cmpd="sng">
            <a:solidFill>
              <a:srgbClr val="D1E9FB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34" name="Google Shape;434;p8" descr="一張含有 文字, 多媒體, 小工具, 平板電腦 的圖片&#10;&#10;AI 產生的內容可能不正確。"/>
          <p:cNvPicPr preferRelativeResize="0"/>
          <p:nvPr/>
        </p:nvPicPr>
        <p:blipFill rotWithShape="1">
          <a:blip r:embed="rId5">
            <a:alphaModFix/>
          </a:blip>
          <a:srcRect l="15264" r="17299" b="1"/>
          <a:stretch/>
        </p:blipFill>
        <p:spPr>
          <a:xfrm>
            <a:off x="1342785" y="1363927"/>
            <a:ext cx="7334859" cy="549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1550" y="1573363"/>
            <a:ext cx="3927327" cy="392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0796" y="1504825"/>
            <a:ext cx="4064404" cy="406440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9"/>
          <p:cNvSpPr txBox="1"/>
          <p:nvPr/>
        </p:nvSpPr>
        <p:spPr>
          <a:xfrm>
            <a:off x="3537632" y="5939945"/>
            <a:ext cx="349073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名字：Yoyo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身份：學生</a:t>
            </a:r>
            <a:endParaRPr/>
          </a:p>
        </p:txBody>
      </p:sp>
      <p:sp>
        <p:nvSpPr>
          <p:cNvPr id="442" name="Google Shape;442;p9"/>
          <p:cNvSpPr txBox="1"/>
          <p:nvPr/>
        </p:nvSpPr>
        <p:spPr>
          <a:xfrm>
            <a:off x="8949848" y="5939945"/>
            <a:ext cx="349073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名字：阿醒</a:t>
            </a:r>
            <a:endParaRPr sz="4800" b="1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身份：網友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電路">
  <a:themeElements>
    <a:clrScheme name="氣流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電路">
  <a:themeElements>
    <a:clrScheme name="氣流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540</Words>
  <Application>Microsoft Office PowerPoint</Application>
  <PresentationFormat>自訂</PresentationFormat>
  <Paragraphs>127</Paragraphs>
  <Slides>22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22</vt:i4>
      </vt:variant>
    </vt:vector>
  </HeadingPairs>
  <TitlesOfParts>
    <vt:vector size="31" baseType="lpstr">
      <vt:lpstr>新細明體</vt:lpstr>
      <vt:lpstr>Wingdings</vt:lpstr>
      <vt:lpstr>Yuanti TC</vt:lpstr>
      <vt:lpstr>Microsoft JhengHei</vt:lpstr>
      <vt:lpstr>Arial</vt:lpstr>
      <vt:lpstr>Spline Sans</vt:lpstr>
      <vt:lpstr>Twentieth Century</vt:lpstr>
      <vt:lpstr>電路</vt:lpstr>
      <vt:lpstr>電路</vt:lpstr>
      <vt:lpstr>青少年罪行誌　網上性誘識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討論 1：  面對「另一半」要求拍親密照，你該如何回應？ </vt:lpstr>
      <vt:lpstr>討論 2：  從以上個案中，騙徒會利用受害人甚麼弱點，去誘使和騙取對方拍裸照，甚至見面？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給未來的我的一封信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青少年罪行誌　網上性誘識</dc:title>
  <dc:creator>Mak Wing yee</dc:creator>
  <cp:lastModifiedBy>PRS</cp:lastModifiedBy>
  <cp:revision>14</cp:revision>
  <dcterms:created xsi:type="dcterms:W3CDTF">2025-07-31T06:20:01Z</dcterms:created>
  <dcterms:modified xsi:type="dcterms:W3CDTF">2025-09-11T07:05:22Z</dcterms:modified>
</cp:coreProperties>
</file>