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4" r:id="rId7"/>
    <p:sldId id="276" r:id="rId8"/>
    <p:sldId id="277" r:id="rId9"/>
    <p:sldId id="263" r:id="rId10"/>
    <p:sldId id="264" r:id="rId11"/>
    <p:sldId id="280" r:id="rId12"/>
    <p:sldId id="265" r:id="rId13"/>
    <p:sldId id="267" r:id="rId14"/>
    <p:sldId id="268" r:id="rId15"/>
    <p:sldId id="270" r:id="rId16"/>
    <p:sldId id="271" r:id="rId17"/>
    <p:sldId id="269" r:id="rId18"/>
    <p:sldId id="272" r:id="rId19"/>
    <p:sldId id="281" r:id="rId20"/>
    <p:sldId id="273" r:id="rId21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73FE7-51AA-44C1-BE8B-FEE3CBF0EB0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HK" altLang="en-US"/>
        </a:p>
      </dgm:t>
    </dgm:pt>
    <dgm:pt modelId="{33572255-3AC8-4C4D-90F4-AC0A72A2AD5B}">
      <dgm:prSet phldrT="[文字]" custT="1"/>
      <dgm:spPr/>
      <dgm:t>
        <a:bodyPr/>
        <a:lstStyle/>
        <a:p>
          <a:r>
            <a:rPr lang="zh-TW" altLang="en-US" sz="3200" dirty="0"/>
            <a:t>盜竊罪的定義</a:t>
          </a:r>
          <a:endParaRPr lang="zh-HK" altLang="en-US" sz="3200" dirty="0"/>
        </a:p>
      </dgm:t>
    </dgm:pt>
    <dgm:pt modelId="{CABCEFA0-182D-44D0-ADC6-AC0111E0D06D}" type="parTrans" cxnId="{C7CAA97D-03E7-4598-A416-D68C552EBCC6}">
      <dgm:prSet/>
      <dgm:spPr/>
      <dgm:t>
        <a:bodyPr/>
        <a:lstStyle/>
        <a:p>
          <a:endParaRPr lang="zh-HK" altLang="en-US"/>
        </a:p>
      </dgm:t>
    </dgm:pt>
    <dgm:pt modelId="{CCF92E37-04FE-43A3-A059-89F8B476AEBC}" type="sibTrans" cxnId="{C7CAA97D-03E7-4598-A416-D68C552EBCC6}">
      <dgm:prSet/>
      <dgm:spPr/>
      <dgm:t>
        <a:bodyPr/>
        <a:lstStyle/>
        <a:p>
          <a:endParaRPr lang="zh-HK" altLang="en-US"/>
        </a:p>
      </dgm:t>
    </dgm:pt>
    <dgm:pt modelId="{BBFB8690-679E-47D4-92AD-00E9042DDD8B}">
      <dgm:prSet phldrT="[文字]"/>
      <dgm:spPr/>
      <dgm:t>
        <a:bodyPr/>
        <a:lstStyle/>
        <a:p>
          <a:r>
            <a:rPr lang="zh-TW" altLang="en-US" dirty="0"/>
            <a:t>不誠實挪用別人的財產</a:t>
          </a:r>
          <a:endParaRPr lang="zh-HK" altLang="en-US" dirty="0"/>
        </a:p>
      </dgm:t>
    </dgm:pt>
    <dgm:pt modelId="{1C9AD5F1-E5A0-44FF-875A-49336359F8E4}" type="parTrans" cxnId="{2219A9F0-22E4-43A1-8AC0-BA0896856463}">
      <dgm:prSet/>
      <dgm:spPr/>
      <dgm:t>
        <a:bodyPr/>
        <a:lstStyle/>
        <a:p>
          <a:endParaRPr lang="zh-HK" altLang="en-US"/>
        </a:p>
      </dgm:t>
    </dgm:pt>
    <dgm:pt modelId="{951B803C-18B3-4A62-8B73-77FB92DDAEDB}" type="sibTrans" cxnId="{2219A9F0-22E4-43A1-8AC0-BA0896856463}">
      <dgm:prSet/>
      <dgm:spPr/>
      <dgm:t>
        <a:bodyPr/>
        <a:lstStyle/>
        <a:p>
          <a:endParaRPr lang="zh-HK" altLang="en-US"/>
        </a:p>
      </dgm:t>
    </dgm:pt>
    <dgm:pt modelId="{6AFAF35D-6692-4E87-8709-10AAB592C6A3}">
      <dgm:prSet phldrT="[文字]"/>
      <dgm:spPr/>
      <dgm:t>
        <a:bodyPr/>
        <a:lstStyle/>
        <a:p>
          <a:r>
            <a:rPr lang="zh-TW" altLang="en-US" dirty="0"/>
            <a:t>意圖永久剝奪他人財產</a:t>
          </a:r>
          <a:endParaRPr lang="zh-HK" altLang="en-US" dirty="0"/>
        </a:p>
      </dgm:t>
    </dgm:pt>
    <dgm:pt modelId="{3C96B8BE-8EA5-4362-BFCB-AE3F6EE51216}" type="parTrans" cxnId="{387D0C2E-25BE-444B-9900-C429233736A9}">
      <dgm:prSet/>
      <dgm:spPr/>
      <dgm:t>
        <a:bodyPr/>
        <a:lstStyle/>
        <a:p>
          <a:endParaRPr lang="zh-HK" altLang="en-US"/>
        </a:p>
      </dgm:t>
    </dgm:pt>
    <dgm:pt modelId="{6B44A19F-183E-4188-9574-7AB20982736D}" type="sibTrans" cxnId="{387D0C2E-25BE-444B-9900-C429233736A9}">
      <dgm:prSet/>
      <dgm:spPr/>
      <dgm:t>
        <a:bodyPr/>
        <a:lstStyle/>
        <a:p>
          <a:endParaRPr lang="zh-HK" altLang="en-US"/>
        </a:p>
      </dgm:t>
    </dgm:pt>
    <dgm:pt modelId="{AD54A6BE-756F-49C1-BA3C-6232D925D6A2}">
      <dgm:prSet phldrT="[文字]" custT="1"/>
      <dgm:spPr/>
      <dgm:t>
        <a:bodyPr/>
        <a:lstStyle/>
        <a:p>
          <a:r>
            <a:rPr lang="zh-TW" altLang="en-US" sz="3200" dirty="0"/>
            <a:t>盜竊</a:t>
          </a:r>
          <a:r>
            <a:rPr lang="zh-TW" altLang="en-US" sz="3200" dirty="0" smtClean="0"/>
            <a:t>沒有絕對的辯解理由</a:t>
          </a:r>
          <a:endParaRPr lang="zh-HK" altLang="en-US" sz="3200" dirty="0"/>
        </a:p>
      </dgm:t>
    </dgm:pt>
    <dgm:pt modelId="{671775B1-6F4A-44D0-8482-6317ECBB4CB4}" type="parTrans" cxnId="{3E438B11-9E75-40B0-BF93-70450D503D11}">
      <dgm:prSet/>
      <dgm:spPr/>
      <dgm:t>
        <a:bodyPr/>
        <a:lstStyle/>
        <a:p>
          <a:endParaRPr lang="zh-HK" altLang="en-US"/>
        </a:p>
      </dgm:t>
    </dgm:pt>
    <dgm:pt modelId="{C420945E-0573-4350-8490-BB4EAA3C0B18}" type="sibTrans" cxnId="{3E438B11-9E75-40B0-BF93-70450D503D11}">
      <dgm:prSet/>
      <dgm:spPr/>
      <dgm:t>
        <a:bodyPr/>
        <a:lstStyle/>
        <a:p>
          <a:endParaRPr lang="zh-HK" altLang="en-US"/>
        </a:p>
      </dgm:t>
    </dgm:pt>
    <dgm:pt modelId="{C2E432E0-4A25-429A-A43F-87DD9FFE50E0}">
      <dgm:prSet phldrT="[文字]"/>
      <dgm:spPr/>
      <dgm:t>
        <a:bodyPr/>
        <a:lstStyle/>
        <a:p>
          <a:r>
            <a:rPr lang="zh-TW" altLang="en-US" dirty="0"/>
            <a:t>警方</a:t>
          </a:r>
          <a:r>
            <a:rPr lang="zh-TW" altLang="en-US" dirty="0" smtClean="0"/>
            <a:t>會調查意圖</a:t>
          </a:r>
          <a:endParaRPr lang="zh-HK" altLang="en-US" dirty="0"/>
        </a:p>
      </dgm:t>
    </dgm:pt>
    <dgm:pt modelId="{90DA2CAA-C170-4C2D-8EB4-6E049172A418}" type="parTrans" cxnId="{2637A510-DF25-41C9-B6D5-F0AFDF3AE3E6}">
      <dgm:prSet/>
      <dgm:spPr/>
      <dgm:t>
        <a:bodyPr/>
        <a:lstStyle/>
        <a:p>
          <a:endParaRPr lang="zh-HK" altLang="en-US"/>
        </a:p>
      </dgm:t>
    </dgm:pt>
    <dgm:pt modelId="{C767366E-D3E6-4A94-8324-A0BDE46582C0}" type="sibTrans" cxnId="{2637A510-DF25-41C9-B6D5-F0AFDF3AE3E6}">
      <dgm:prSet/>
      <dgm:spPr/>
      <dgm:t>
        <a:bodyPr/>
        <a:lstStyle/>
        <a:p>
          <a:endParaRPr lang="zh-HK" altLang="en-US"/>
        </a:p>
      </dgm:t>
    </dgm:pt>
    <dgm:pt modelId="{66649526-D852-4AFC-B10B-D7D1E07E523F}">
      <dgm:prSet phldrT="[文字]"/>
      <dgm:spPr/>
      <dgm:t>
        <a:bodyPr/>
        <a:lstStyle/>
        <a:p>
          <a:r>
            <a:rPr lang="zh-TW" altLang="en-US" dirty="0"/>
            <a:t>忘記歸還／付款不是理由</a:t>
          </a:r>
          <a:endParaRPr lang="zh-HK" altLang="en-US" dirty="0"/>
        </a:p>
      </dgm:t>
    </dgm:pt>
    <dgm:pt modelId="{8AE56BD0-872B-4744-B635-9746A4F0E08B}" type="parTrans" cxnId="{66A0FB96-9AB6-4466-BC5D-B26AB27365AB}">
      <dgm:prSet/>
      <dgm:spPr/>
      <dgm:t>
        <a:bodyPr/>
        <a:lstStyle/>
        <a:p>
          <a:endParaRPr lang="zh-HK" altLang="en-US"/>
        </a:p>
      </dgm:t>
    </dgm:pt>
    <dgm:pt modelId="{9DD94C66-E9E3-47B9-92C3-218136C5C5B6}" type="sibTrans" cxnId="{66A0FB96-9AB6-4466-BC5D-B26AB27365AB}">
      <dgm:prSet/>
      <dgm:spPr/>
      <dgm:t>
        <a:bodyPr/>
        <a:lstStyle/>
        <a:p>
          <a:endParaRPr lang="zh-HK" altLang="en-US"/>
        </a:p>
      </dgm:t>
    </dgm:pt>
    <dgm:pt modelId="{52C405E5-5B97-4864-96DB-7CE095067500}">
      <dgm:prSet phldrT="[文字]" custT="1"/>
      <dgm:spPr/>
      <dgm:t>
        <a:bodyPr/>
        <a:lstStyle/>
        <a:p>
          <a:r>
            <a:rPr lang="zh-TW" altLang="en-US" sz="3200" dirty="0"/>
            <a:t>即使作為幫兇亦是違法</a:t>
          </a:r>
          <a:endParaRPr lang="zh-HK" altLang="en-US" sz="3200" dirty="0"/>
        </a:p>
      </dgm:t>
    </dgm:pt>
    <dgm:pt modelId="{E15F7AC8-F22C-43BC-AC3B-36F55CA4C59A}" type="parTrans" cxnId="{F766F7BF-0AA3-4D5E-B2A2-1D9AF094EBA3}">
      <dgm:prSet/>
      <dgm:spPr/>
      <dgm:t>
        <a:bodyPr/>
        <a:lstStyle/>
        <a:p>
          <a:endParaRPr lang="zh-HK" altLang="en-US"/>
        </a:p>
      </dgm:t>
    </dgm:pt>
    <dgm:pt modelId="{2512FE08-AB04-491B-A362-A4EF7C8D9779}" type="sibTrans" cxnId="{F766F7BF-0AA3-4D5E-B2A2-1D9AF094EBA3}">
      <dgm:prSet/>
      <dgm:spPr/>
      <dgm:t>
        <a:bodyPr/>
        <a:lstStyle/>
        <a:p>
          <a:endParaRPr lang="zh-HK" altLang="en-US"/>
        </a:p>
      </dgm:t>
    </dgm:pt>
    <dgm:pt modelId="{4062F5C8-7EEC-4C6F-80F2-95C677B98ADC}">
      <dgm:prSet phldrT="[文字]"/>
      <dgm:spPr/>
      <dgm:t>
        <a:bodyPr/>
        <a:lstStyle/>
        <a:p>
          <a:r>
            <a:rPr lang="zh-TW" altLang="en-US" dirty="0"/>
            <a:t>參與者也有刑責</a:t>
          </a:r>
          <a:endParaRPr lang="zh-HK" altLang="en-US" dirty="0"/>
        </a:p>
      </dgm:t>
    </dgm:pt>
    <dgm:pt modelId="{19510F61-3B8C-4882-8313-0BD189AD7E5F}" type="parTrans" cxnId="{67F1838B-4CE0-473A-8120-7F6D50021EE8}">
      <dgm:prSet/>
      <dgm:spPr/>
      <dgm:t>
        <a:bodyPr/>
        <a:lstStyle/>
        <a:p>
          <a:endParaRPr lang="zh-HK" altLang="en-US"/>
        </a:p>
      </dgm:t>
    </dgm:pt>
    <dgm:pt modelId="{0F9D2B4D-C4DD-4438-828C-67DFDDA60AA1}" type="sibTrans" cxnId="{67F1838B-4CE0-473A-8120-7F6D50021EE8}">
      <dgm:prSet/>
      <dgm:spPr/>
      <dgm:t>
        <a:bodyPr/>
        <a:lstStyle/>
        <a:p>
          <a:endParaRPr lang="zh-HK" altLang="en-US"/>
        </a:p>
      </dgm:t>
    </dgm:pt>
    <dgm:pt modelId="{F5C9623B-27B7-4D5F-9EF0-A28391FCCF29}">
      <dgm:prSet phldrT="[文字]"/>
      <dgm:spPr/>
      <dgm:t>
        <a:bodyPr/>
        <a:lstStyle/>
        <a:p>
          <a:r>
            <a:rPr lang="zh-TW" altLang="en-US" dirty="0"/>
            <a:t>小心朋輩誘惑</a:t>
          </a:r>
          <a:endParaRPr lang="en-US" altLang="zh-TW" dirty="0"/>
        </a:p>
      </dgm:t>
    </dgm:pt>
    <dgm:pt modelId="{C89E2C29-F05C-4EE1-932E-7EFC41894145}" type="parTrans" cxnId="{90145594-AD4E-4DB4-8416-FBB7AE344C2E}">
      <dgm:prSet/>
      <dgm:spPr/>
      <dgm:t>
        <a:bodyPr/>
        <a:lstStyle/>
        <a:p>
          <a:endParaRPr lang="zh-HK" altLang="en-US"/>
        </a:p>
      </dgm:t>
    </dgm:pt>
    <dgm:pt modelId="{174CFC73-2BA0-47D9-9D9E-EDEBC599AF57}" type="sibTrans" cxnId="{90145594-AD4E-4DB4-8416-FBB7AE344C2E}">
      <dgm:prSet/>
      <dgm:spPr/>
      <dgm:t>
        <a:bodyPr/>
        <a:lstStyle/>
        <a:p>
          <a:endParaRPr lang="zh-HK" altLang="en-US"/>
        </a:p>
      </dgm:t>
    </dgm:pt>
    <dgm:pt modelId="{7B630C34-2BD2-4537-9300-AD5A0FC7E403}">
      <dgm:prSet/>
      <dgm:spPr/>
      <dgm:t>
        <a:bodyPr/>
        <a:lstStyle/>
        <a:p>
          <a:r>
            <a:rPr lang="zh-TW" altLang="en-US" dirty="0"/>
            <a:t>以「警司警誡」方式處理青少年案件並非必然。</a:t>
          </a:r>
          <a:endParaRPr lang="zh-HK" altLang="en-US" dirty="0"/>
        </a:p>
      </dgm:t>
    </dgm:pt>
    <dgm:pt modelId="{1892E9C5-4523-4021-AF07-3E9320801354}" type="parTrans" cxnId="{FB2D78A1-87F2-404D-BE6A-DD3609EE6874}">
      <dgm:prSet/>
      <dgm:spPr/>
      <dgm:t>
        <a:bodyPr/>
        <a:lstStyle/>
        <a:p>
          <a:endParaRPr lang="zh-HK" altLang="en-US"/>
        </a:p>
      </dgm:t>
    </dgm:pt>
    <dgm:pt modelId="{A8C97C0D-83F6-4BE3-9021-9C3946707071}" type="sibTrans" cxnId="{FB2D78A1-87F2-404D-BE6A-DD3609EE6874}">
      <dgm:prSet/>
      <dgm:spPr/>
      <dgm:t>
        <a:bodyPr/>
        <a:lstStyle/>
        <a:p>
          <a:endParaRPr lang="zh-HK" altLang="en-US"/>
        </a:p>
      </dgm:t>
    </dgm:pt>
    <dgm:pt modelId="{C1806519-D17E-4470-8EAF-19C58C307932}" type="pres">
      <dgm:prSet presAssocID="{7DB73FE7-51AA-44C1-BE8B-FEE3CBF0EB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E9CB2FD-563C-499C-8C4E-5D392E2FC2CE}" type="pres">
      <dgm:prSet presAssocID="{7B630C34-2BD2-4537-9300-AD5A0FC7E403}" presName="boxAndChildren" presStyleCnt="0"/>
      <dgm:spPr/>
    </dgm:pt>
    <dgm:pt modelId="{357A9B0F-2F86-4211-94C0-3AD50DB18FE5}" type="pres">
      <dgm:prSet presAssocID="{7B630C34-2BD2-4537-9300-AD5A0FC7E403}" presName="parentTextBox" presStyleLbl="node1" presStyleIdx="0" presStyleCnt="4"/>
      <dgm:spPr/>
      <dgm:t>
        <a:bodyPr/>
        <a:lstStyle/>
        <a:p>
          <a:endParaRPr lang="zh-TW" altLang="en-US"/>
        </a:p>
      </dgm:t>
    </dgm:pt>
    <dgm:pt modelId="{51629386-2A00-48B4-974F-5274158A5649}" type="pres">
      <dgm:prSet presAssocID="{2512FE08-AB04-491B-A362-A4EF7C8D9779}" presName="sp" presStyleCnt="0"/>
      <dgm:spPr/>
    </dgm:pt>
    <dgm:pt modelId="{757DDCD4-134D-447F-A477-CBC3074D2B0A}" type="pres">
      <dgm:prSet presAssocID="{52C405E5-5B97-4864-96DB-7CE095067500}" presName="arrowAndChildren" presStyleCnt="0"/>
      <dgm:spPr/>
    </dgm:pt>
    <dgm:pt modelId="{E3E61354-6B7C-4EA7-9653-EDFEE32670A6}" type="pres">
      <dgm:prSet presAssocID="{52C405E5-5B97-4864-96DB-7CE095067500}" presName="parentTextArrow" presStyleLbl="node1" presStyleIdx="0" presStyleCnt="4"/>
      <dgm:spPr/>
      <dgm:t>
        <a:bodyPr/>
        <a:lstStyle/>
        <a:p>
          <a:endParaRPr lang="zh-TW" altLang="en-US"/>
        </a:p>
      </dgm:t>
    </dgm:pt>
    <dgm:pt modelId="{052C81FB-2BC9-42CF-B508-BD60CE158E09}" type="pres">
      <dgm:prSet presAssocID="{52C405E5-5B97-4864-96DB-7CE095067500}" presName="arrow" presStyleLbl="node1" presStyleIdx="1" presStyleCnt="4"/>
      <dgm:spPr/>
      <dgm:t>
        <a:bodyPr/>
        <a:lstStyle/>
        <a:p>
          <a:endParaRPr lang="zh-TW" altLang="en-US"/>
        </a:p>
      </dgm:t>
    </dgm:pt>
    <dgm:pt modelId="{6973D409-6962-4114-B1D8-28CEF4995B38}" type="pres">
      <dgm:prSet presAssocID="{52C405E5-5B97-4864-96DB-7CE095067500}" presName="descendantArrow" presStyleCnt="0"/>
      <dgm:spPr/>
    </dgm:pt>
    <dgm:pt modelId="{4C71255C-940D-4A33-BD85-56CA28F28ADC}" type="pres">
      <dgm:prSet presAssocID="{4062F5C8-7EEC-4C6F-80F2-95C677B98ADC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FC7A20-E971-4D3A-87DC-00BFF49832E3}" type="pres">
      <dgm:prSet presAssocID="{F5C9623B-27B7-4D5F-9EF0-A28391FCCF29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BDDC47-C6BF-42B1-9DC1-FEC1E5548BBA}" type="pres">
      <dgm:prSet presAssocID="{C420945E-0573-4350-8490-BB4EAA3C0B18}" presName="sp" presStyleCnt="0"/>
      <dgm:spPr/>
    </dgm:pt>
    <dgm:pt modelId="{F28C74FA-97CD-4294-95F1-B080681CE5A1}" type="pres">
      <dgm:prSet presAssocID="{AD54A6BE-756F-49C1-BA3C-6232D925D6A2}" presName="arrowAndChildren" presStyleCnt="0"/>
      <dgm:spPr/>
    </dgm:pt>
    <dgm:pt modelId="{AD28A63E-0135-4364-81F0-5CD77D328721}" type="pres">
      <dgm:prSet presAssocID="{AD54A6BE-756F-49C1-BA3C-6232D925D6A2}" presName="parentTextArrow" presStyleLbl="node1" presStyleIdx="1" presStyleCnt="4"/>
      <dgm:spPr/>
      <dgm:t>
        <a:bodyPr/>
        <a:lstStyle/>
        <a:p>
          <a:endParaRPr lang="zh-TW" altLang="en-US"/>
        </a:p>
      </dgm:t>
    </dgm:pt>
    <dgm:pt modelId="{14324291-C309-4EC7-9E76-61FDB89FBE07}" type="pres">
      <dgm:prSet presAssocID="{AD54A6BE-756F-49C1-BA3C-6232D925D6A2}" presName="arrow" presStyleLbl="node1" presStyleIdx="2" presStyleCnt="4"/>
      <dgm:spPr/>
      <dgm:t>
        <a:bodyPr/>
        <a:lstStyle/>
        <a:p>
          <a:endParaRPr lang="zh-TW" altLang="en-US"/>
        </a:p>
      </dgm:t>
    </dgm:pt>
    <dgm:pt modelId="{5BD2F72F-E6A9-41B2-BD35-44828541D24B}" type="pres">
      <dgm:prSet presAssocID="{AD54A6BE-756F-49C1-BA3C-6232D925D6A2}" presName="descendantArrow" presStyleCnt="0"/>
      <dgm:spPr/>
    </dgm:pt>
    <dgm:pt modelId="{4091F5D7-8939-4723-91B4-8BCA29179152}" type="pres">
      <dgm:prSet presAssocID="{C2E432E0-4A25-429A-A43F-87DD9FFE50E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71DF4A-3011-4987-8819-2DDC16B14BDD}" type="pres">
      <dgm:prSet presAssocID="{66649526-D852-4AFC-B10B-D7D1E07E523F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0AA7A9-5701-4D2F-BABA-33214D3BDB74}" type="pres">
      <dgm:prSet presAssocID="{CCF92E37-04FE-43A3-A059-89F8B476AEBC}" presName="sp" presStyleCnt="0"/>
      <dgm:spPr/>
    </dgm:pt>
    <dgm:pt modelId="{DD076153-7FA8-47B3-AE6B-0BCB25FD44F8}" type="pres">
      <dgm:prSet presAssocID="{33572255-3AC8-4C4D-90F4-AC0A72A2AD5B}" presName="arrowAndChildren" presStyleCnt="0"/>
      <dgm:spPr/>
    </dgm:pt>
    <dgm:pt modelId="{5F77445D-5684-4CD6-9A9C-4552521E0516}" type="pres">
      <dgm:prSet presAssocID="{33572255-3AC8-4C4D-90F4-AC0A72A2AD5B}" presName="parentTextArrow" presStyleLbl="node1" presStyleIdx="2" presStyleCnt="4"/>
      <dgm:spPr/>
      <dgm:t>
        <a:bodyPr/>
        <a:lstStyle/>
        <a:p>
          <a:endParaRPr lang="zh-TW" altLang="en-US"/>
        </a:p>
      </dgm:t>
    </dgm:pt>
    <dgm:pt modelId="{5D052325-F627-47B7-AB44-8CE95D786417}" type="pres">
      <dgm:prSet presAssocID="{33572255-3AC8-4C4D-90F4-AC0A72A2AD5B}" presName="arrow" presStyleLbl="node1" presStyleIdx="3" presStyleCnt="4"/>
      <dgm:spPr/>
      <dgm:t>
        <a:bodyPr/>
        <a:lstStyle/>
        <a:p>
          <a:endParaRPr lang="zh-TW" altLang="en-US"/>
        </a:p>
      </dgm:t>
    </dgm:pt>
    <dgm:pt modelId="{395327A5-5203-4647-B964-345A831EAF9A}" type="pres">
      <dgm:prSet presAssocID="{33572255-3AC8-4C4D-90F4-AC0A72A2AD5B}" presName="descendantArrow" presStyleCnt="0"/>
      <dgm:spPr/>
    </dgm:pt>
    <dgm:pt modelId="{03CCA3E3-E46B-4EC6-A9B9-5C8D5F881EED}" type="pres">
      <dgm:prSet presAssocID="{BBFB8690-679E-47D4-92AD-00E9042DDD8B}" presName="childTextArrow" presStyleLbl="fgAccFollowNode1" presStyleIdx="4" presStyleCnt="6" custLinFactNeighborY="66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854993-A36F-4883-880D-B52B474F1E2B}" type="pres">
      <dgm:prSet presAssocID="{6AFAF35D-6692-4E87-8709-10AAB592C6A3}" presName="childTextArrow" presStyleLbl="fgAccFollowNode1" presStyleIdx="5" presStyleCnt="6" custLinFactNeighborX="-803" custLinFactNeighborY="66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0145594-AD4E-4DB4-8416-FBB7AE344C2E}" srcId="{52C405E5-5B97-4864-96DB-7CE095067500}" destId="{F5C9623B-27B7-4D5F-9EF0-A28391FCCF29}" srcOrd="1" destOrd="0" parTransId="{C89E2C29-F05C-4EE1-932E-7EFC41894145}" sibTransId="{174CFC73-2BA0-47D9-9D9E-EDEBC599AF57}"/>
    <dgm:cxn modelId="{4A267BFB-2160-4D3E-8EF6-FD3132716049}" type="presOf" srcId="{52C405E5-5B97-4864-96DB-7CE095067500}" destId="{E3E61354-6B7C-4EA7-9653-EDFEE32670A6}" srcOrd="0" destOrd="0" presId="urn:microsoft.com/office/officeart/2005/8/layout/process4"/>
    <dgm:cxn modelId="{66A0FB96-9AB6-4466-BC5D-B26AB27365AB}" srcId="{AD54A6BE-756F-49C1-BA3C-6232D925D6A2}" destId="{66649526-D852-4AFC-B10B-D7D1E07E523F}" srcOrd="1" destOrd="0" parTransId="{8AE56BD0-872B-4744-B635-9746A4F0E08B}" sibTransId="{9DD94C66-E9E3-47B9-92C3-218136C5C5B6}"/>
    <dgm:cxn modelId="{C7CAA97D-03E7-4598-A416-D68C552EBCC6}" srcId="{7DB73FE7-51AA-44C1-BE8B-FEE3CBF0EB0E}" destId="{33572255-3AC8-4C4D-90F4-AC0A72A2AD5B}" srcOrd="0" destOrd="0" parTransId="{CABCEFA0-182D-44D0-ADC6-AC0111E0D06D}" sibTransId="{CCF92E37-04FE-43A3-A059-89F8B476AEBC}"/>
    <dgm:cxn modelId="{A0709908-4486-4013-AF62-208C4D414257}" type="presOf" srcId="{66649526-D852-4AFC-B10B-D7D1E07E523F}" destId="{7171DF4A-3011-4987-8819-2DDC16B14BDD}" srcOrd="0" destOrd="0" presId="urn:microsoft.com/office/officeart/2005/8/layout/process4"/>
    <dgm:cxn modelId="{AAA81145-32C2-4B4F-BD4B-2B2F33CC5D36}" type="presOf" srcId="{7DB73FE7-51AA-44C1-BE8B-FEE3CBF0EB0E}" destId="{C1806519-D17E-4470-8EAF-19C58C307932}" srcOrd="0" destOrd="0" presId="urn:microsoft.com/office/officeart/2005/8/layout/process4"/>
    <dgm:cxn modelId="{F766F7BF-0AA3-4D5E-B2A2-1D9AF094EBA3}" srcId="{7DB73FE7-51AA-44C1-BE8B-FEE3CBF0EB0E}" destId="{52C405E5-5B97-4864-96DB-7CE095067500}" srcOrd="2" destOrd="0" parTransId="{E15F7AC8-F22C-43BC-AC3B-36F55CA4C59A}" sibTransId="{2512FE08-AB04-491B-A362-A4EF7C8D9779}"/>
    <dgm:cxn modelId="{90E61AEC-8322-4FA6-BC9E-3E83A4317ABB}" type="presOf" srcId="{52C405E5-5B97-4864-96DB-7CE095067500}" destId="{052C81FB-2BC9-42CF-B508-BD60CE158E09}" srcOrd="1" destOrd="0" presId="urn:microsoft.com/office/officeart/2005/8/layout/process4"/>
    <dgm:cxn modelId="{A7603114-9000-4556-9A55-EAF559AC8E3C}" type="presOf" srcId="{F5C9623B-27B7-4D5F-9EF0-A28391FCCF29}" destId="{9AFC7A20-E971-4D3A-87DC-00BFF49832E3}" srcOrd="0" destOrd="0" presId="urn:microsoft.com/office/officeart/2005/8/layout/process4"/>
    <dgm:cxn modelId="{64443B55-8875-453D-9AFF-7DE419DB6B2B}" type="presOf" srcId="{33572255-3AC8-4C4D-90F4-AC0A72A2AD5B}" destId="{5F77445D-5684-4CD6-9A9C-4552521E0516}" srcOrd="0" destOrd="0" presId="urn:microsoft.com/office/officeart/2005/8/layout/process4"/>
    <dgm:cxn modelId="{66E5799F-B65F-4FED-8C76-3B8DE10D19D3}" type="presOf" srcId="{AD54A6BE-756F-49C1-BA3C-6232D925D6A2}" destId="{14324291-C309-4EC7-9E76-61FDB89FBE07}" srcOrd="1" destOrd="0" presId="urn:microsoft.com/office/officeart/2005/8/layout/process4"/>
    <dgm:cxn modelId="{D8283984-FE63-4615-A6D5-53330423744A}" type="presOf" srcId="{6AFAF35D-6692-4E87-8709-10AAB592C6A3}" destId="{53854993-A36F-4883-880D-B52B474F1E2B}" srcOrd="0" destOrd="0" presId="urn:microsoft.com/office/officeart/2005/8/layout/process4"/>
    <dgm:cxn modelId="{2637A510-DF25-41C9-B6D5-F0AFDF3AE3E6}" srcId="{AD54A6BE-756F-49C1-BA3C-6232D925D6A2}" destId="{C2E432E0-4A25-429A-A43F-87DD9FFE50E0}" srcOrd="0" destOrd="0" parTransId="{90DA2CAA-C170-4C2D-8EB4-6E049172A418}" sibTransId="{C767366E-D3E6-4A94-8324-A0BDE46582C0}"/>
    <dgm:cxn modelId="{3BA4070C-6DB6-4F4E-86C9-364B32C5C843}" type="presOf" srcId="{C2E432E0-4A25-429A-A43F-87DD9FFE50E0}" destId="{4091F5D7-8939-4723-91B4-8BCA29179152}" srcOrd="0" destOrd="0" presId="urn:microsoft.com/office/officeart/2005/8/layout/process4"/>
    <dgm:cxn modelId="{2219A9F0-22E4-43A1-8AC0-BA0896856463}" srcId="{33572255-3AC8-4C4D-90F4-AC0A72A2AD5B}" destId="{BBFB8690-679E-47D4-92AD-00E9042DDD8B}" srcOrd="0" destOrd="0" parTransId="{1C9AD5F1-E5A0-44FF-875A-49336359F8E4}" sibTransId="{951B803C-18B3-4A62-8B73-77FB92DDAEDB}"/>
    <dgm:cxn modelId="{67F1838B-4CE0-473A-8120-7F6D50021EE8}" srcId="{52C405E5-5B97-4864-96DB-7CE095067500}" destId="{4062F5C8-7EEC-4C6F-80F2-95C677B98ADC}" srcOrd="0" destOrd="0" parTransId="{19510F61-3B8C-4882-8313-0BD189AD7E5F}" sibTransId="{0F9D2B4D-C4DD-4438-828C-67DFDDA60AA1}"/>
    <dgm:cxn modelId="{49FE2FCD-8883-40DA-8BF6-D6FA1E34DA8E}" type="presOf" srcId="{7B630C34-2BD2-4537-9300-AD5A0FC7E403}" destId="{357A9B0F-2F86-4211-94C0-3AD50DB18FE5}" srcOrd="0" destOrd="0" presId="urn:microsoft.com/office/officeart/2005/8/layout/process4"/>
    <dgm:cxn modelId="{1F99412F-5693-4191-B114-251882A56C68}" type="presOf" srcId="{BBFB8690-679E-47D4-92AD-00E9042DDD8B}" destId="{03CCA3E3-E46B-4EC6-A9B9-5C8D5F881EED}" srcOrd="0" destOrd="0" presId="urn:microsoft.com/office/officeart/2005/8/layout/process4"/>
    <dgm:cxn modelId="{3FBD42F4-A702-403B-9867-2E7748470BCB}" type="presOf" srcId="{4062F5C8-7EEC-4C6F-80F2-95C677B98ADC}" destId="{4C71255C-940D-4A33-BD85-56CA28F28ADC}" srcOrd="0" destOrd="0" presId="urn:microsoft.com/office/officeart/2005/8/layout/process4"/>
    <dgm:cxn modelId="{CEB52B40-9B17-4413-B59B-97346CC51C46}" type="presOf" srcId="{33572255-3AC8-4C4D-90F4-AC0A72A2AD5B}" destId="{5D052325-F627-47B7-AB44-8CE95D786417}" srcOrd="1" destOrd="0" presId="urn:microsoft.com/office/officeart/2005/8/layout/process4"/>
    <dgm:cxn modelId="{FB2D78A1-87F2-404D-BE6A-DD3609EE6874}" srcId="{7DB73FE7-51AA-44C1-BE8B-FEE3CBF0EB0E}" destId="{7B630C34-2BD2-4537-9300-AD5A0FC7E403}" srcOrd="3" destOrd="0" parTransId="{1892E9C5-4523-4021-AF07-3E9320801354}" sibTransId="{A8C97C0D-83F6-4BE3-9021-9C3946707071}"/>
    <dgm:cxn modelId="{3E438B11-9E75-40B0-BF93-70450D503D11}" srcId="{7DB73FE7-51AA-44C1-BE8B-FEE3CBF0EB0E}" destId="{AD54A6BE-756F-49C1-BA3C-6232D925D6A2}" srcOrd="1" destOrd="0" parTransId="{671775B1-6F4A-44D0-8482-6317ECBB4CB4}" sibTransId="{C420945E-0573-4350-8490-BB4EAA3C0B18}"/>
    <dgm:cxn modelId="{387D0C2E-25BE-444B-9900-C429233736A9}" srcId="{33572255-3AC8-4C4D-90F4-AC0A72A2AD5B}" destId="{6AFAF35D-6692-4E87-8709-10AAB592C6A3}" srcOrd="1" destOrd="0" parTransId="{3C96B8BE-8EA5-4362-BFCB-AE3F6EE51216}" sibTransId="{6B44A19F-183E-4188-9574-7AB20982736D}"/>
    <dgm:cxn modelId="{098D1EF6-2081-4F59-B4B0-7BC3BFE7905E}" type="presOf" srcId="{AD54A6BE-756F-49C1-BA3C-6232D925D6A2}" destId="{AD28A63E-0135-4364-81F0-5CD77D328721}" srcOrd="0" destOrd="0" presId="urn:microsoft.com/office/officeart/2005/8/layout/process4"/>
    <dgm:cxn modelId="{2BBE50BB-5E63-4DC7-BB82-AE1D90ECB397}" type="presParOf" srcId="{C1806519-D17E-4470-8EAF-19C58C307932}" destId="{AE9CB2FD-563C-499C-8C4E-5D392E2FC2CE}" srcOrd="0" destOrd="0" presId="urn:microsoft.com/office/officeart/2005/8/layout/process4"/>
    <dgm:cxn modelId="{7DE03DE3-6553-4D3B-A805-947C040A85B8}" type="presParOf" srcId="{AE9CB2FD-563C-499C-8C4E-5D392E2FC2CE}" destId="{357A9B0F-2F86-4211-94C0-3AD50DB18FE5}" srcOrd="0" destOrd="0" presId="urn:microsoft.com/office/officeart/2005/8/layout/process4"/>
    <dgm:cxn modelId="{5758B2BD-C2CE-4EC2-AAB9-0167DA9EE393}" type="presParOf" srcId="{C1806519-D17E-4470-8EAF-19C58C307932}" destId="{51629386-2A00-48B4-974F-5274158A5649}" srcOrd="1" destOrd="0" presId="urn:microsoft.com/office/officeart/2005/8/layout/process4"/>
    <dgm:cxn modelId="{179DCEE9-D508-43D9-B68B-5D34C842ED52}" type="presParOf" srcId="{C1806519-D17E-4470-8EAF-19C58C307932}" destId="{757DDCD4-134D-447F-A477-CBC3074D2B0A}" srcOrd="2" destOrd="0" presId="urn:microsoft.com/office/officeart/2005/8/layout/process4"/>
    <dgm:cxn modelId="{0E07ED32-2C6E-4ADF-B6D6-C7BD09ED8AB6}" type="presParOf" srcId="{757DDCD4-134D-447F-A477-CBC3074D2B0A}" destId="{E3E61354-6B7C-4EA7-9653-EDFEE32670A6}" srcOrd="0" destOrd="0" presId="urn:microsoft.com/office/officeart/2005/8/layout/process4"/>
    <dgm:cxn modelId="{23977CAF-F1FB-4CC8-9E58-60CC4449E3DA}" type="presParOf" srcId="{757DDCD4-134D-447F-A477-CBC3074D2B0A}" destId="{052C81FB-2BC9-42CF-B508-BD60CE158E09}" srcOrd="1" destOrd="0" presId="urn:microsoft.com/office/officeart/2005/8/layout/process4"/>
    <dgm:cxn modelId="{60EEFA9C-069B-4B52-B242-84B5B64F5095}" type="presParOf" srcId="{757DDCD4-134D-447F-A477-CBC3074D2B0A}" destId="{6973D409-6962-4114-B1D8-28CEF4995B38}" srcOrd="2" destOrd="0" presId="urn:microsoft.com/office/officeart/2005/8/layout/process4"/>
    <dgm:cxn modelId="{74714422-A102-4757-9CA4-EA7DF3196CD7}" type="presParOf" srcId="{6973D409-6962-4114-B1D8-28CEF4995B38}" destId="{4C71255C-940D-4A33-BD85-56CA28F28ADC}" srcOrd="0" destOrd="0" presId="urn:microsoft.com/office/officeart/2005/8/layout/process4"/>
    <dgm:cxn modelId="{C0637C69-C710-4D41-9B7A-CCB84EDB1BFB}" type="presParOf" srcId="{6973D409-6962-4114-B1D8-28CEF4995B38}" destId="{9AFC7A20-E971-4D3A-87DC-00BFF49832E3}" srcOrd="1" destOrd="0" presId="urn:microsoft.com/office/officeart/2005/8/layout/process4"/>
    <dgm:cxn modelId="{C5AAC731-A04E-438B-8F2D-12C33600BC0B}" type="presParOf" srcId="{C1806519-D17E-4470-8EAF-19C58C307932}" destId="{79BDDC47-C6BF-42B1-9DC1-FEC1E5548BBA}" srcOrd="3" destOrd="0" presId="urn:microsoft.com/office/officeart/2005/8/layout/process4"/>
    <dgm:cxn modelId="{0C320A2A-DEC5-4C07-9994-5FED57D1FF89}" type="presParOf" srcId="{C1806519-D17E-4470-8EAF-19C58C307932}" destId="{F28C74FA-97CD-4294-95F1-B080681CE5A1}" srcOrd="4" destOrd="0" presId="urn:microsoft.com/office/officeart/2005/8/layout/process4"/>
    <dgm:cxn modelId="{88013365-4556-47D9-9FF0-ACDD99B40810}" type="presParOf" srcId="{F28C74FA-97CD-4294-95F1-B080681CE5A1}" destId="{AD28A63E-0135-4364-81F0-5CD77D328721}" srcOrd="0" destOrd="0" presId="urn:microsoft.com/office/officeart/2005/8/layout/process4"/>
    <dgm:cxn modelId="{AA7E9F77-0BCB-47B7-8830-6420F73FAACD}" type="presParOf" srcId="{F28C74FA-97CD-4294-95F1-B080681CE5A1}" destId="{14324291-C309-4EC7-9E76-61FDB89FBE07}" srcOrd="1" destOrd="0" presId="urn:microsoft.com/office/officeart/2005/8/layout/process4"/>
    <dgm:cxn modelId="{034689EA-F13E-4372-8E12-5D6EBF3A2873}" type="presParOf" srcId="{F28C74FA-97CD-4294-95F1-B080681CE5A1}" destId="{5BD2F72F-E6A9-41B2-BD35-44828541D24B}" srcOrd="2" destOrd="0" presId="urn:microsoft.com/office/officeart/2005/8/layout/process4"/>
    <dgm:cxn modelId="{5329424B-C628-4B72-870B-0C3A06461061}" type="presParOf" srcId="{5BD2F72F-E6A9-41B2-BD35-44828541D24B}" destId="{4091F5D7-8939-4723-91B4-8BCA29179152}" srcOrd="0" destOrd="0" presId="urn:microsoft.com/office/officeart/2005/8/layout/process4"/>
    <dgm:cxn modelId="{22E1C514-76F0-455C-A7E9-B53FF29195D9}" type="presParOf" srcId="{5BD2F72F-E6A9-41B2-BD35-44828541D24B}" destId="{7171DF4A-3011-4987-8819-2DDC16B14BDD}" srcOrd="1" destOrd="0" presId="urn:microsoft.com/office/officeart/2005/8/layout/process4"/>
    <dgm:cxn modelId="{C4AE8A67-366A-4A48-8982-D05EDA0805C1}" type="presParOf" srcId="{C1806519-D17E-4470-8EAF-19C58C307932}" destId="{820AA7A9-5701-4D2F-BABA-33214D3BDB74}" srcOrd="5" destOrd="0" presId="urn:microsoft.com/office/officeart/2005/8/layout/process4"/>
    <dgm:cxn modelId="{2A94EA1F-5C56-448B-90A7-367DC1151BEA}" type="presParOf" srcId="{C1806519-D17E-4470-8EAF-19C58C307932}" destId="{DD076153-7FA8-47B3-AE6B-0BCB25FD44F8}" srcOrd="6" destOrd="0" presId="urn:microsoft.com/office/officeart/2005/8/layout/process4"/>
    <dgm:cxn modelId="{58104DD3-33CA-44ED-9B9C-93BF8AB2DC88}" type="presParOf" srcId="{DD076153-7FA8-47B3-AE6B-0BCB25FD44F8}" destId="{5F77445D-5684-4CD6-9A9C-4552521E0516}" srcOrd="0" destOrd="0" presId="urn:microsoft.com/office/officeart/2005/8/layout/process4"/>
    <dgm:cxn modelId="{C787F9B3-EFF8-43DB-B17F-1082DA5AEDE1}" type="presParOf" srcId="{DD076153-7FA8-47B3-AE6B-0BCB25FD44F8}" destId="{5D052325-F627-47B7-AB44-8CE95D786417}" srcOrd="1" destOrd="0" presId="urn:microsoft.com/office/officeart/2005/8/layout/process4"/>
    <dgm:cxn modelId="{169C0269-6890-401F-91F3-4973325FC14E}" type="presParOf" srcId="{DD076153-7FA8-47B3-AE6B-0BCB25FD44F8}" destId="{395327A5-5203-4647-B964-345A831EAF9A}" srcOrd="2" destOrd="0" presId="urn:microsoft.com/office/officeart/2005/8/layout/process4"/>
    <dgm:cxn modelId="{750D9ADC-8B69-4DFF-8DDF-CC8E1C20E70C}" type="presParOf" srcId="{395327A5-5203-4647-B964-345A831EAF9A}" destId="{03CCA3E3-E46B-4EC6-A9B9-5C8D5F881EED}" srcOrd="0" destOrd="0" presId="urn:microsoft.com/office/officeart/2005/8/layout/process4"/>
    <dgm:cxn modelId="{5800DF12-F4B3-4C10-B067-D5A01AB2C88C}" type="presParOf" srcId="{395327A5-5203-4647-B964-345A831EAF9A}" destId="{53854993-A36F-4883-880D-B52B474F1E2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A9B0F-2F86-4211-94C0-3AD50DB18FE5}">
      <dsp:nvSpPr>
        <dsp:cNvPr id="0" name=""/>
        <dsp:cNvSpPr/>
      </dsp:nvSpPr>
      <dsp:spPr>
        <a:xfrm>
          <a:off x="0" y="4891905"/>
          <a:ext cx="9220200" cy="10702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/>
            <a:t>以「警司警誡」方式處理青少年案件並非必然。</a:t>
          </a:r>
          <a:endParaRPr lang="zh-HK" altLang="en-US" sz="3400" kern="1200" dirty="0"/>
        </a:p>
      </dsp:txBody>
      <dsp:txXfrm>
        <a:off x="0" y="4891905"/>
        <a:ext cx="9220200" cy="1070229"/>
      </dsp:txXfrm>
    </dsp:sp>
    <dsp:sp modelId="{052C81FB-2BC9-42CF-B508-BD60CE158E09}">
      <dsp:nvSpPr>
        <dsp:cNvPr id="0" name=""/>
        <dsp:cNvSpPr/>
      </dsp:nvSpPr>
      <dsp:spPr>
        <a:xfrm rot="10800000">
          <a:off x="0" y="3261946"/>
          <a:ext cx="9220200" cy="1646012"/>
        </a:xfrm>
        <a:prstGeom prst="upArrowCallou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即使作為幫兇亦是違法</a:t>
          </a:r>
          <a:endParaRPr lang="zh-HK" altLang="en-US" sz="3200" kern="1200" dirty="0"/>
        </a:p>
      </dsp:txBody>
      <dsp:txXfrm rot="-10800000">
        <a:off x="0" y="3261946"/>
        <a:ext cx="9220200" cy="577750"/>
      </dsp:txXfrm>
    </dsp:sp>
    <dsp:sp modelId="{4C71255C-940D-4A33-BD85-56CA28F28ADC}">
      <dsp:nvSpPr>
        <dsp:cNvPr id="0" name=""/>
        <dsp:cNvSpPr/>
      </dsp:nvSpPr>
      <dsp:spPr>
        <a:xfrm>
          <a:off x="0" y="3839697"/>
          <a:ext cx="4610100" cy="4921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參與者也有刑責</a:t>
          </a:r>
          <a:endParaRPr lang="zh-HK" altLang="en-US" sz="2700" kern="1200" dirty="0"/>
        </a:p>
      </dsp:txBody>
      <dsp:txXfrm>
        <a:off x="0" y="3839697"/>
        <a:ext cx="4610100" cy="492157"/>
      </dsp:txXfrm>
    </dsp:sp>
    <dsp:sp modelId="{9AFC7A20-E971-4D3A-87DC-00BFF49832E3}">
      <dsp:nvSpPr>
        <dsp:cNvPr id="0" name=""/>
        <dsp:cNvSpPr/>
      </dsp:nvSpPr>
      <dsp:spPr>
        <a:xfrm>
          <a:off x="4610100" y="3839697"/>
          <a:ext cx="4610100" cy="492157"/>
        </a:xfrm>
        <a:prstGeom prst="rect">
          <a:avLst/>
        </a:prstGeom>
        <a:solidFill>
          <a:schemeClr val="accent2">
            <a:tint val="40000"/>
            <a:alpha val="90000"/>
            <a:hueOff val="1346944"/>
            <a:satOff val="-12446"/>
            <a:lumOff val="-140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346944"/>
              <a:satOff val="-12446"/>
              <a:lumOff val="-1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小心朋輩誘惑</a:t>
          </a:r>
          <a:endParaRPr lang="en-US" altLang="zh-TW" sz="2700" kern="1200" dirty="0"/>
        </a:p>
      </dsp:txBody>
      <dsp:txXfrm>
        <a:off x="4610100" y="3839697"/>
        <a:ext cx="4610100" cy="492157"/>
      </dsp:txXfrm>
    </dsp:sp>
    <dsp:sp modelId="{14324291-C309-4EC7-9E76-61FDB89FBE07}">
      <dsp:nvSpPr>
        <dsp:cNvPr id="0" name=""/>
        <dsp:cNvSpPr/>
      </dsp:nvSpPr>
      <dsp:spPr>
        <a:xfrm rot="10800000">
          <a:off x="0" y="1631987"/>
          <a:ext cx="9220200" cy="1646012"/>
        </a:xfrm>
        <a:prstGeom prst="upArrowCallou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盜竊</a:t>
          </a:r>
          <a:r>
            <a:rPr lang="zh-TW" altLang="en-US" sz="3200" kern="1200" dirty="0" smtClean="0"/>
            <a:t>沒有絕對的辯解理由</a:t>
          </a:r>
          <a:endParaRPr lang="zh-HK" altLang="en-US" sz="3200" kern="1200" dirty="0"/>
        </a:p>
      </dsp:txBody>
      <dsp:txXfrm rot="-10800000">
        <a:off x="0" y="1631987"/>
        <a:ext cx="9220200" cy="577750"/>
      </dsp:txXfrm>
    </dsp:sp>
    <dsp:sp modelId="{4091F5D7-8939-4723-91B4-8BCA29179152}">
      <dsp:nvSpPr>
        <dsp:cNvPr id="0" name=""/>
        <dsp:cNvSpPr/>
      </dsp:nvSpPr>
      <dsp:spPr>
        <a:xfrm>
          <a:off x="0" y="2209737"/>
          <a:ext cx="4610100" cy="492157"/>
        </a:xfrm>
        <a:prstGeom prst="rect">
          <a:avLst/>
        </a:prstGeom>
        <a:solidFill>
          <a:schemeClr val="accent2">
            <a:tint val="40000"/>
            <a:alpha val="90000"/>
            <a:hueOff val="2693887"/>
            <a:satOff val="-24893"/>
            <a:lumOff val="-280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693887"/>
              <a:satOff val="-24893"/>
              <a:lumOff val="-2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警方</a:t>
          </a:r>
          <a:r>
            <a:rPr lang="zh-TW" altLang="en-US" sz="2700" kern="1200" dirty="0" smtClean="0"/>
            <a:t>會調查意圖</a:t>
          </a:r>
          <a:endParaRPr lang="zh-HK" altLang="en-US" sz="2700" kern="1200" dirty="0"/>
        </a:p>
      </dsp:txBody>
      <dsp:txXfrm>
        <a:off x="0" y="2209737"/>
        <a:ext cx="4610100" cy="492157"/>
      </dsp:txXfrm>
    </dsp:sp>
    <dsp:sp modelId="{7171DF4A-3011-4987-8819-2DDC16B14BDD}">
      <dsp:nvSpPr>
        <dsp:cNvPr id="0" name=""/>
        <dsp:cNvSpPr/>
      </dsp:nvSpPr>
      <dsp:spPr>
        <a:xfrm>
          <a:off x="4610100" y="2209737"/>
          <a:ext cx="4610100" cy="492157"/>
        </a:xfrm>
        <a:prstGeom prst="rect">
          <a:avLst/>
        </a:prstGeom>
        <a:solidFill>
          <a:schemeClr val="accent2">
            <a:tint val="40000"/>
            <a:alpha val="90000"/>
            <a:hueOff val="4040831"/>
            <a:satOff val="-37339"/>
            <a:lumOff val="-420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040831"/>
              <a:satOff val="-37339"/>
              <a:lumOff val="-4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忘記歸還／付款不是理由</a:t>
          </a:r>
          <a:endParaRPr lang="zh-HK" altLang="en-US" sz="2700" kern="1200" dirty="0"/>
        </a:p>
      </dsp:txBody>
      <dsp:txXfrm>
        <a:off x="4610100" y="2209737"/>
        <a:ext cx="4610100" cy="492157"/>
      </dsp:txXfrm>
    </dsp:sp>
    <dsp:sp modelId="{5D052325-F627-47B7-AB44-8CE95D786417}">
      <dsp:nvSpPr>
        <dsp:cNvPr id="0" name=""/>
        <dsp:cNvSpPr/>
      </dsp:nvSpPr>
      <dsp:spPr>
        <a:xfrm rot="10800000">
          <a:off x="0" y="2027"/>
          <a:ext cx="9220200" cy="1646012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盜竊罪的定義</a:t>
          </a:r>
          <a:endParaRPr lang="zh-HK" altLang="en-US" sz="3200" kern="1200" dirty="0"/>
        </a:p>
      </dsp:txBody>
      <dsp:txXfrm rot="-10800000">
        <a:off x="0" y="2027"/>
        <a:ext cx="9220200" cy="577750"/>
      </dsp:txXfrm>
    </dsp:sp>
    <dsp:sp modelId="{03CCA3E3-E46B-4EC6-A9B9-5C8D5F881EED}">
      <dsp:nvSpPr>
        <dsp:cNvPr id="0" name=""/>
        <dsp:cNvSpPr/>
      </dsp:nvSpPr>
      <dsp:spPr>
        <a:xfrm>
          <a:off x="0" y="612560"/>
          <a:ext cx="4610100" cy="492157"/>
        </a:xfrm>
        <a:prstGeom prst="rect">
          <a:avLst/>
        </a:prstGeom>
        <a:solidFill>
          <a:schemeClr val="accent2">
            <a:tint val="40000"/>
            <a:alpha val="90000"/>
            <a:hueOff val="5387775"/>
            <a:satOff val="-49786"/>
            <a:lumOff val="-561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387775"/>
              <a:satOff val="-49786"/>
              <a:lumOff val="-56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不誠實挪用別人的財產</a:t>
          </a:r>
          <a:endParaRPr lang="zh-HK" altLang="en-US" sz="2700" kern="1200" dirty="0"/>
        </a:p>
      </dsp:txBody>
      <dsp:txXfrm>
        <a:off x="0" y="612560"/>
        <a:ext cx="4610100" cy="492157"/>
      </dsp:txXfrm>
    </dsp:sp>
    <dsp:sp modelId="{53854993-A36F-4883-880D-B52B474F1E2B}">
      <dsp:nvSpPr>
        <dsp:cNvPr id="0" name=""/>
        <dsp:cNvSpPr/>
      </dsp:nvSpPr>
      <dsp:spPr>
        <a:xfrm>
          <a:off x="4573080" y="612560"/>
          <a:ext cx="4610100" cy="492157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意圖永久剝奪他人財產</a:t>
          </a:r>
          <a:endParaRPr lang="zh-HK" altLang="en-US" sz="2700" kern="1200" dirty="0"/>
        </a:p>
      </dsp:txBody>
      <dsp:txXfrm>
        <a:off x="4573080" y="612560"/>
        <a:ext cx="4610100" cy="49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ABABD-A9E1-47A6-91D1-5EA511F8C3C9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3C5D3-7B05-481E-AF4E-6E588976F0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157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3C5D3-7B05-481E-AF4E-6E588976F08C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86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０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3C5D3-7B05-481E-AF4E-6E588976F08C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168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3E5552-99AC-7D33-C967-10E9BFF3B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7FDB180-7702-D3B0-C0C3-0B4B92295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A211FE-B13C-35BF-7A72-1C0AC48E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A2D58C-3EE6-A994-53BD-628AEBB6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4D3AC7-6D93-DC70-80BB-C827224D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5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4AB970-9F43-BC09-1C65-9FAB0930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78B434-E11C-698E-68FB-CBD9EFB0C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FE9161-B14D-839A-F617-09425E9A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C73CCC-D409-C201-E463-002A4AB5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FD5DB2-9F28-601F-6019-60D6679A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359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B3DBCF1-C9F2-96E8-218F-29527BB57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F17455-93F8-A083-C5D6-54C25B617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10291F-D69C-1A94-13A7-2F1A88CA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A317D4-E55C-3349-C0E8-2544474A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CFEBDC-7E02-3C83-82C0-C100C311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131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5178B8-E878-0032-9235-A84E0A9A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873A00-7248-79F6-02DA-030635BC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413EAD-9D99-3525-3E3A-6226B42D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5C02E7-FD76-2F20-6E63-8CEBD115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74EB74-2D06-A038-3E7D-03953D06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518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4D7F5-CC30-8D61-EA07-48AEF059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E980FCF-0E17-D136-E92E-44274D3F3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CC8489-6AA7-8166-07BA-A9FA3515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1ACDC5-5EA6-D24C-29B8-1B8EE2E5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F73355-2678-06C0-000F-7631B26C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036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840E95-485D-812A-2544-4C66C700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72D62-3BB8-F9CC-90EF-325C08208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2B466C6-0181-6B8E-7A9A-CFC684806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CAB377-0CF1-E5CB-B9FB-05DD2E1C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61FEA4-6532-8D6E-2888-B32A6DAA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D4F0A7B-1BE0-DE86-C783-A4E3389E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12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AF52F4-EC57-7A57-C179-3CBF72E1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089B7C-43BD-F907-748D-BE1F9561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195D82C-E3A0-3738-955D-85B0A7CF9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E2BF0C2-814F-A860-7B25-E87A0812E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268C615-72CB-8270-6FF7-C2F9036FA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9FEB4F8-719B-8D80-B916-7CDA3EAC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EABB9B-5DEB-BA91-AAF5-66EA48E3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A49BD4C-555A-A04F-D4A8-33A05327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42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353D7F-6900-2A9B-080A-52BD5E2E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31B0781-C0DB-7760-3D40-ADCF7237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E16E62-7044-F28C-F055-59E83AB8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C244DC7-02D3-1D64-C1A3-FAB3A78F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63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86E19D7-9BC1-3F2F-AEC2-825B431C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B14400-FB09-AA12-22C5-F9C50CDE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F612D9-DFD5-404F-BD46-A81C4D8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128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32616D-4072-D8DD-1D50-2E966E0F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ADD8DB-47CD-A9FE-B546-689FD66D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C42243-0B19-6EBF-08EA-E8680F67E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36B972-D621-5D2E-A75C-06CA6B37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D98827C-2496-E305-D992-34A60B9F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71A223-2D63-BB38-144F-48B8C134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21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AB0E7-DA35-D0F8-A59C-9B4679CB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E542FDB-0391-010F-DB2E-C09166CBF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0B4B0C8-1929-8569-4DF2-74B74673B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9C4FE5-5D6A-9632-6498-2950861F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A154C0-C10A-0038-2244-E02FD521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4AAF23-DE08-5863-0E17-4BFAE764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951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BF1A8A9-6EA9-6205-93FE-A44C1D10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2E00AE-164E-EC7E-E8F4-A3D49EB3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59D3D4-537D-C5C5-924D-2DFF24F3D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F4997-B581-4931-94B7-A664EEDCE1A6}" type="datetimeFigureOut">
              <a:rPr lang="zh-HK" altLang="en-US" smtClean="0"/>
              <a:t>10/9/2025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236C26-CFD8-BF2C-9A6D-EDE38BB4E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B7387E-56C7-5E05-8D57-81DBBDE60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621B3-7452-4CA8-8D55-FE5BCBF34A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23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sitphotos.com/cn/vector/pickpocketing-flat-color-vector-faceless-character-street-burglar-stealing-wallet-pickpocket-robbing-distracted-woman-thief-347122856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ngpsy.com/article_detail.php?id=10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heephong/docs/storybook17_20221116_eboo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xintu.com/sucai/0ikaPjUgk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zh/image-vector/illustration-baby-girl-growing-showing-milestones-261442211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positphotos.com/cn/vector/cute-police-character-vector-design-521218138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pngtree.com/freepng/salute-people-police-hand-drawn-cartoon_4493234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88icon.com/sucai/ippvvlv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sohu.com/a/642064952_10016625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pngtree.com/freepng/people-s-police-hand-drawn-cartoon-pattern_4493221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uyin.com/search/%E8%80%81%E5%B8%88%E7%94%BB%E5%83%8F%E6%BC%AB%E7%94%BB%E4%BA%BA%E7%89%A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pngtree.com/freepng/salute-people-police-hand-drawn-cartoon_4493234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freepik.com/premium%E7%9F%A2%E9%87%8F/cute-kids-ask-question-illustration_154093895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e.line.me/stickershop/product/5059029/zh-Ha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pngtree.com/freepng/salute-people-police-hand-drawn-cartoon_4493234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 descr="一張含有 服裝, 足部穿著, 人員, 女人 的圖片&#10;&#10;自動產生的描述">
            <a:extLst>
              <a:ext uri="{FF2B5EF4-FFF2-40B4-BE49-F238E27FC236}">
                <a16:creationId xmlns:a16="http://schemas.microsoft.com/office/drawing/2014/main" id="{EEE92F73-65C0-0048-BC5E-087997B9F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" b="422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977B7FE-941E-26E9-8F20-84ACC15A0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5544" y="2840557"/>
            <a:ext cx="3445765" cy="1176886"/>
          </a:xfrm>
          <a:noFill/>
        </p:spPr>
        <p:txBody>
          <a:bodyPr>
            <a:normAutofit/>
          </a:bodyPr>
          <a:lstStyle/>
          <a:p>
            <a:pPr algn="l"/>
            <a:r>
              <a:rPr lang="zh-TW" altLang="en-US" sz="5200" dirty="0" smtClean="0"/>
              <a:t>盜竊</a:t>
            </a:r>
            <a:endParaRPr lang="zh-HK" altLang="en-US" sz="52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7B1212F-05C0-1A2C-EFBE-C142C154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301" y="4017443"/>
            <a:ext cx="3902683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《</a:t>
            </a:r>
            <a:r>
              <a:rPr lang="zh-TW" altLang="en-US" dirty="0"/>
              <a:t>青少年罪行誌．師長攻略</a:t>
            </a:r>
            <a:r>
              <a:rPr lang="en-US" altLang="zh-TW" dirty="0"/>
              <a:t>》</a:t>
            </a:r>
            <a:r>
              <a:rPr lang="zh-TW" altLang="en-US" dirty="0"/>
              <a:t>（</a:t>
            </a:r>
            <a:r>
              <a:rPr lang="en-US" altLang="zh-TW" dirty="0"/>
              <a:t>2025</a:t>
            </a:r>
            <a:r>
              <a:rPr lang="zh-TW" altLang="en-US" dirty="0"/>
              <a:t>年版）</a:t>
            </a:r>
            <a:endParaRPr lang="zh-HK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245B432-46E4-D2AC-19CF-BD9BF6AAFE84}"/>
              </a:ext>
            </a:extLst>
          </p:cNvPr>
          <p:cNvSpPr txBox="1"/>
          <p:nvPr/>
        </p:nvSpPr>
        <p:spPr>
          <a:xfrm>
            <a:off x="7718301" y="5825438"/>
            <a:ext cx="3449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圖片來源：</a:t>
            </a:r>
            <a:r>
              <a:rPr lang="en-US" altLang="zh-HK" sz="1000" dirty="0">
                <a:hlinkClick r:id="rId3"/>
              </a:rPr>
              <a:t>https://depositphotos.com/cn/vector/pickpocketing-flat-color-vector-faceless-character-street-burglar-stealing-wallet-pickpocket-robbing-distracted-woman-thief-347122856.html</a:t>
            </a:r>
            <a:r>
              <a:rPr lang="en-US" altLang="zh-HK" sz="1000" dirty="0"/>
              <a:t> </a:t>
            </a:r>
            <a:endParaRPr lang="zh-HK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9563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47D0857-B6CD-8EE3-38D5-47AE5598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zh-TW" altLang="en-US" sz="5400" dirty="0" smtClean="0"/>
              <a:t>請</a:t>
            </a:r>
            <a:r>
              <a:rPr lang="zh-TW" altLang="en-US" sz="5400" dirty="0"/>
              <a:t>同學思考以下問題：</a:t>
            </a:r>
            <a:endParaRPr lang="zh-HK" altLang="en-US" sz="5400" dirty="0"/>
          </a:p>
        </p:txBody>
      </p:sp>
      <p:pic>
        <p:nvPicPr>
          <p:cNvPr id="6" name="圖片 5" descr="一張含有 圖畫, 動畫卡通, 卡通, 美工圖案 的圖片&#10;&#10;自動產生的描述">
            <a:extLst>
              <a:ext uri="{FF2B5EF4-FFF2-40B4-BE49-F238E27FC236}">
                <a16:creationId xmlns:a16="http://schemas.microsoft.com/office/drawing/2014/main" id="{CED093AB-16E2-A955-15BC-FDDF6B1EF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EB0DD8-CDCB-F71D-9DEB-5EB01C89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29" y="2706624"/>
            <a:ext cx="6541443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阿杜為何會收下阿薛所偷的東西？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阿杜後來為何會參與偷竊行為？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阿杜最後辯解自己沒有參與偷竊，若根據之前所學習的偷竊定義，阿杜最後是否屬於違法？</a:t>
            </a:r>
          </a:p>
          <a:p>
            <a:endParaRPr lang="zh-HK" altLang="en-US" sz="2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CE6B0AA-0C52-140F-87B2-9C51A5D01F70}"/>
              </a:ext>
            </a:extLst>
          </p:cNvPr>
          <p:cNvSpPr txBox="1"/>
          <p:nvPr/>
        </p:nvSpPr>
        <p:spPr>
          <a:xfrm>
            <a:off x="8742822" y="6019845"/>
            <a:ext cx="344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3"/>
              </a:rPr>
              <a:t>https://www.tongpsy.com/article_detail.php?id=102</a:t>
            </a:r>
            <a:r>
              <a:rPr lang="en-US" altLang="zh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07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34468-2AAA-FCD8-053B-96FE037AD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ACDED-5EC7-FB47-3DB4-4E72E30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zh-TW" altLang="en-US" sz="5400" dirty="0"/>
              <a:t>看畢影片後，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en-US" sz="5400" dirty="0"/>
              <a:t>請同學思考以下問題：</a:t>
            </a:r>
            <a:endParaRPr lang="zh-HK" altLang="en-US" sz="5400" dirty="0"/>
          </a:p>
        </p:txBody>
      </p:sp>
      <p:pic>
        <p:nvPicPr>
          <p:cNvPr id="6" name="圖片 5" descr="一張含有 圖畫, 動畫卡通, 卡通, 美工圖案 的圖片&#10;&#10;自動產生的描述">
            <a:extLst>
              <a:ext uri="{FF2B5EF4-FFF2-40B4-BE49-F238E27FC236}">
                <a16:creationId xmlns:a16="http://schemas.microsoft.com/office/drawing/2014/main" id="{85798719-D85A-3CAF-5D81-AA64CB95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19E138-C940-6C87-3BC8-F542FC7F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29" y="2706624"/>
            <a:ext cx="6541443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阿杜為何會收下阿薛所偷的東西？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阿杜後來為何會參與偷竊行為？</a:t>
            </a:r>
            <a:endParaRPr lang="en-US" altLang="zh-TW" sz="3200" dirty="0"/>
          </a:p>
          <a:p>
            <a:pPr marL="0" indent="0">
              <a:buNone/>
            </a:pPr>
            <a:endParaRPr lang="zh-HK" altLang="en-US" sz="22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F85F654F-2E24-3477-2D8D-66E99E25F7B2}"/>
              </a:ext>
            </a:extLst>
          </p:cNvPr>
          <p:cNvSpPr/>
          <p:nvPr/>
        </p:nvSpPr>
        <p:spPr>
          <a:xfrm>
            <a:off x="4657345" y="3841679"/>
            <a:ext cx="3940628" cy="124097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朋輩壓力</a:t>
            </a:r>
            <a:endParaRPr lang="zh-HK" altLang="en-US" sz="40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6DAB6969-5A37-702F-7CA4-69440EE85674}"/>
              </a:ext>
            </a:extLst>
          </p:cNvPr>
          <p:cNvSpPr/>
          <p:nvPr/>
        </p:nvSpPr>
        <p:spPr>
          <a:xfrm>
            <a:off x="5466371" y="5168047"/>
            <a:ext cx="3940628" cy="124097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缺乏細思</a:t>
            </a:r>
            <a:endParaRPr lang="zh-HK" altLang="en-US" sz="40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73793AB-3AD3-6A02-C9A4-77993982BE19}"/>
              </a:ext>
            </a:extLst>
          </p:cNvPr>
          <p:cNvSpPr/>
          <p:nvPr/>
        </p:nvSpPr>
        <p:spPr>
          <a:xfrm>
            <a:off x="7958328" y="4278740"/>
            <a:ext cx="3940628" cy="124097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即興隨意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33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0B95BD5-B657-2333-150A-A253319D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zh-TW" altLang="en-US" sz="5400" dirty="0"/>
              <a:t>注意！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en-US" sz="5400" dirty="0"/>
              <a:t>「睇水」都犯法！</a:t>
            </a:r>
            <a:endParaRPr lang="zh-HK" altLang="en-US" sz="5400" dirty="0"/>
          </a:p>
        </p:txBody>
      </p:sp>
      <p:pic>
        <p:nvPicPr>
          <p:cNvPr id="5" name="圖片 4" descr="一張含有 動畫卡通, 圖解, 美工圖案, 動畫 的圖片&#10;&#10;自動產生的描述">
            <a:extLst>
              <a:ext uri="{FF2B5EF4-FFF2-40B4-BE49-F238E27FC236}">
                <a16:creationId xmlns:a16="http://schemas.microsoft.com/office/drawing/2014/main" id="{69AC6D64-0D34-B934-63FB-C95660909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3"/>
          <a:stretch>
            <a:fillRect/>
          </a:stretch>
        </p:blipFill>
        <p:spPr>
          <a:xfrm>
            <a:off x="338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1C28AE-0360-5EF7-3B34-4CF83525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以「睇水」角色行事，已等同協助另一人進行偷竊行為，亦等同於參與其中。</a:t>
            </a:r>
          </a:p>
          <a:p>
            <a:r>
              <a:rPr lang="zh-TW" altLang="en-US" sz="3200" dirty="0"/>
              <a:t>在違法過程中，不論是主謀還是參與者，均有刑事責任。</a:t>
            </a:r>
          </a:p>
          <a:p>
            <a:endParaRPr lang="zh-HK" altLang="en-US" sz="2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78FB2D-FFFA-4B40-E28E-8FAEF1865AD6}"/>
              </a:ext>
            </a:extLst>
          </p:cNvPr>
          <p:cNvSpPr txBox="1"/>
          <p:nvPr/>
        </p:nvSpPr>
        <p:spPr>
          <a:xfrm>
            <a:off x="8742822" y="6019845"/>
            <a:ext cx="344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3"/>
              </a:rPr>
              <a:t>https://issuu.com/heephong/docs/storybook17_20221116_ebook</a:t>
            </a:r>
            <a:r>
              <a:rPr lang="en-US" altLang="zh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859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416AD43-B2A3-CBE1-D400-35BA6C42C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活動三：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en-US" sz="5400" dirty="0"/>
              <a:t>警司警誡小測試</a:t>
            </a:r>
            <a:endParaRPr lang="zh-HK" altLang="en-US" sz="5400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6E08F42-94F5-EE72-3439-C3188358C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zh-HK" altLang="en-US" dirty="0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圖片 6" descr="一張含有 圖畫, 卡通, 動畫卡通, 圖解 的圖片&#10;&#10;自動產生的描述">
            <a:extLst>
              <a:ext uri="{FF2B5EF4-FFF2-40B4-BE49-F238E27FC236}">
                <a16:creationId xmlns:a16="http://schemas.microsoft.com/office/drawing/2014/main" id="{889B74FE-C895-58BE-2B20-B85CC9A42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330E054-1EE7-171C-67C0-9820D66E3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581832"/>
              </p:ext>
            </p:extLst>
          </p:nvPr>
        </p:nvGraphicFramePr>
        <p:xfrm>
          <a:off x="777284" y="2144487"/>
          <a:ext cx="10805116" cy="38404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400859">
                  <a:extLst>
                    <a:ext uri="{9D8B030D-6E8A-4147-A177-3AD203B41FA5}">
                      <a16:colId xmlns:a16="http://schemas.microsoft.com/office/drawing/2014/main" val="524382304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2810148379"/>
                    </a:ext>
                  </a:extLst>
                </a:gridCol>
              </a:tblGrid>
              <a:tr h="439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問題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>
                          <a:effectLst/>
                        </a:rPr>
                        <a:t>答案</a:t>
                      </a:r>
                      <a:endParaRPr lang="zh-TW" sz="2400" kern="10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778920"/>
                  </a:ext>
                </a:extLst>
              </a:tr>
              <a:tr h="85656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>
                          <a:effectLst/>
                        </a:rPr>
                        <a:t>1. </a:t>
                      </a:r>
                      <a:r>
                        <a:rPr lang="zh-TW" sz="2400" kern="100" dirty="0">
                          <a:effectLst/>
                        </a:rPr>
                        <a:t>警司警誡即警司或以上職級的警務人員運用酌情權，向涉及輕微罪行而未滿</a:t>
                      </a:r>
                      <a:r>
                        <a:rPr lang="en-US" sz="2400" kern="100" dirty="0">
                          <a:effectLst/>
                        </a:rPr>
                        <a:t>18</a:t>
                      </a:r>
                      <a:r>
                        <a:rPr lang="zh-TW" sz="2400" kern="100" dirty="0">
                          <a:effectLst/>
                        </a:rPr>
                        <a:t>歲的被捕青少年施行警誡以代替刑事檢控。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>
                          <a:effectLst/>
                        </a:rPr>
                        <a:t>是／否</a:t>
                      </a:r>
                      <a:endParaRPr lang="zh-TW" sz="2400" kern="10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686923"/>
                  </a:ext>
                </a:extLst>
              </a:tr>
              <a:tr h="500452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>
                          <a:effectLst/>
                        </a:rPr>
                        <a:t>2.</a:t>
                      </a:r>
                      <a:r>
                        <a:rPr lang="zh-TW" altLang="en-US" sz="2400" kern="100" dirty="0">
                          <a:effectLst/>
                        </a:rPr>
                        <a:t> </a:t>
                      </a:r>
                      <a:r>
                        <a:rPr lang="zh-TW" sz="2400" kern="100" dirty="0">
                          <a:effectLst/>
                        </a:rPr>
                        <a:t>只要青少年犯罪者選擇認罪，便必然能以警司警誡代替檢控。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>
                          <a:effectLst/>
                        </a:rPr>
                        <a:t>是／否</a:t>
                      </a:r>
                      <a:endParaRPr lang="zh-TW" sz="2400" kern="10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46520"/>
                  </a:ext>
                </a:extLst>
              </a:tr>
              <a:tr h="47599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>
                          <a:effectLst/>
                        </a:rPr>
                        <a:t>3. </a:t>
                      </a:r>
                      <a:r>
                        <a:rPr lang="zh-TW" sz="2400" kern="100" dirty="0">
                          <a:effectLst/>
                        </a:rPr>
                        <a:t>接受警司警誡的青少年需接受警方的監管。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>
                          <a:effectLst/>
                        </a:rPr>
                        <a:t>是／否</a:t>
                      </a:r>
                      <a:endParaRPr lang="zh-TW" sz="2400" kern="10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366181"/>
                  </a:ext>
                </a:extLst>
              </a:tr>
              <a:tr h="47599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>
                          <a:effectLst/>
                        </a:rPr>
                        <a:t>4. </a:t>
                      </a:r>
                      <a:r>
                        <a:rPr lang="zh-TW" sz="2400" kern="100" dirty="0">
                          <a:effectLst/>
                        </a:rPr>
                        <a:t>若之前有刑事紀錄，青少年再犯案便有機會被刑事檢控。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>
                          <a:effectLst/>
                        </a:rPr>
                        <a:t>是／否</a:t>
                      </a:r>
                      <a:endParaRPr lang="zh-TW" sz="2400" kern="10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814474"/>
                  </a:ext>
                </a:extLst>
              </a:tr>
              <a:tr h="47599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>
                          <a:effectLst/>
                        </a:rPr>
                        <a:t>5. </a:t>
                      </a:r>
                      <a:r>
                        <a:rPr lang="zh-TW" sz="2400" kern="100" dirty="0">
                          <a:effectLst/>
                        </a:rPr>
                        <a:t>警司警誡最低限度以兩年為期。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是／否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73232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28C6AE1-F834-CED7-6966-06B526EB5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84" y="721027"/>
            <a:ext cx="70070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H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未成年</a:t>
            </a:r>
            <a:r>
              <a:rPr kumimoji="0" lang="zh-TW" altLang="zh-H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犯法，不會受到刑事檢控，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H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而多會被判「警司警誡」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，到底是否正確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 descr="一張含有 美工圖案, 卡通, 藝術 的圖片&#10;&#10;自動產生的描述">
            <a:extLst>
              <a:ext uri="{FF2B5EF4-FFF2-40B4-BE49-F238E27FC236}">
                <a16:creationId xmlns:a16="http://schemas.microsoft.com/office/drawing/2014/main" id="{59E5C4DE-645B-67BC-A9BC-8B7D164426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48" y="87537"/>
            <a:ext cx="2961446" cy="222108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158AB99-044B-9862-C0D3-13AA568732AA}"/>
              </a:ext>
            </a:extLst>
          </p:cNvPr>
          <p:cNvSpPr txBox="1"/>
          <p:nvPr/>
        </p:nvSpPr>
        <p:spPr>
          <a:xfrm>
            <a:off x="8617682" y="6029251"/>
            <a:ext cx="34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3"/>
              </a:rPr>
              <a:t>https://ixintu.com/sucai/0ikaPjUgk.html</a:t>
            </a:r>
            <a:r>
              <a:rPr lang="en-US" altLang="zh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42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AA569-F69D-F56C-989D-1ABAB01C1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美工圖案, 卡通, 藝術 的圖片&#10;&#10;自動產生的描述">
            <a:extLst>
              <a:ext uri="{FF2B5EF4-FFF2-40B4-BE49-F238E27FC236}">
                <a16:creationId xmlns:a16="http://schemas.microsoft.com/office/drawing/2014/main" id="{309FF76F-83E0-3FAD-63FB-427F6CE1F0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48" y="87537"/>
            <a:ext cx="2961446" cy="2221085"/>
          </a:xfrm>
          <a:prstGeom prst="rect">
            <a:avLst/>
          </a:prstGeom>
        </p:spPr>
      </p:pic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AE27CC7-24B9-0514-EC10-EDBDDDC68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741690"/>
              </p:ext>
            </p:extLst>
          </p:nvPr>
        </p:nvGraphicFramePr>
        <p:xfrm>
          <a:off x="693442" y="2329544"/>
          <a:ext cx="10805116" cy="38404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400859">
                  <a:extLst>
                    <a:ext uri="{9D8B030D-6E8A-4147-A177-3AD203B41FA5}">
                      <a16:colId xmlns:a16="http://schemas.microsoft.com/office/drawing/2014/main" val="524382304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2810148379"/>
                    </a:ext>
                  </a:extLst>
                </a:gridCol>
              </a:tblGrid>
              <a:tr h="439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問題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>
                          <a:effectLst/>
                        </a:rPr>
                        <a:t>答案</a:t>
                      </a:r>
                      <a:endParaRPr lang="zh-TW" sz="2400" kern="10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778920"/>
                  </a:ext>
                </a:extLst>
              </a:tr>
              <a:tr h="85656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>
                          <a:effectLst/>
                        </a:rPr>
                        <a:t>1. </a:t>
                      </a:r>
                      <a:r>
                        <a:rPr lang="zh-TW" sz="2400" kern="100" dirty="0">
                          <a:effectLst/>
                        </a:rPr>
                        <a:t>警司警誡即警司或以上職級的警務人員運用酌情權，向涉及輕微罪行而未滿</a:t>
                      </a:r>
                      <a:r>
                        <a:rPr lang="en-US" sz="2400" kern="100" dirty="0">
                          <a:effectLst/>
                        </a:rPr>
                        <a:t>18</a:t>
                      </a:r>
                      <a:r>
                        <a:rPr lang="zh-TW" sz="2400" kern="100" dirty="0">
                          <a:effectLst/>
                        </a:rPr>
                        <a:t>歲的被捕青少年施行警誡以代替刑事檢控。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 dirty="0">
                          <a:effectLst/>
                          <a:highlight>
                            <a:srgbClr val="FFFF00"/>
                          </a:highlight>
                        </a:rPr>
                        <a:t>是</a:t>
                      </a:r>
                      <a:r>
                        <a:rPr lang="zh-TW" sz="2400" kern="100" dirty="0">
                          <a:effectLst/>
                        </a:rPr>
                        <a:t>／否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686923"/>
                  </a:ext>
                </a:extLst>
              </a:tr>
              <a:tr h="500452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>
                          <a:effectLst/>
                        </a:rPr>
                        <a:t>2.</a:t>
                      </a:r>
                      <a:r>
                        <a:rPr lang="zh-TW" altLang="en-US" sz="2400" kern="100" dirty="0">
                          <a:effectLst/>
                        </a:rPr>
                        <a:t> </a:t>
                      </a:r>
                      <a:r>
                        <a:rPr lang="zh-TW" sz="2400" kern="100" dirty="0">
                          <a:effectLst/>
                        </a:rPr>
                        <a:t>只要青少年犯罪者選擇認罪，便必然能以警司警誡代替檢控。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是／</a:t>
                      </a:r>
                      <a:r>
                        <a:rPr lang="zh-TW" sz="2400" kern="100" dirty="0">
                          <a:effectLst/>
                          <a:highlight>
                            <a:srgbClr val="FFFF00"/>
                          </a:highlight>
                        </a:rPr>
                        <a:t>否</a:t>
                      </a:r>
                      <a:endParaRPr lang="zh-TW" sz="2400" kern="1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46520"/>
                  </a:ext>
                </a:extLst>
              </a:tr>
              <a:tr h="47599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>
                          <a:effectLst/>
                        </a:rPr>
                        <a:t>3. </a:t>
                      </a:r>
                      <a:r>
                        <a:rPr lang="zh-TW" sz="2400" kern="100" dirty="0">
                          <a:effectLst/>
                        </a:rPr>
                        <a:t>接受警司警誡的青少年需接受警方的監管。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 dirty="0">
                          <a:effectLst/>
                          <a:highlight>
                            <a:srgbClr val="FFFF00"/>
                          </a:highlight>
                        </a:rPr>
                        <a:t>是</a:t>
                      </a:r>
                      <a:r>
                        <a:rPr lang="zh-TW" sz="2400" kern="100" dirty="0">
                          <a:effectLst/>
                        </a:rPr>
                        <a:t>／否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366181"/>
                  </a:ext>
                </a:extLst>
              </a:tr>
              <a:tr h="47599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>
                          <a:effectLst/>
                        </a:rPr>
                        <a:t>4. </a:t>
                      </a:r>
                      <a:r>
                        <a:rPr lang="zh-TW" sz="2400" kern="100" dirty="0">
                          <a:effectLst/>
                        </a:rPr>
                        <a:t>若之前有刑事紀錄，青少年再犯案便有機會被刑事檢控。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 dirty="0">
                          <a:effectLst/>
                          <a:highlight>
                            <a:srgbClr val="FFFF00"/>
                          </a:highlight>
                        </a:rPr>
                        <a:t>是</a:t>
                      </a:r>
                      <a:r>
                        <a:rPr lang="zh-TW" sz="2400" kern="100" dirty="0">
                          <a:effectLst/>
                        </a:rPr>
                        <a:t>／否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814474"/>
                  </a:ext>
                </a:extLst>
              </a:tr>
              <a:tr h="47599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>
                          <a:effectLst/>
                        </a:rPr>
                        <a:t>5. </a:t>
                      </a:r>
                      <a:r>
                        <a:rPr lang="zh-TW" sz="2400" kern="100" dirty="0">
                          <a:effectLst/>
                        </a:rPr>
                        <a:t>警司警誡最低限度以兩年為期。</a:t>
                      </a:r>
                      <a:endParaRPr lang="zh-TW" sz="24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是／</a:t>
                      </a:r>
                      <a:r>
                        <a:rPr lang="zh-TW" sz="2400" kern="100" dirty="0">
                          <a:effectLst/>
                          <a:highlight>
                            <a:srgbClr val="FFFF00"/>
                          </a:highlight>
                        </a:rPr>
                        <a:t>否</a:t>
                      </a:r>
                      <a:endParaRPr lang="zh-TW" sz="2400" kern="1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73232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780213E-3A20-E3D0-4151-16903BF9C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84" y="470656"/>
            <a:ext cx="80842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H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很多同學認為，</a:t>
            </a:r>
            <a:r>
              <a:rPr kumimoji="0" lang="zh-TW" altLang="zh-H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未成年犯法，不會受到刑事檢控，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H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而多會被判「警司警誡」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，到底是否正確？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8322C63E-50E0-C861-13BA-0BDEA0E3C9AD}"/>
              </a:ext>
            </a:extLst>
          </p:cNvPr>
          <p:cNvSpPr/>
          <p:nvPr/>
        </p:nvSpPr>
        <p:spPr>
          <a:xfrm>
            <a:off x="7996602" y="1257626"/>
            <a:ext cx="3418114" cy="952175"/>
          </a:xfrm>
          <a:prstGeom prst="wedgeRoundRectCallout">
            <a:avLst>
              <a:gd name="adj1" fmla="val -51488"/>
              <a:gd name="adj2" fmla="val -7524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答案：當然不是！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13205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4DEA44-2C49-BD1C-9D81-40AD8721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警</a:t>
            </a:r>
            <a:r>
              <a:rPr lang="zh-TW" altLang="en-US" dirty="0"/>
              <a:t>司警</a:t>
            </a:r>
            <a:r>
              <a:rPr lang="zh-TW" altLang="en-US" dirty="0" smtClean="0"/>
              <a:t>誡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F6AE13-F987-5D71-D91C-8E7FF1BE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在符合相關準則的情況下，由警司或以上職級的警務人員運用</a:t>
            </a:r>
            <a:r>
              <a:rPr lang="zh-TW" altLang="en-US" dirty="0">
                <a:highlight>
                  <a:srgbClr val="FFFF00"/>
                </a:highlight>
              </a:rPr>
              <a:t>酌情權</a:t>
            </a:r>
            <a:r>
              <a:rPr lang="zh-TW" altLang="en-US" dirty="0"/>
              <a:t>，向涉及</a:t>
            </a:r>
            <a:r>
              <a:rPr lang="zh-TW" altLang="en-US" dirty="0">
                <a:highlight>
                  <a:srgbClr val="FFFF00"/>
                </a:highlight>
              </a:rPr>
              <a:t>輕微罪行而未滿</a:t>
            </a:r>
            <a:r>
              <a:rPr lang="en-US" altLang="zh-TW" dirty="0">
                <a:highlight>
                  <a:srgbClr val="FFFF00"/>
                </a:highlight>
              </a:rPr>
              <a:t>18</a:t>
            </a:r>
            <a:r>
              <a:rPr lang="zh-TW" altLang="en-US" dirty="0">
                <a:highlight>
                  <a:srgbClr val="FFFF00"/>
                </a:highlight>
              </a:rPr>
              <a:t>歲</a:t>
            </a:r>
            <a:r>
              <a:rPr lang="zh-TW" altLang="en-US" dirty="0"/>
              <a:t>的被捕青少年施行警誡以代替刑事檢控，旨在以糾正督導的方式，</a:t>
            </a:r>
            <a:r>
              <a:rPr lang="zh-TW" altLang="en-US" dirty="0">
                <a:highlight>
                  <a:srgbClr val="FFFF00"/>
                </a:highlight>
              </a:rPr>
              <a:t>讓觸犯輕微罪行的青少年有改過自新的機會。</a:t>
            </a:r>
            <a:endParaRPr lang="en-US" altLang="zh-TW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涉案青少年</a:t>
            </a:r>
            <a:r>
              <a:rPr lang="zh-TW" altLang="en-US" dirty="0">
                <a:highlight>
                  <a:srgbClr val="FFFF00"/>
                </a:highlight>
              </a:rPr>
              <a:t>須接受警方監管</a:t>
            </a:r>
            <a:r>
              <a:rPr lang="zh-TW" altLang="en-US" dirty="0"/>
              <a:t>，為期兩年或直至該名青少年年滿</a:t>
            </a:r>
            <a:r>
              <a:rPr lang="en-US" altLang="zh-TW" dirty="0"/>
              <a:t>18</a:t>
            </a:r>
            <a:r>
              <a:rPr lang="zh-TW" altLang="en-US" dirty="0"/>
              <a:t>歲為止（兩者中以較短的期限為準）。</a:t>
            </a: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5" name="圖片 4" descr="一張含有 女孩, 洋娃娃, 卡通 的圖片&#10;&#10;自動產生的描述">
            <a:extLst>
              <a:ext uri="{FF2B5EF4-FFF2-40B4-BE49-F238E27FC236}">
                <a16:creationId xmlns:a16="http://schemas.microsoft.com/office/drawing/2014/main" id="{908012F0-CB5E-9A1B-2B50-F119EE3EC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5" b="20208"/>
          <a:stretch/>
        </p:blipFill>
        <p:spPr>
          <a:xfrm>
            <a:off x="5307788" y="4543466"/>
            <a:ext cx="6318155" cy="208003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3D6BE2C-FDEC-FD8E-0020-8F0D20CA05B4}"/>
              </a:ext>
            </a:extLst>
          </p:cNvPr>
          <p:cNvSpPr txBox="1"/>
          <p:nvPr/>
        </p:nvSpPr>
        <p:spPr>
          <a:xfrm>
            <a:off x="8579536" y="230188"/>
            <a:ext cx="344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3"/>
              </a:rPr>
              <a:t>https://www.shutterstock.com/zh/image-vector/illustration-baby-girl-growing-showing-milestones-2614422111</a:t>
            </a:r>
            <a:r>
              <a:rPr lang="en-US" altLang="zh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442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29D41A3-FBBD-ECEE-2FBC-8CC41DC2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zh-TW" altLang="en-US" sz="5400" dirty="0" smtClean="0"/>
              <a:t>警</a:t>
            </a:r>
            <a:r>
              <a:rPr lang="zh-TW" altLang="en-US" sz="5400" dirty="0"/>
              <a:t>司警</a:t>
            </a:r>
            <a:r>
              <a:rPr lang="zh-TW" altLang="en-US" sz="5400" dirty="0" smtClean="0"/>
              <a:t>誡（</a:t>
            </a:r>
            <a:r>
              <a:rPr lang="zh-TW" altLang="en-US" sz="5400" dirty="0"/>
              <a:t>續）</a:t>
            </a:r>
            <a:endParaRPr lang="zh-HK" alt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34636E-6637-B7F6-3570-B871DFEA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548145"/>
          </a:xfrm>
        </p:spPr>
        <p:txBody>
          <a:bodyPr anchor="t">
            <a:normAutofit/>
          </a:bodyPr>
          <a:lstStyle/>
          <a:p>
            <a:r>
              <a:rPr lang="zh-TW" altLang="en-US" dirty="0"/>
              <a:t>在決定是否以警司警誡的手法處理案件時，必須考慮以下因素／符合以下條件：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有充分證據提出檢控；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涉案罪犯自願及明確承認罪行；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涉案罪犯及其家長或監護人同意進行警誡；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highlight>
                  <a:srgbClr val="FFFF00"/>
                </a:highlight>
              </a:rPr>
              <a:t>罪行的性質、嚴重程度及普遍性；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highlight>
                  <a:srgbClr val="FFFF00"/>
                </a:highlight>
              </a:rPr>
              <a:t>涉案罪犯過往的刑事紀錄；及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原訴人的態度。</a:t>
            </a:r>
          </a:p>
          <a:p>
            <a:endParaRPr lang="zh-HK" altLang="en-US" sz="2200" dirty="0"/>
          </a:p>
        </p:txBody>
      </p:sp>
      <p:pic>
        <p:nvPicPr>
          <p:cNvPr id="6" name="圖片 5" descr="一張含有 圖畫, 寫生, 動畫卡通, 卡通 的圖片&#10;&#10;自動產生的描述">
            <a:extLst>
              <a:ext uri="{FF2B5EF4-FFF2-40B4-BE49-F238E27FC236}">
                <a16:creationId xmlns:a16="http://schemas.microsoft.com/office/drawing/2014/main" id="{A18FB810-AE7D-8D59-E93E-97877C48A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1865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57D95D0-F2CA-7F84-19BB-173791EBF362}"/>
              </a:ext>
            </a:extLst>
          </p:cNvPr>
          <p:cNvSpPr txBox="1"/>
          <p:nvPr/>
        </p:nvSpPr>
        <p:spPr>
          <a:xfrm>
            <a:off x="8579536" y="230188"/>
            <a:ext cx="344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4"/>
              </a:rPr>
              <a:t>https://depositphotos.com/cn/vector/cute-police-character-vector-design-521218138.html</a:t>
            </a:r>
            <a:r>
              <a:rPr lang="en-US" altLang="zh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61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A27D3C-73A3-FF2F-56F7-B5920E0E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記住！未夠十八歳，都有機會被檢控！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59DAEB-F9C9-EF56-F27F-65A959816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8371" cy="4351338"/>
          </a:xfrm>
        </p:spPr>
        <p:txBody>
          <a:bodyPr/>
          <a:lstStyle/>
          <a:p>
            <a:r>
              <a:rPr lang="en-US" altLang="zh-TW" dirty="0"/>
              <a:t>2024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月，一名</a:t>
            </a:r>
            <a:r>
              <a:rPr lang="en-US" altLang="zh-TW" dirty="0"/>
              <a:t>16</a:t>
            </a:r>
            <a:r>
              <a:rPr lang="zh-TW" altLang="en-US" dirty="0"/>
              <a:t>歲中二男生在沙田區一個籃球場，從受害人的書包中偷取了一部平板電腦。警方接報後作出詳細調查，並拘捕了該名男生。</a:t>
            </a:r>
          </a:p>
          <a:p>
            <a:endParaRPr lang="zh-TW" altLang="en-US" dirty="0"/>
          </a:p>
          <a:p>
            <a:r>
              <a:rPr lang="zh-TW" altLang="en-US" dirty="0"/>
              <a:t>經進一步調查和搜證，</a:t>
            </a:r>
            <a:r>
              <a:rPr lang="zh-TW" altLang="en-US" dirty="0">
                <a:highlight>
                  <a:srgbClr val="FFFF00"/>
                </a:highlight>
              </a:rPr>
              <a:t>警方發現該名男生同時涉及另一宗店舖盜竊案件</a:t>
            </a:r>
            <a:r>
              <a:rPr lang="zh-TW" altLang="en-US" dirty="0"/>
              <a:t>，經全面審視與案有關的情況後，警方將兩案</a:t>
            </a:r>
            <a:r>
              <a:rPr lang="zh-TW" altLang="en-US" dirty="0">
                <a:highlight>
                  <a:srgbClr val="FFFF00"/>
                </a:highlight>
              </a:rPr>
              <a:t>合併處理並作出檢控</a:t>
            </a:r>
            <a:r>
              <a:rPr lang="zh-TW" altLang="en-US" dirty="0"/>
              <a:t>，該名男生在法庭</a:t>
            </a:r>
            <a:r>
              <a:rPr lang="zh-TW" altLang="en-US" dirty="0">
                <a:highlight>
                  <a:srgbClr val="FFFF00"/>
                </a:highlight>
              </a:rPr>
              <a:t>承認</a:t>
            </a:r>
            <a:r>
              <a:rPr lang="zh-TW" altLang="en-US" dirty="0"/>
              <a:t>兩項盜竊罪，其後</a:t>
            </a:r>
            <a:r>
              <a:rPr lang="zh-TW" altLang="en-US" dirty="0">
                <a:highlight>
                  <a:srgbClr val="FFFF00"/>
                </a:highlight>
              </a:rPr>
              <a:t>被判入更生中心。</a:t>
            </a:r>
          </a:p>
          <a:p>
            <a:endParaRPr lang="zh-HK" altLang="en-US" dirty="0"/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224B5C8-9A85-F83B-912E-7D464BAAB4D2}"/>
              </a:ext>
            </a:extLst>
          </p:cNvPr>
          <p:cNvSpPr/>
          <p:nvPr/>
        </p:nvSpPr>
        <p:spPr>
          <a:xfrm>
            <a:off x="8061916" y="1844158"/>
            <a:ext cx="3909691" cy="1325562"/>
          </a:xfrm>
          <a:prstGeom prst="wedgeRoundRectCallout">
            <a:avLst>
              <a:gd name="adj1" fmla="val 4828"/>
              <a:gd name="adj2" fmla="val 10881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即使未成年，</a:t>
            </a:r>
            <a:endParaRPr lang="en-US" altLang="zh-TW" sz="3200" dirty="0"/>
          </a:p>
          <a:p>
            <a:pPr algn="ctr"/>
            <a:r>
              <a:rPr lang="zh-TW" altLang="en-US" sz="3200" dirty="0"/>
              <a:t>犯案也有嚴重後果！</a:t>
            </a:r>
            <a:endParaRPr lang="en-US" altLang="zh-TW" sz="3200" dirty="0"/>
          </a:p>
        </p:txBody>
      </p:sp>
      <p:pic>
        <p:nvPicPr>
          <p:cNvPr id="9" name="圖片 8" descr="一張含有 服裝, 足部穿著, 男孩, 排名 的圖片&#10;&#10;自動產生的描述">
            <a:extLst>
              <a:ext uri="{FF2B5EF4-FFF2-40B4-BE49-F238E27FC236}">
                <a16:creationId xmlns:a16="http://schemas.microsoft.com/office/drawing/2014/main" id="{98C4990F-F36A-4833-B554-C20BB3230F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16" y="3323191"/>
            <a:ext cx="3534809" cy="353480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2357BBC-0F18-DB08-10E4-0F6FFFCE5B77}"/>
              </a:ext>
            </a:extLst>
          </p:cNvPr>
          <p:cNvSpPr txBox="1"/>
          <p:nvPr/>
        </p:nvSpPr>
        <p:spPr>
          <a:xfrm>
            <a:off x="8401937" y="4871033"/>
            <a:ext cx="3194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highlight>
                  <a:srgbClr val="FFFF00"/>
                </a:highlight>
              </a:rPr>
              <a:t>上得山多終遇虎！</a:t>
            </a:r>
            <a:endParaRPr lang="zh-HK" altLang="en-US" sz="5400" dirty="0">
              <a:highlight>
                <a:srgbClr val="FFFF00"/>
              </a:highlight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538E95C-1812-E001-FB14-9B5D1C2D1B55}"/>
              </a:ext>
            </a:extLst>
          </p:cNvPr>
          <p:cNvSpPr txBox="1"/>
          <p:nvPr/>
        </p:nvSpPr>
        <p:spPr>
          <a:xfrm>
            <a:off x="8819022" y="41959"/>
            <a:ext cx="344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3"/>
              </a:rPr>
              <a:t>https://zh.pngtree.com/freepng/salute-people-police-hand-drawn-cartoon_4493234.html</a:t>
            </a:r>
            <a:r>
              <a:rPr lang="en-US" altLang="zh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89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A62583B4-EF3E-DDFD-105D-954D9E30000B}"/>
              </a:ext>
            </a:extLst>
          </p:cNvPr>
          <p:cNvSpPr/>
          <p:nvPr/>
        </p:nvSpPr>
        <p:spPr>
          <a:xfrm>
            <a:off x="2522389" y="239162"/>
            <a:ext cx="3940628" cy="1240971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朋輩壓力</a:t>
            </a:r>
            <a:endParaRPr lang="zh-HK" altLang="en-US" sz="40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659A04D7-50CB-4149-0329-5D14B3D0CAA3}"/>
              </a:ext>
            </a:extLst>
          </p:cNvPr>
          <p:cNvSpPr/>
          <p:nvPr/>
        </p:nvSpPr>
        <p:spPr>
          <a:xfrm>
            <a:off x="410561" y="1473656"/>
            <a:ext cx="3940628" cy="1240971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缺乏細思</a:t>
            </a:r>
            <a:endParaRPr lang="zh-HK" altLang="en-US" sz="40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DF56E99-8B5E-B3B1-61A8-DE6B29E774E9}"/>
              </a:ext>
            </a:extLst>
          </p:cNvPr>
          <p:cNvSpPr/>
          <p:nvPr/>
        </p:nvSpPr>
        <p:spPr>
          <a:xfrm>
            <a:off x="4511378" y="1486610"/>
            <a:ext cx="3940628" cy="1240971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即興隨意</a:t>
            </a:r>
            <a:endParaRPr lang="zh-HK" altLang="en-US" sz="4000" dirty="0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61034E7D-D22C-71D4-861A-2161300B1924}"/>
              </a:ext>
            </a:extLst>
          </p:cNvPr>
          <p:cNvSpPr/>
          <p:nvPr/>
        </p:nvSpPr>
        <p:spPr>
          <a:xfrm>
            <a:off x="3842657" y="2721104"/>
            <a:ext cx="1741714" cy="9688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D2F64735-9129-A710-8EE3-95400DE3A97C}"/>
              </a:ext>
            </a:extLst>
          </p:cNvPr>
          <p:cNvSpPr/>
          <p:nvPr/>
        </p:nvSpPr>
        <p:spPr>
          <a:xfrm>
            <a:off x="552075" y="3778761"/>
            <a:ext cx="3940628" cy="124097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失去自由</a:t>
            </a:r>
            <a:endParaRPr lang="zh-HK" altLang="en-US" sz="4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2A9E316-A0E9-8423-E3A2-1A642524C708}"/>
              </a:ext>
            </a:extLst>
          </p:cNvPr>
          <p:cNvSpPr/>
          <p:nvPr/>
        </p:nvSpPr>
        <p:spPr>
          <a:xfrm>
            <a:off x="4590675" y="3778761"/>
            <a:ext cx="3940628" cy="124097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面對刑責</a:t>
            </a:r>
            <a:endParaRPr lang="zh-HK" altLang="en-US" sz="40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3E626EC-7637-6794-3B90-485B372E5D75}"/>
              </a:ext>
            </a:extLst>
          </p:cNvPr>
          <p:cNvSpPr/>
          <p:nvPr/>
        </p:nvSpPr>
        <p:spPr>
          <a:xfrm>
            <a:off x="2541064" y="5108561"/>
            <a:ext cx="3940628" cy="124097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他人失望</a:t>
            </a:r>
            <a:endParaRPr lang="zh-HK" altLang="en-US" sz="4000" dirty="0"/>
          </a:p>
        </p:txBody>
      </p:sp>
      <p:sp>
        <p:nvSpPr>
          <p:cNvPr id="11" name="右大括弧 10">
            <a:extLst>
              <a:ext uri="{FF2B5EF4-FFF2-40B4-BE49-F238E27FC236}">
                <a16:creationId xmlns:a16="http://schemas.microsoft.com/office/drawing/2014/main" id="{16B25F9A-4BDE-F79F-DEBD-F1B4FF4A4616}"/>
              </a:ext>
            </a:extLst>
          </p:cNvPr>
          <p:cNvSpPr/>
          <p:nvPr/>
        </p:nvSpPr>
        <p:spPr>
          <a:xfrm>
            <a:off x="8490856" y="239162"/>
            <a:ext cx="631372" cy="31027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右大括弧 11">
            <a:extLst>
              <a:ext uri="{FF2B5EF4-FFF2-40B4-BE49-F238E27FC236}">
                <a16:creationId xmlns:a16="http://schemas.microsoft.com/office/drawing/2014/main" id="{DA10E4E9-7141-99A2-F2A6-308DEEC14CF7}"/>
              </a:ext>
            </a:extLst>
          </p:cNvPr>
          <p:cNvSpPr/>
          <p:nvPr/>
        </p:nvSpPr>
        <p:spPr>
          <a:xfrm>
            <a:off x="8490856" y="3689932"/>
            <a:ext cx="631372" cy="31027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1FF26624-1B6A-5680-D40D-9CB65D5EE223}"/>
              </a:ext>
            </a:extLst>
          </p:cNvPr>
          <p:cNvSpPr/>
          <p:nvPr/>
        </p:nvSpPr>
        <p:spPr>
          <a:xfrm>
            <a:off x="9292503" y="1170052"/>
            <a:ext cx="2620361" cy="1240971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隨意的行為</a:t>
            </a:r>
            <a:endParaRPr lang="zh-HK" altLang="en-US" sz="40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029774D3-878E-F825-3504-B9263464AECB}"/>
              </a:ext>
            </a:extLst>
          </p:cNvPr>
          <p:cNvSpPr/>
          <p:nvPr/>
        </p:nvSpPr>
        <p:spPr>
          <a:xfrm>
            <a:off x="9292503" y="4620822"/>
            <a:ext cx="2620361" cy="124097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嚴重的後果</a:t>
            </a:r>
            <a:endParaRPr lang="zh-HK" altLang="en-US" sz="40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2F34C53-DE48-7420-32DD-24EEA384ECDA}"/>
              </a:ext>
            </a:extLst>
          </p:cNvPr>
          <p:cNvSpPr txBox="1"/>
          <p:nvPr/>
        </p:nvSpPr>
        <p:spPr>
          <a:xfrm>
            <a:off x="8969828" y="2962089"/>
            <a:ext cx="3058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highlight>
                  <a:srgbClr val="FFFF00"/>
                </a:highlight>
              </a:rPr>
              <a:t>值得嗎</a:t>
            </a:r>
            <a:r>
              <a:rPr lang="en-US" altLang="zh-TW" sz="6600" dirty="0">
                <a:highlight>
                  <a:srgbClr val="FFFF00"/>
                </a:highlight>
              </a:rPr>
              <a:t>?</a:t>
            </a:r>
            <a:endParaRPr lang="zh-HK" altLang="en-US" sz="6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6937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647F17E-FF70-6631-EED4-9935599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zh-TW" altLang="en-US" dirty="0"/>
              <a:t>青少年</a:t>
            </a:r>
            <a:r>
              <a:rPr lang="zh-TW" altLang="en-US" dirty="0" smtClean="0"/>
              <a:t>盜竊趨勢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9DC089-C453-C10B-8E42-02B52250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3" y="1917660"/>
            <a:ext cx="5124586" cy="384366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盜竊</a:t>
            </a:r>
            <a:r>
              <a:rPr lang="zh-TW" altLang="en-US" dirty="0"/>
              <a:t>罪是青少年</a:t>
            </a:r>
            <a:r>
              <a:rPr lang="zh-TW" altLang="en-US" dirty="0">
                <a:highlight>
                  <a:srgbClr val="FFFF00"/>
                </a:highlight>
              </a:rPr>
              <a:t>最常干犯</a:t>
            </a:r>
            <a:r>
              <a:rPr lang="zh-TW" altLang="en-US" dirty="0"/>
              <a:t>的刑事罪行之一，尤其是店舖盜竊。</a:t>
            </a:r>
            <a:endParaRPr lang="en-US" altLang="zh-TW" dirty="0"/>
          </a:p>
          <a:p>
            <a:r>
              <a:rPr lang="zh-TW" altLang="en-US" dirty="0"/>
              <a:t>青少年盜竊案件數量近年有所</a:t>
            </a:r>
            <a:r>
              <a:rPr lang="zh-TW" altLang="en-US" dirty="0">
                <a:highlight>
                  <a:srgbClr val="FFFF00"/>
                </a:highlight>
              </a:rPr>
              <a:t>上升</a:t>
            </a:r>
            <a:r>
              <a:rPr lang="zh-TW" altLang="en-US" dirty="0"/>
              <a:t>，於</a:t>
            </a:r>
            <a:r>
              <a:rPr lang="en-US" altLang="zh-TW" dirty="0"/>
              <a:t>2024</a:t>
            </a:r>
            <a:r>
              <a:rPr lang="zh-TW" altLang="en-US" dirty="0"/>
              <a:t>年，共有</a:t>
            </a:r>
            <a:r>
              <a:rPr lang="en-US" altLang="zh-TW" dirty="0"/>
              <a:t>493</a:t>
            </a:r>
            <a:r>
              <a:rPr lang="zh-TW" altLang="en-US" dirty="0"/>
              <a:t>名</a:t>
            </a:r>
            <a:r>
              <a:rPr lang="en-US" altLang="zh-TW" dirty="0"/>
              <a:t>10</a:t>
            </a:r>
            <a:r>
              <a:rPr lang="zh-TW" altLang="en-US" dirty="0"/>
              <a:t>至</a:t>
            </a:r>
            <a:r>
              <a:rPr lang="en-US" altLang="zh-TW" dirty="0"/>
              <a:t>20</a:t>
            </a:r>
            <a:r>
              <a:rPr lang="zh-TW" altLang="en-US" dirty="0"/>
              <a:t>歲青少年涉及盜竊被拘捕，較</a:t>
            </a:r>
            <a:r>
              <a:rPr lang="en-US" altLang="zh-TW" dirty="0"/>
              <a:t>2023</a:t>
            </a:r>
            <a:r>
              <a:rPr lang="zh-TW" altLang="en-US" dirty="0"/>
              <a:t>年增加</a:t>
            </a:r>
            <a:r>
              <a:rPr lang="en-US" altLang="zh-TW" dirty="0"/>
              <a:t>82</a:t>
            </a:r>
            <a:r>
              <a:rPr lang="zh-TW" altLang="en-US" dirty="0"/>
              <a:t>人，上升</a:t>
            </a:r>
            <a:r>
              <a:rPr lang="en-US" altLang="zh-TW" dirty="0"/>
              <a:t>20%</a:t>
            </a:r>
            <a:r>
              <a:rPr lang="zh-TW" altLang="en-US" dirty="0"/>
              <a:t>。</a:t>
            </a:r>
            <a:endParaRPr lang="zh-HK" altLang="en-US" dirty="0"/>
          </a:p>
        </p:txBody>
      </p:sp>
      <p:pic>
        <p:nvPicPr>
          <p:cNvPr id="6" name="圖片 5" descr="一張含有 設計, 方塊 的圖片&#10;&#10;描述是以中可信度自動產生">
            <a:extLst>
              <a:ext uri="{FF2B5EF4-FFF2-40B4-BE49-F238E27FC236}">
                <a16:creationId xmlns:a16="http://schemas.microsoft.com/office/drawing/2014/main" id="{DD64C1EE-2C23-2198-F783-A88C24D6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2" r="-2" b="-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A165DEB-82D1-78CD-6780-58E73B61AE18}"/>
              </a:ext>
            </a:extLst>
          </p:cNvPr>
          <p:cNvSpPr txBox="1"/>
          <p:nvPr/>
        </p:nvSpPr>
        <p:spPr>
          <a:xfrm>
            <a:off x="1089146" y="6176963"/>
            <a:ext cx="34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3"/>
              </a:rPr>
              <a:t>https://88icon.com/sucai/ippvvlv.html</a:t>
            </a:r>
            <a:r>
              <a:rPr lang="en-US" altLang="zh-HK" sz="1200" dirty="0"/>
              <a:t> 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8689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C7C7EA67-A79A-E04F-AFB8-539D8F93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2" y="332468"/>
            <a:ext cx="1458686" cy="1325563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/>
              <a:t>課堂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總結</a:t>
            </a:r>
            <a:endParaRPr lang="zh-HK" altLang="en-US" dirty="0"/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AB7ED674-6893-16D6-56F3-95336AA50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430905"/>
              </p:ext>
            </p:extLst>
          </p:nvPr>
        </p:nvGraphicFramePr>
        <p:xfrm>
          <a:off x="2471057" y="447523"/>
          <a:ext cx="9220200" cy="59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圖片 13" descr="一張含有 圖畫, 寫生, 人的臉孔, 圖解 的圖片&#10;&#10;自動產生的描述">
            <a:extLst>
              <a:ext uri="{FF2B5EF4-FFF2-40B4-BE49-F238E27FC236}">
                <a16:creationId xmlns:a16="http://schemas.microsoft.com/office/drawing/2014/main" id="{6F8EDABE-99C3-B0B7-A970-EBF39C83565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11" y="1905001"/>
            <a:ext cx="2851452" cy="213858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5B66D02-CA3C-F047-D26E-36E546EFE3C8}"/>
              </a:ext>
            </a:extLst>
          </p:cNvPr>
          <p:cNvSpPr txBox="1"/>
          <p:nvPr/>
        </p:nvSpPr>
        <p:spPr>
          <a:xfrm>
            <a:off x="88679" y="6202366"/>
            <a:ext cx="34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9"/>
              </a:rPr>
              <a:t>https://www.sohu.com/a/642064952_100166256</a:t>
            </a:r>
            <a:r>
              <a:rPr lang="en-US" altLang="zh-HK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255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圖片 8" descr="一張含有 圖畫, 卡通, 動畫卡通, 圖解 的圖片&#10;&#10;自動產生的描述">
            <a:extLst>
              <a:ext uri="{FF2B5EF4-FFF2-40B4-BE49-F238E27FC236}">
                <a16:creationId xmlns:a16="http://schemas.microsoft.com/office/drawing/2014/main" id="{4CEDECE8-2797-C9D4-6DDA-6C1F23A7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1" b="16526"/>
          <a:stretch>
            <a:fillRect/>
          </a:stretch>
        </p:blipFill>
        <p:spPr>
          <a:xfrm>
            <a:off x="-698268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2A6EDBD-2312-9D67-108C-D9AF5116F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1348" y="738900"/>
            <a:ext cx="38165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zh-TW" altLang="en-US" sz="5200" dirty="0"/>
              <a:t>活動一</a:t>
            </a:r>
            <a:r>
              <a:rPr lang="zh-TW" altLang="en-US" sz="5200" dirty="0" smtClean="0"/>
              <a:t>：</a:t>
            </a:r>
            <a:r>
              <a:rPr lang="en-US" altLang="zh-TW" sz="5200" dirty="0" smtClean="0"/>
              <a:t/>
            </a:r>
            <a:br>
              <a:rPr lang="en-US" altLang="zh-TW" sz="5200" dirty="0" smtClean="0"/>
            </a:br>
            <a:r>
              <a:rPr lang="zh-TW" altLang="en-US" sz="5200" dirty="0" smtClean="0"/>
              <a:t>假如</a:t>
            </a:r>
            <a:r>
              <a:rPr lang="zh-TW" altLang="en-US" sz="5200" dirty="0"/>
              <a:t>你</a:t>
            </a:r>
            <a:r>
              <a:rPr lang="zh-TW" altLang="en-US" sz="5200" dirty="0" smtClean="0"/>
              <a:t>是</a:t>
            </a:r>
            <a:r>
              <a:rPr lang="en-US" altLang="zh-TW" sz="5200" dirty="0" smtClean="0"/>
              <a:t>……</a:t>
            </a:r>
            <a:endParaRPr lang="zh-HK" altLang="en-US" sz="5200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EBCFF2A0-C2AF-10CD-1C69-8E4E01635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684480"/>
          </a:xfrm>
          <a:noFill/>
        </p:spPr>
        <p:txBody>
          <a:bodyPr>
            <a:normAutofit/>
          </a:bodyPr>
          <a:lstStyle/>
          <a:p>
            <a:pPr algn="l"/>
            <a:r>
              <a:rPr lang="zh-TW" altLang="en-US" dirty="0"/>
              <a:t>請同學分組。</a:t>
            </a:r>
            <a:endParaRPr lang="en-US" altLang="zh-TW" dirty="0"/>
          </a:p>
          <a:p>
            <a:pPr algn="l"/>
            <a:r>
              <a:rPr lang="zh-TW" altLang="en-US" dirty="0"/>
              <a:t>按工作紙一完成討論，記錄在工作紙上。</a:t>
            </a:r>
            <a:endParaRPr lang="en-US" altLang="zh-TW" dirty="0"/>
          </a:p>
          <a:p>
            <a:pPr algn="l"/>
            <a:r>
              <a:rPr lang="zh-TW" altLang="en-US" dirty="0"/>
              <a:t>稍後老師會請同學分享。</a:t>
            </a:r>
            <a:endParaRPr lang="zh-HK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89DFA0A-58AA-06E5-1CA3-1DAD7D4A6C80}"/>
              </a:ext>
            </a:extLst>
          </p:cNvPr>
          <p:cNvSpPr txBox="1"/>
          <p:nvPr/>
        </p:nvSpPr>
        <p:spPr>
          <a:xfrm>
            <a:off x="8447889" y="415735"/>
            <a:ext cx="344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3"/>
              </a:rPr>
              <a:t>https://zh.pngtree.com/freepng/people-s-police-hand-drawn-cartoon-pattern_4493221.html</a:t>
            </a:r>
            <a:r>
              <a:rPr lang="en-US" altLang="zh-HK" sz="1200" dirty="0"/>
              <a:t> 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143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7F492E-62A2-4FF5-B47D-4D5983A1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個案一：假如你是訓導老師</a:t>
            </a:r>
            <a:r>
              <a:rPr lang="en-US" altLang="zh-TW"/>
              <a:t>……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61A653-44BE-C9F6-A0CD-D4587ECE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93" y="1825625"/>
            <a:ext cx="8695112" cy="466725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小文在學校的籃球場內打球，將自己的銀包放在球場邊的長椅上，小明看見銀包，臨時起意，拿取銀包中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$30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去買零食，兩天後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，老師查看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閉路電視發現小明的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明起初否認，但後來又說自己只是貪玩，忘記了歸還，並沒有欺負小文的意思，請求你不要懲罰他。</a:t>
            </a:r>
          </a:p>
          <a:p>
            <a:endParaRPr lang="zh-TW" altLang="en-US" dirty="0"/>
          </a:p>
          <a:p>
            <a:r>
              <a:rPr lang="zh-TW" altLang="en-US" dirty="0" smtClean="0"/>
              <a:t>一</a:t>
            </a:r>
            <a:r>
              <a:rPr lang="zh-TW" altLang="en-US" dirty="0"/>
              <a:t>、你認為小明有沒有觸犯盜竊罪？</a:t>
            </a:r>
          </a:p>
          <a:p>
            <a:r>
              <a:rPr lang="zh-TW" altLang="en-US" dirty="0"/>
              <a:t>二、你會否接受小明對事件的辯解，不跟進他的個案？</a:t>
            </a:r>
          </a:p>
        </p:txBody>
      </p:sp>
      <p:pic>
        <p:nvPicPr>
          <p:cNvPr id="7" name="圖片 6" descr="一張含有 圖畫, 寫生, 圖解, 人的臉孔 的圖片&#10;&#10;自動產生的描述">
            <a:extLst>
              <a:ext uri="{FF2B5EF4-FFF2-40B4-BE49-F238E27FC236}">
                <a16:creationId xmlns:a16="http://schemas.microsoft.com/office/drawing/2014/main" id="{821ECF83-54A4-3990-9C7C-935A9DA10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6" y="280988"/>
            <a:ext cx="2819400" cy="28194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78AC306-2A52-C6FD-A2A7-ACE028D880BC}"/>
              </a:ext>
            </a:extLst>
          </p:cNvPr>
          <p:cNvSpPr txBox="1"/>
          <p:nvPr/>
        </p:nvSpPr>
        <p:spPr>
          <a:xfrm>
            <a:off x="8742822" y="5907456"/>
            <a:ext cx="344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3"/>
              </a:rPr>
              <a:t>https://www.douyin.com/search/%E8%80%81%E5%B8%88%E7%94%BB%E5%83%8F%E6%BC%AB%E7%94%BB%E4%BA%BA%E7%89%A9</a:t>
            </a:r>
            <a:r>
              <a:rPr lang="zh-HK" altLang="en-US" sz="1200" dirty="0"/>
              <a:t> </a:t>
            </a:r>
            <a:endParaRPr lang="en-US" altLang="zh-HK" sz="1200" dirty="0"/>
          </a:p>
        </p:txBody>
      </p:sp>
    </p:spTree>
    <p:extLst>
      <p:ext uri="{BB962C8B-B14F-4D97-AF65-F5344CB8AC3E}">
        <p14:creationId xmlns:p14="http://schemas.microsoft.com/office/powerpoint/2010/main" val="350395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937C-778E-40C3-1A64-C6F8C1F07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A965C1-AC40-F64A-FA8E-67CEE6BF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個案二：假如你是警員</a:t>
            </a:r>
            <a:r>
              <a:rPr lang="en-US" altLang="zh-TW" dirty="0"/>
              <a:t>……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E003B1-3C44-0B8F-979C-F7D0584A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86800" cy="466725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張先生經過百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康超級市場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門口時，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警鐘響起，店員隨即發現張先生取走了超級市場內一瓶價值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$3000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的紅酒。當時張先生已將紅酒放在自己的環保袋內，並離開超級市場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門口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店員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隨即報警，張先生一度不願意讓店員查看他袋內的物品，你到場翻查閉路電視發現他將紅酒直接放入袋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內。張先生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只是忘記了付款，並沒有偷取紅酒的意思，請求你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不要拘捕他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 smtClean="0"/>
              <a:t>一</a:t>
            </a:r>
            <a:r>
              <a:rPr lang="zh-TW" altLang="en-US" dirty="0"/>
              <a:t>、你認為張先生有沒有觸犯盜竊罪？</a:t>
            </a:r>
          </a:p>
          <a:p>
            <a:r>
              <a:rPr lang="zh-TW" altLang="en-US" dirty="0"/>
              <a:t>二、你會否接受張先生對事件的辯解，不跟進他的個案？</a:t>
            </a:r>
          </a:p>
        </p:txBody>
      </p:sp>
      <p:pic>
        <p:nvPicPr>
          <p:cNvPr id="5" name="圖片 4" descr="一張含有 圖畫, 美工圖案, 卡通, 圖解 的圖片&#10;&#10;自動產生的描述">
            <a:extLst>
              <a:ext uri="{FF2B5EF4-FFF2-40B4-BE49-F238E27FC236}">
                <a16:creationId xmlns:a16="http://schemas.microsoft.com/office/drawing/2014/main" id="{4951A727-B6A6-7234-15B3-A88468E78D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3" y="1274055"/>
            <a:ext cx="3505200" cy="35052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2EEDB86-50C4-8F72-005C-0BEE3CB9E0CA}"/>
              </a:ext>
            </a:extLst>
          </p:cNvPr>
          <p:cNvSpPr txBox="1"/>
          <p:nvPr/>
        </p:nvSpPr>
        <p:spPr>
          <a:xfrm>
            <a:off x="8579536" y="230188"/>
            <a:ext cx="344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3"/>
              </a:rPr>
              <a:t>https://zh.pngtree.com/freepng/salute-people-police-hand-drawn-cartoon_4493234.html</a:t>
            </a:r>
            <a:r>
              <a:rPr lang="en-US" altLang="zh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01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8AA078-2160-E19F-BBDE-7210394C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小明和</a:t>
            </a:r>
            <a:r>
              <a:rPr lang="zh-TW" altLang="en-US" dirty="0"/>
              <a:t>張先生，是否已干犯盜竊罪？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44887B-3FE7-436F-E3E9-D7E7346A2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根據香港法例第</a:t>
            </a:r>
            <a:r>
              <a:rPr lang="en-US" altLang="zh-TW" dirty="0"/>
              <a:t>210</a:t>
            </a:r>
            <a:r>
              <a:rPr lang="zh-TW" altLang="en-US" dirty="0"/>
              <a:t>章</a:t>
            </a:r>
            <a:r>
              <a:rPr lang="en-US" altLang="zh-TW" dirty="0"/>
              <a:t>《</a:t>
            </a:r>
            <a:r>
              <a:rPr lang="zh-TW" altLang="en-US" dirty="0"/>
              <a:t>盜竊罪條例</a:t>
            </a:r>
            <a:r>
              <a:rPr lang="en-US" altLang="zh-TW" dirty="0"/>
              <a:t>》</a:t>
            </a:r>
            <a:r>
              <a:rPr lang="zh-TW" altLang="en-US" dirty="0" smtClean="0"/>
              <a:t>，構成</a:t>
            </a:r>
            <a:r>
              <a:rPr lang="zh-TW" altLang="en-US" dirty="0"/>
              <a:t>盜竊罪需具備以下四個要素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714375" indent="-514350">
              <a:buFont typeface="+mj-lt"/>
              <a:buAutoNum type="arabicParenR"/>
            </a:pPr>
            <a:r>
              <a:rPr lang="zh-TW" altLang="en-US" dirty="0" smtClean="0"/>
              <a:t>具備</a:t>
            </a:r>
            <a:r>
              <a:rPr lang="zh-TW" altLang="en-US" dirty="0">
                <a:highlight>
                  <a:srgbClr val="FFFF00"/>
                </a:highlight>
              </a:rPr>
              <a:t>不誠實</a:t>
            </a:r>
            <a:r>
              <a:rPr lang="zh-TW" altLang="en-US" dirty="0"/>
              <a:t>的</a:t>
            </a:r>
            <a:r>
              <a:rPr lang="zh-TW" altLang="en-US" dirty="0" smtClean="0"/>
              <a:t>意圖</a:t>
            </a:r>
            <a:endParaRPr lang="en-US" altLang="zh-TW" dirty="0" smtClean="0"/>
          </a:p>
          <a:p>
            <a:pPr marL="714375" indent="-514350">
              <a:buFont typeface="+mj-lt"/>
              <a:buAutoNum type="arabicParenR"/>
            </a:pPr>
            <a:r>
              <a:rPr lang="zh-TW" altLang="en-US" dirty="0" smtClean="0">
                <a:highlight>
                  <a:srgbClr val="FFFF00"/>
                </a:highlight>
              </a:rPr>
              <a:t>挪</a:t>
            </a:r>
            <a:r>
              <a:rPr lang="zh-TW" altLang="en-US" dirty="0">
                <a:highlight>
                  <a:srgbClr val="FFFF00"/>
                </a:highlight>
              </a:rPr>
              <a:t>佔</a:t>
            </a:r>
            <a:r>
              <a:rPr lang="zh-TW" altLang="en-US" dirty="0"/>
              <a:t>（拿走一件物品，或以任何方式</a:t>
            </a:r>
            <a:r>
              <a:rPr lang="zh-TW" altLang="en-US" dirty="0">
                <a:highlight>
                  <a:srgbClr val="FFFF00"/>
                </a:highlight>
              </a:rPr>
              <a:t>得到</a:t>
            </a:r>
            <a:r>
              <a:rPr lang="zh-TW" altLang="en-US" dirty="0"/>
              <a:t>一件物品，</a:t>
            </a:r>
            <a:r>
              <a:rPr lang="zh-TW" altLang="en-US" dirty="0">
                <a:highlight>
                  <a:srgbClr val="FFFF00"/>
                </a:highlight>
              </a:rPr>
              <a:t>繼續保管</a:t>
            </a:r>
            <a:r>
              <a:rPr lang="zh-TW" altLang="en-US" dirty="0"/>
              <a:t>這件物品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714375" indent="-514350">
              <a:buFont typeface="+mj-lt"/>
              <a:buAutoNum type="arabicParenR"/>
            </a:pPr>
            <a:r>
              <a:rPr lang="zh-TW" altLang="en-US" dirty="0" smtClean="0"/>
              <a:t>屬於</a:t>
            </a:r>
            <a:r>
              <a:rPr lang="zh-TW" altLang="en-US" dirty="0">
                <a:highlight>
                  <a:srgbClr val="FFFF00"/>
                </a:highlight>
              </a:rPr>
              <a:t>另一人的</a:t>
            </a:r>
            <a:r>
              <a:rPr lang="zh-TW" altLang="en-US" dirty="0" smtClean="0">
                <a:highlight>
                  <a:srgbClr val="FFFF00"/>
                </a:highlight>
              </a:rPr>
              <a:t>財產</a:t>
            </a:r>
            <a:endParaRPr lang="en-US" altLang="zh-TW" dirty="0" smtClean="0"/>
          </a:p>
          <a:p>
            <a:pPr marL="714375" indent="-514350">
              <a:buFont typeface="+mj-lt"/>
              <a:buAutoNum type="arabicParenR"/>
            </a:pPr>
            <a:r>
              <a:rPr lang="zh-TW" altLang="en-US" dirty="0" smtClean="0"/>
              <a:t>意圖</a:t>
            </a:r>
            <a:r>
              <a:rPr lang="zh-TW" altLang="en-US" dirty="0">
                <a:highlight>
                  <a:srgbClr val="FFFF00"/>
                </a:highlight>
              </a:rPr>
              <a:t>永久地剝奪</a:t>
            </a:r>
            <a:r>
              <a:rPr lang="zh-TW" altLang="en-US" dirty="0"/>
              <a:t>該另一人的財產（例如不顧該另一人的權利，意圖將該東西視為自己的東西處置）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即使</a:t>
            </a:r>
            <a:r>
              <a:rPr lang="zh-TW" altLang="en-US" dirty="0"/>
              <a:t>沒有使用暴力，只要非法取走他人的財物並打算不歸還，也構成盜竊罪。</a:t>
            </a:r>
          </a:p>
          <a:p>
            <a:endParaRPr lang="zh-TW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278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5314B-00D4-EF31-5C18-222FD9815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7F3F1A-E67B-D7B4-1803-6C24EE8D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</a:t>
            </a:r>
            <a:r>
              <a:rPr lang="zh-TW" altLang="en-US" dirty="0" smtClean="0"/>
              <a:t>明是否</a:t>
            </a:r>
            <a:r>
              <a:rPr lang="zh-TW" altLang="en-US" dirty="0"/>
              <a:t>已干犯盜竊罪？</a:t>
            </a:r>
            <a:endParaRPr lang="zh-HK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4263042-940B-DB0A-778F-8030DB361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74235"/>
              </p:ext>
            </p:extLst>
          </p:nvPr>
        </p:nvGraphicFramePr>
        <p:xfrm>
          <a:off x="838200" y="1825625"/>
          <a:ext cx="10010614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417">
                  <a:extLst>
                    <a:ext uri="{9D8B030D-6E8A-4147-A177-3AD203B41FA5}">
                      <a16:colId xmlns:a16="http://schemas.microsoft.com/office/drawing/2014/main" val="843046286"/>
                    </a:ext>
                  </a:extLst>
                </a:gridCol>
                <a:gridCol w="2665708">
                  <a:extLst>
                    <a:ext uri="{9D8B030D-6E8A-4147-A177-3AD203B41FA5}">
                      <a16:colId xmlns:a16="http://schemas.microsoft.com/office/drawing/2014/main" val="3728052417"/>
                    </a:ext>
                  </a:extLst>
                </a:gridCol>
                <a:gridCol w="2327629">
                  <a:extLst>
                    <a:ext uri="{9D8B030D-6E8A-4147-A177-3AD203B41FA5}">
                      <a16:colId xmlns:a16="http://schemas.microsoft.com/office/drawing/2014/main" val="3944362401"/>
                    </a:ext>
                  </a:extLst>
                </a:gridCol>
                <a:gridCol w="2352860">
                  <a:extLst>
                    <a:ext uri="{9D8B030D-6E8A-4147-A177-3AD203B41FA5}">
                      <a16:colId xmlns:a16="http://schemas.microsoft.com/office/drawing/2014/main" val="3922186087"/>
                    </a:ext>
                  </a:extLst>
                </a:gridCol>
              </a:tblGrid>
              <a:tr h="387078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不誠實的意圖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800" dirty="0"/>
                        <a:t>挪佔</a:t>
                      </a:r>
                      <a:r>
                        <a:rPr lang="zh-TW" altLang="en-US" sz="2800" dirty="0"/>
                        <a:t>／得到／保管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另一人的財產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永久剝奪他人的使用權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13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辯稱貪玩</a:t>
                      </a:r>
                      <a:endParaRPr lang="en-US" altLang="zh-TW" sz="2800" dirty="0"/>
                    </a:p>
                    <a:p>
                      <a:r>
                        <a:rPr lang="zh-TW" altLang="en-US" sz="2800" dirty="0"/>
                        <a:t>兩日後也不承認</a:t>
                      </a:r>
                      <a:endParaRPr lang="en-US" altLang="zh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取走了</a:t>
                      </a:r>
                      <a:r>
                        <a:rPr lang="en-US" altLang="zh-TW" sz="2800" dirty="0">
                          <a:highlight>
                            <a:srgbClr val="FFFF00"/>
                          </a:highlight>
                        </a:rPr>
                        <a:t>$</a:t>
                      </a:r>
                      <a:r>
                        <a:rPr lang="en-US" altLang="zh-TW" sz="2800" dirty="0" smtClean="0">
                          <a:highlight>
                            <a:srgbClr val="FFFF00"/>
                          </a:highlight>
                        </a:rPr>
                        <a:t>30</a:t>
                      </a:r>
                      <a:endParaRPr lang="en-US" altLang="zh-TW" sz="28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800" dirty="0"/>
                        <a:t>$30</a:t>
                      </a:r>
                      <a:r>
                        <a:rPr lang="zh-TW" altLang="en-US" sz="2800" dirty="0"/>
                        <a:t>屬於小文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是，已經買了零食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317312"/>
                  </a:ext>
                </a:extLst>
              </a:tr>
            </a:tbl>
          </a:graphicData>
        </a:graphic>
      </p:graphicFrame>
      <p:pic>
        <p:nvPicPr>
          <p:cNvPr id="3" name="圖片 2" descr="一張含有 圖畫, 寫生, 圖解, 人的臉孔 的圖片&#10;&#10;自動產生的描述">
            <a:extLst>
              <a:ext uri="{FF2B5EF4-FFF2-40B4-BE49-F238E27FC236}">
                <a16:creationId xmlns:a16="http://schemas.microsoft.com/office/drawing/2014/main" id="{EC396019-B8B5-BCC3-FB14-FCAF75252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29" y="4310879"/>
            <a:ext cx="2088017" cy="208801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D19EC4E-598D-3647-3B82-BEB08A6E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45" y="4507364"/>
            <a:ext cx="2088017" cy="2088017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E8DD5B54-2808-7A4A-CF86-79B484E2CF58}"/>
              </a:ext>
            </a:extLst>
          </p:cNvPr>
          <p:cNvSpPr/>
          <p:nvPr/>
        </p:nvSpPr>
        <p:spPr>
          <a:xfrm>
            <a:off x="3156857" y="4310879"/>
            <a:ext cx="4506686" cy="881742"/>
          </a:xfrm>
          <a:prstGeom prst="wedgeRoundRectCallout">
            <a:avLst>
              <a:gd name="adj1" fmla="val -70833"/>
              <a:gd name="adj2" fmla="val 2842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三十蚊好少啫，咁都叫偷！</a:t>
            </a:r>
            <a:endParaRPr lang="en-US" altLang="zh-TW" sz="2400" dirty="0"/>
          </a:p>
          <a:p>
            <a:pPr algn="ctr"/>
            <a:r>
              <a:rPr lang="zh-TW" altLang="en-US" sz="2400" dirty="0"/>
              <a:t>件事喺學校發生，都無人知！</a:t>
            </a:r>
            <a:endParaRPr lang="en-US" altLang="zh-TW" sz="2400" dirty="0"/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DE4E6C54-9C37-9012-FDCD-3E81ED75665F}"/>
              </a:ext>
            </a:extLst>
          </p:cNvPr>
          <p:cNvSpPr/>
          <p:nvPr/>
        </p:nvSpPr>
        <p:spPr>
          <a:xfrm>
            <a:off x="2590800" y="5361395"/>
            <a:ext cx="4506686" cy="881742"/>
          </a:xfrm>
          <a:prstGeom prst="wedgeRoundRectCallout">
            <a:avLst>
              <a:gd name="adj1" fmla="val 77235"/>
              <a:gd name="adj2" fmla="val 1608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偷就係偷，幾多錢，邊度發生，都係同一個行為！</a:t>
            </a:r>
            <a:endParaRPr lang="en-US" altLang="zh-TW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9D6CB5B-A729-6CCA-EF45-E3AEEAFA239D}"/>
              </a:ext>
            </a:extLst>
          </p:cNvPr>
          <p:cNvSpPr txBox="1"/>
          <p:nvPr/>
        </p:nvSpPr>
        <p:spPr>
          <a:xfrm>
            <a:off x="349937" y="6169709"/>
            <a:ext cx="426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4"/>
              </a:rPr>
              <a:t>https://zh.freepik.com/premium%E7%9F%A2%E9%87%8F/cute-kids-ask-question-illustration_154093895.htm</a:t>
            </a:r>
            <a:r>
              <a:rPr lang="en-US" altLang="zh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5A17C-DE9F-6EED-83CA-D9ACE3994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59880-0D57-1BA5-0B66-4F1EDE31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小明和張先生，是否已干犯盜竊罪？</a:t>
            </a:r>
            <a:endParaRPr lang="zh-HK" altLang="en-US" dirty="0"/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97C11C33-F348-F8E2-0FD8-6063376DB005}"/>
              </a:ext>
            </a:extLst>
          </p:cNvPr>
          <p:cNvSpPr/>
          <p:nvPr/>
        </p:nvSpPr>
        <p:spPr>
          <a:xfrm>
            <a:off x="3363686" y="4202363"/>
            <a:ext cx="4506686" cy="881742"/>
          </a:xfrm>
          <a:prstGeom prst="wedgeRoundRectCallout">
            <a:avLst>
              <a:gd name="adj1" fmla="val -70833"/>
              <a:gd name="adj2" fmla="val 2842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我都話唔記得俾錢！</a:t>
            </a:r>
            <a:endParaRPr lang="en-US" altLang="zh-TW" sz="2400" dirty="0"/>
          </a:p>
          <a:p>
            <a:pPr algn="ctr"/>
            <a:r>
              <a:rPr lang="zh-TW" altLang="en-US" sz="2400" dirty="0"/>
              <a:t>我俾返咪得！</a:t>
            </a:r>
            <a:endParaRPr lang="en-US" altLang="zh-TW" sz="2400" dirty="0"/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30B64E7A-91B3-7B22-47A4-C7B1FEE118C3}"/>
              </a:ext>
            </a:extLst>
          </p:cNvPr>
          <p:cNvSpPr/>
          <p:nvPr/>
        </p:nvSpPr>
        <p:spPr>
          <a:xfrm>
            <a:off x="2830286" y="5459095"/>
            <a:ext cx="4506686" cy="881742"/>
          </a:xfrm>
          <a:prstGeom prst="wedgeRoundRectCallout">
            <a:avLst>
              <a:gd name="adj1" fmla="val 77235"/>
              <a:gd name="adj2" fmla="val 1608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唔記得俾錢唔係絕對的辯解！</a:t>
            </a:r>
            <a:endParaRPr lang="en-US" altLang="zh-TW" sz="2400" dirty="0"/>
          </a:p>
        </p:txBody>
      </p:sp>
      <p:graphicFrame>
        <p:nvGraphicFramePr>
          <p:cNvPr id="10" name="內容版面配置區 3">
            <a:extLst>
              <a:ext uri="{FF2B5EF4-FFF2-40B4-BE49-F238E27FC236}">
                <a16:creationId xmlns:a16="http://schemas.microsoft.com/office/drawing/2014/main" id="{D55204DA-57D9-A209-BE15-C21EC5535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387426"/>
              </p:ext>
            </p:extLst>
          </p:nvPr>
        </p:nvGraphicFramePr>
        <p:xfrm>
          <a:off x="838200" y="1409926"/>
          <a:ext cx="105156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5027">
                  <a:extLst>
                    <a:ext uri="{9D8B030D-6E8A-4147-A177-3AD203B41FA5}">
                      <a16:colId xmlns:a16="http://schemas.microsoft.com/office/drawing/2014/main" val="843046286"/>
                    </a:ext>
                  </a:extLst>
                </a:gridCol>
                <a:gridCol w="2839980">
                  <a:extLst>
                    <a:ext uri="{9D8B030D-6E8A-4147-A177-3AD203B41FA5}">
                      <a16:colId xmlns:a16="http://schemas.microsoft.com/office/drawing/2014/main" val="3728052417"/>
                    </a:ext>
                  </a:extLst>
                </a:gridCol>
                <a:gridCol w="2799043">
                  <a:extLst>
                    <a:ext uri="{9D8B030D-6E8A-4147-A177-3AD203B41FA5}">
                      <a16:colId xmlns:a16="http://schemas.microsoft.com/office/drawing/2014/main" val="3944362401"/>
                    </a:ext>
                  </a:extLst>
                </a:gridCol>
                <a:gridCol w="2471550">
                  <a:extLst>
                    <a:ext uri="{9D8B030D-6E8A-4147-A177-3AD203B41FA5}">
                      <a16:colId xmlns:a16="http://schemas.microsoft.com/office/drawing/2014/main" val="3922186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不誠實的意圖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800" dirty="0"/>
                        <a:t>挪佔</a:t>
                      </a:r>
                      <a:r>
                        <a:rPr lang="zh-TW" altLang="en-US" sz="2800" dirty="0"/>
                        <a:t>／得到／保管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另一人的財產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永久剝奪他人的使用權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13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辯</a:t>
                      </a:r>
                      <a:r>
                        <a:rPr lang="zh-TW" altLang="en-US" sz="2800" dirty="0"/>
                        <a:t>稱忘記付款</a:t>
                      </a:r>
                      <a:endParaRPr lang="en-US" altLang="zh-T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直接將紅酒放入袋內，取走了紅酒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$3000</a:t>
                      </a:r>
                      <a:r>
                        <a:rPr lang="zh-TW" altLang="en-US" sz="2800" dirty="0"/>
                        <a:t>的紅酒屬於超級市場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是，他已經取走了，不打算歸還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678896"/>
                  </a:ext>
                </a:extLst>
              </a:tr>
            </a:tbl>
          </a:graphicData>
        </a:graphic>
      </p:graphicFrame>
      <p:pic>
        <p:nvPicPr>
          <p:cNvPr id="11" name="圖片 10" descr="一張含有 圖畫, 美工圖案, 卡通, 圖解 的圖片&#10;&#10;自動產生的描述">
            <a:extLst>
              <a:ext uri="{FF2B5EF4-FFF2-40B4-BE49-F238E27FC236}">
                <a16:creationId xmlns:a16="http://schemas.microsoft.com/office/drawing/2014/main" id="{C01BD4E6-519D-1C51-7251-45529A28E7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6" y="4153126"/>
            <a:ext cx="2803116" cy="2803116"/>
          </a:xfrm>
          <a:prstGeom prst="rect">
            <a:avLst/>
          </a:prstGeom>
        </p:spPr>
      </p:pic>
      <p:pic>
        <p:nvPicPr>
          <p:cNvPr id="1026" name="Picture 2" descr="姓氏大全】101-我是張先生– LINE貼圖| LINE STORE">
            <a:extLst>
              <a:ext uri="{FF2B5EF4-FFF2-40B4-BE49-F238E27FC236}">
                <a16:creationId xmlns:a16="http://schemas.microsoft.com/office/drawing/2014/main" id="{E0EF2A22-8620-E0A2-15CA-3DB333B11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4" y="393090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45D43D4-0810-BEDD-353F-F2D665D55746}"/>
              </a:ext>
            </a:extLst>
          </p:cNvPr>
          <p:cNvSpPr txBox="1"/>
          <p:nvPr/>
        </p:nvSpPr>
        <p:spPr>
          <a:xfrm>
            <a:off x="176562" y="6165105"/>
            <a:ext cx="344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4"/>
              </a:rPr>
              <a:t>https://store.line.me/stickershop/product/5059029/zh-Hant</a:t>
            </a:r>
            <a:r>
              <a:rPr lang="en-US" altLang="zh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22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171AA71-597A-5DCF-4987-685D6C2A2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130041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zh-TW" altLang="en-US" sz="5400" dirty="0"/>
              <a:t>活動二：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en-US" sz="5400" dirty="0"/>
              <a:t>影片分析</a:t>
            </a:r>
            <a:endParaRPr lang="zh-HK" altLang="en-US" sz="5400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58DFE1C-AD04-8418-DEFF-F774A09C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zh-HK" altLang="en-US" sz="2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 descr="一張含有 卡通, 傢俱, 資料表, 圖解 的圖片&#10;&#10;自動產生的描述">
            <a:extLst>
              <a:ext uri="{FF2B5EF4-FFF2-40B4-BE49-F238E27FC236}">
                <a16:creationId xmlns:a16="http://schemas.microsoft.com/office/drawing/2014/main" id="{1891C523-E93D-BCEC-A573-596015C41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" b="8280"/>
          <a:stretch>
            <a:fillRect/>
          </a:stretch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5F8881D-782A-A82C-F9A8-21F0270C9EE9}"/>
              </a:ext>
            </a:extLst>
          </p:cNvPr>
          <p:cNvSpPr txBox="1"/>
          <p:nvPr/>
        </p:nvSpPr>
        <p:spPr>
          <a:xfrm>
            <a:off x="8579536" y="230188"/>
            <a:ext cx="344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圖片來源：</a:t>
            </a:r>
            <a:r>
              <a:rPr lang="en-US" altLang="zh-HK" sz="1200" dirty="0">
                <a:hlinkClick r:id="rId3"/>
              </a:rPr>
              <a:t>https://zh.pngtree.com/freepng/salute-people-police-hand-drawn-cartoon_4493234.html</a:t>
            </a:r>
            <a:r>
              <a:rPr lang="en-US" altLang="zh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6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1618</Words>
  <Application>Microsoft Office PowerPoint</Application>
  <PresentationFormat>寬螢幕</PresentationFormat>
  <Paragraphs>152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新細明體</vt:lpstr>
      <vt:lpstr>標楷體</vt:lpstr>
      <vt:lpstr>Arial</vt:lpstr>
      <vt:lpstr>Times New Roman</vt:lpstr>
      <vt:lpstr>Office 佈景主題</vt:lpstr>
      <vt:lpstr>盜竊</vt:lpstr>
      <vt:lpstr>青少年盜竊趨勢</vt:lpstr>
      <vt:lpstr>活動一： 假如你是……</vt:lpstr>
      <vt:lpstr>個案一：假如你是訓導老師……</vt:lpstr>
      <vt:lpstr>個案二：假如你是警員……</vt:lpstr>
      <vt:lpstr>小明和張先生，是否已干犯盜竊罪？</vt:lpstr>
      <vt:lpstr>小明是否已干犯盜竊罪？</vt:lpstr>
      <vt:lpstr>小明和張先生，是否已干犯盜竊罪？</vt:lpstr>
      <vt:lpstr>活動二： 影片分析</vt:lpstr>
      <vt:lpstr>請同學思考以下問題：</vt:lpstr>
      <vt:lpstr>看畢影片後， 請同學思考以下問題：</vt:lpstr>
      <vt:lpstr>注意！ 「睇水」都犯法！</vt:lpstr>
      <vt:lpstr>活動三： 警司警誡小測試</vt:lpstr>
      <vt:lpstr>PowerPoint 簡報</vt:lpstr>
      <vt:lpstr>PowerPoint 簡報</vt:lpstr>
      <vt:lpstr>警司警誡</vt:lpstr>
      <vt:lpstr>警司警誡（續）</vt:lpstr>
      <vt:lpstr>記住！未夠十八歳，都有機會被檢控！</vt:lpstr>
      <vt:lpstr>PowerPoint 簡報</vt:lpstr>
      <vt:lpstr>課堂 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盜竊</dc:title>
  <dc:creator>Ng Chun Shing 伍俊丞</dc:creator>
  <cp:lastModifiedBy>PRS</cp:lastModifiedBy>
  <cp:revision>14</cp:revision>
  <dcterms:created xsi:type="dcterms:W3CDTF">2025-08-28T09:07:41Z</dcterms:created>
  <dcterms:modified xsi:type="dcterms:W3CDTF">2025-09-10T03:18:16Z</dcterms:modified>
</cp:coreProperties>
</file>