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60" r:id="rId4"/>
  </p:sldMasterIdLst>
  <p:notesMasterIdLst>
    <p:notesMasterId r:id="rId35"/>
  </p:notesMasterIdLst>
  <p:handoutMasterIdLst>
    <p:handoutMasterId r:id="rId36"/>
  </p:handoutMasterIdLst>
  <p:sldIdLst>
    <p:sldId id="295" r:id="rId5"/>
    <p:sldId id="279" r:id="rId6"/>
    <p:sldId id="280" r:id="rId7"/>
    <p:sldId id="275" r:id="rId8"/>
    <p:sldId id="276" r:id="rId9"/>
    <p:sldId id="269" r:id="rId10"/>
    <p:sldId id="256" r:id="rId11"/>
    <p:sldId id="260" r:id="rId12"/>
    <p:sldId id="298" r:id="rId13"/>
    <p:sldId id="262" r:id="rId14"/>
    <p:sldId id="263" r:id="rId15"/>
    <p:sldId id="288" r:id="rId16"/>
    <p:sldId id="289" r:id="rId17"/>
    <p:sldId id="287" r:id="rId18"/>
    <p:sldId id="281" r:id="rId19"/>
    <p:sldId id="291" r:id="rId20"/>
    <p:sldId id="273" r:id="rId21"/>
    <p:sldId id="274" r:id="rId22"/>
    <p:sldId id="294" r:id="rId23"/>
    <p:sldId id="293" r:id="rId24"/>
    <p:sldId id="284" r:id="rId25"/>
    <p:sldId id="314" r:id="rId26"/>
    <p:sldId id="315" r:id="rId27"/>
    <p:sldId id="283" r:id="rId28"/>
    <p:sldId id="285" r:id="rId29"/>
    <p:sldId id="312" r:id="rId30"/>
    <p:sldId id="277" r:id="rId31"/>
    <p:sldId id="278" r:id="rId32"/>
    <p:sldId id="308" r:id="rId33"/>
    <p:sldId id="316" r:id="rId34"/>
  </p:sldIdLst>
  <p:sldSz cx="12192000" cy="6858000"/>
  <p:notesSz cx="6858000" cy="9144000"/>
  <p:embeddedFontLst>
    <p:embeddedFont>
      <p:font typeface="Century Gothic" panose="020B0502020202020204" pitchFamily="34" charset="0"/>
      <p:regular r:id="rId37"/>
      <p:bold r:id="rId38"/>
      <p:italic r:id="rId39"/>
      <p:boldItalic r:id="rId40"/>
    </p:embeddedFont>
    <p:embeddedFont>
      <p:font typeface="Microsoft JhengHei" panose="020B0604030504040204" pitchFamily="34" charset="-120"/>
      <p:regular r:id="rId41"/>
      <p:bold r:id="rId42"/>
    </p:embeddedFont>
    <p:embeddedFont>
      <p:font typeface="Microsoft JhengHei" panose="020B0604030504040204" pitchFamily="34" charset="-120"/>
      <p:regular r:id="rId41"/>
      <p:bold r:id="rId42"/>
    </p:embeddedFont>
    <p:embeddedFont>
      <p:font typeface="Noto Sans HK" panose="020B0200000000000000" pitchFamily="34" charset="-128"/>
      <p:regular r:id="rId43"/>
      <p:bold r:id="rId44"/>
    </p:embeddedFont>
    <p:embeddedFont>
      <p:font typeface="Noto Sans TC" panose="020B0200000000000000" pitchFamily="34" charset="-128"/>
      <p:regular r:id="rId45"/>
      <p:bold r:id="rId46"/>
    </p:embeddedFont>
    <p:embeddedFont>
      <p:font typeface="Oswald" panose="00000500000000000000" pitchFamily="2" charset="0"/>
      <p:regular r:id="rId47"/>
      <p:bold r:id="rId48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5B0A6A-E9F0-8AC0-41C9-A09F78215BBF}" v="60" dt="2026-09-24T01:35:41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33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3F3B8120-4BCF-0FC5-9FB3-C1BEFE366F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32AFB8F-B4ED-94FE-70FE-44DDD6E6A8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CBE45-DFE9-4B8B-A34A-1A4D8F858FE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2FA05F1-4B5F-34C6-4FBB-0EE70A184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D37DE61-853C-65C4-E4A4-C45944EEB6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39614-B985-4CBC-B29C-20AF41884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61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D0CC2A1D-7A81-632C-9556-0F1140D761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AEF83D28-347D-1F98-6772-5A01B809061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00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610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67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影像版面配置區 1">
            <a:extLst>
              <a:ext uri="{FF2B5EF4-FFF2-40B4-BE49-F238E27FC236}">
                <a16:creationId xmlns:a16="http://schemas.microsoft.com/office/drawing/2014/main" id="{5E16958D-8391-783D-ADF6-AE5CA23667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DA112ECA-3C95-3FD5-5884-5B3872A182CF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49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影像版面配置區 1">
            <a:extLst>
              <a:ext uri="{FF2B5EF4-FFF2-40B4-BE49-F238E27FC236}">
                <a16:creationId xmlns:a16="http://schemas.microsoft.com/office/drawing/2014/main" id="{755CA8AB-52DF-C76E-48C6-1E780D5A5B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7411" name="備忘稿版面配置區 2">
            <a:extLst>
              <a:ext uri="{FF2B5EF4-FFF2-40B4-BE49-F238E27FC236}">
                <a16:creationId xmlns:a16="http://schemas.microsoft.com/office/drawing/2014/main" id="{5513552D-60BB-37DE-72EA-348F1DE3A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411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B71F5D4F-30F6-41BB-3FBA-E4D05C0CA1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DAE362B1-EDDA-0145-9A65-C2FCAECC06F6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628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eng</a:t>
            </a: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eng</a:t>
            </a:r>
            <a:endParaRPr dirty="0"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eng</a:t>
            </a:r>
            <a:endParaRPr dirty="0"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eng</a:t>
            </a:r>
            <a:endParaRPr dirty="0"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eng</a:t>
            </a:r>
            <a:endParaRPr dirty="0"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C64A1AF-07A7-AB07-A933-47ADA72292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746959B3-D149-6798-9857-1ECA97E567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182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4F3A5-2A09-3453-2067-9B46EBB5A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60E78E7-BA34-1C77-A6CE-95FA26443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8002052-A9E0-23C9-AB80-C9F8EC57D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7549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eng</a:t>
            </a:r>
            <a:endParaRPr dirty="0"/>
          </a:p>
        </p:txBody>
      </p:sp>
      <p:sp>
        <p:nvSpPr>
          <p:cNvPr id="186" name="Google Shape;1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157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348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428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052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6D67C-7FA4-2CC2-B23E-6466F760D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4074CB0-C836-F4C4-FB46-1C9B53A10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3BA25FF-D32C-F31F-7C9E-42DF8D3AD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HK" dirty="0" err="1"/>
              <a:t>eng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2228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/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/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EE537-BD72-F4BE-7BE4-1FD89FC3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E21E6-C8FA-E295-274B-AB2B91004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960D9-7C5D-A64B-4B82-7A47E9EC9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14B92-48DA-41D0-B880-952E15D7E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3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4CC32-AD1A-FDF5-F6EF-BEC0BB05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1887B-274C-2EAF-72F6-F8CA71C3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0D81E-8CE8-5C31-4752-E6814F5A1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1226B-E6BA-4871-B1B9-942E40D624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92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/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BB95F-3FA0-2801-4520-B115932C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5A2FC-1E67-61F2-CF59-65009704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63613-7434-F2CC-C090-8D957A9D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2B1E5-4BC5-4D26-A2B7-08DB91F474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45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D967940-A9C3-22B5-7CE7-214B755C4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495333-50E5-E17D-50CE-B45EB0EA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B07ADE-92AE-D225-E0D7-2078F990C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AF5D8-9AAE-4885-B313-E8BE7DBF5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50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74B993-27F7-918A-1D46-5F70C8AB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BFEEF6-1ED5-55CC-14A4-33E6F339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EC8B935-F20B-7E20-2F8C-B903853F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F8C80-0DCC-462B-B4B0-1C4E4102F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94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05BA43C-0E9C-860E-6FE7-9E2FCE98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CC4001E-301B-5196-F7E5-23BB2E51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975E4F3-67A8-45CE-3045-029CFF03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830CF-37BC-4AB7-8187-AFF95E0CFA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78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73DDE4-EF58-F1EC-E72B-B6C8DA26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5F4E88-84D1-E60F-C601-F2E3C483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EA553A-8CFE-7CAA-AD92-A900DA2A7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F7C7B-46F8-443A-BEA6-DEAB3CE58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41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5682C4-E140-4DB7-8535-F43B89DB6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4D39FD-BF4B-9611-7BA6-3DC3FCDC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35C3C5-1DA7-07FE-C1EE-CD47F9BB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12DA0-4644-48DA-8D6E-01E836D9BD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37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58E457AB-5683-0D66-91AD-7ADEA5BA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9213" y="5883275"/>
            <a:ext cx="914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54A826EF-19BA-A453-B409-B57F8D4C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413" y="5883275"/>
            <a:ext cx="5105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111A827B-C561-0EF5-C603-2ED9CCF6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2613" y="5883275"/>
            <a:ext cx="322262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08075D-9C3D-441D-AE9B-3C8068205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58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5F148EA-732C-CDD1-F9BF-AFC8BDC13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F99626-3056-09ED-168B-FF580AF6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E55610-20E6-C739-4628-BBB560C4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AC39C-5CBF-459A-BE89-D42694258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76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/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3F31-1FBA-597A-0921-F23BA9C7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377-2F79-DC8E-07A0-4D527588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E5FD-8AE0-1125-20AA-C947DC68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8A50D-81F9-4D83-BF77-9B21310B0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85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1F17A242-6F00-CED5-559D-6FBB03094118}"/>
              </a:ext>
            </a:extLst>
          </p:cNvPr>
          <p:cNvSpPr txBox="1"/>
          <p:nvPr/>
        </p:nvSpPr>
        <p:spPr>
          <a:xfrm>
            <a:off x="836613" y="787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“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09B9333-B39E-06E6-FD80-404AA3173CE9}"/>
              </a:ext>
            </a:extLst>
          </p:cNvPr>
          <p:cNvSpPr txBox="1"/>
          <p:nvPr/>
        </p:nvSpPr>
        <p:spPr>
          <a:xfrm>
            <a:off x="10437813" y="27432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/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E03775A-F825-DC58-1EC0-0EE9B5D019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9D87FE0-97CA-1A70-5EA9-1D6FD0EC74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3B12F-6A5E-EB7B-D18F-71CFBDD4A4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DA23CF-5C23-4633-9ACC-7751A8A464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025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/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89BFA-83C9-248E-26D4-D772E7FA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430CF-EA28-1673-6A6B-0E525742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8F6BD-650A-5858-6DFB-9738BC77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F2A34-3FC5-4BB2-AEDB-A2F33C5819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007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8B6C4590-29DC-5F06-C940-05D594C5056D}"/>
              </a:ext>
            </a:extLst>
          </p:cNvPr>
          <p:cNvSpPr txBox="1"/>
          <p:nvPr/>
        </p:nvSpPr>
        <p:spPr>
          <a:xfrm>
            <a:off x="836613" y="787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“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237DA04-381D-C30F-A833-294EA1CEA5FA}"/>
              </a:ext>
            </a:extLst>
          </p:cNvPr>
          <p:cNvSpPr txBox="1"/>
          <p:nvPr/>
        </p:nvSpPr>
        <p:spPr>
          <a:xfrm>
            <a:off x="10437813" y="27432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/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anchor="b"/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/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5916C4B-70BC-EA2F-AA19-702D0B7ABA8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09B3090-C7F9-AE3A-AB88-C86ECA1116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EB5725-8B6F-DCFF-2C1A-3B7D745099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20109D-C05F-462D-AEFD-58E7DB06F6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072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anchor="b"/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/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19F5E-B548-1BFC-19F8-FFCAAF7207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D7F58-612D-4158-CC89-265183209C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CAC63-FB1D-F01E-E67B-CB705A5E99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1A316-95FE-470A-B234-5B13BC5FAA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657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AA25278-A0A6-7913-29B4-371463EF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4898B1-371F-6D5D-AACF-DCC93B8A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B6B545-759D-0CD2-3643-7FC488CEF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E71B0-7D49-4E72-8C78-49CA5F4B09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478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ACABD-A465-ECD6-940E-8990D1E2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D4B58-DB10-4920-9E7A-56B566A3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CA0D5-A722-3601-EFB0-330602346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A05B0-9196-4786-955C-0B75EF089A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36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98E703-621A-D7FE-A771-D7EACAF6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60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C6E4B-40F3-AB10-1A2B-2693AED62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3" y="2667000"/>
            <a:ext cx="9906000" cy="312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71797-6FFA-8487-4CED-AAD215402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37613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A7CCF-880D-EB6F-1A9D-03FBE707B7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DBE41-2246-19DC-C32B-8FA974340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4013" y="5883275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 smtClean="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1A319490-0BDE-4388-A602-7DB273E851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55" r:id="rId9"/>
    <p:sldLayoutId id="2147483949" r:id="rId10"/>
    <p:sldLayoutId id="2147483950" r:id="rId11"/>
    <p:sldLayoutId id="2147483956" r:id="rId12"/>
    <p:sldLayoutId id="2147483951" r:id="rId13"/>
    <p:sldLayoutId id="2147483957" r:id="rId14"/>
    <p:sldLayoutId id="2147483952" r:id="rId15"/>
    <p:sldLayoutId id="2147483953" r:id="rId16"/>
    <p:sldLayoutId id="2147483954" r:id="rId17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Fa_QcDj0QUI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etarena.link/Beatnewdrugsprimary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3092CD34-FD28-2E41-03E4-6DBB2B4E6C68}"/>
              </a:ext>
            </a:extLst>
          </p:cNvPr>
          <p:cNvSpPr txBox="1"/>
          <p:nvPr/>
        </p:nvSpPr>
        <p:spPr>
          <a:xfrm>
            <a:off x="4225159" y="2551837"/>
            <a:ext cx="65872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你預計將來畢業，</a:t>
            </a:r>
            <a:br>
              <a:rPr lang="en-GB" altLang="zh-CN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可以賺取</a:t>
            </a:r>
            <a:r>
              <a:rPr lang="zh-CN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多少</a:t>
            </a:r>
            <a:r>
              <a:rPr lang="zh-TW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薪金</a:t>
            </a:r>
            <a:r>
              <a:rPr lang="zh-CN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zh-HK" altLang="en-US" sz="5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E4B8A32-1A07-1419-5BBF-8CD75EE63B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18" t="20846" r="73387" b="28807"/>
          <a:stretch/>
        </p:blipFill>
        <p:spPr>
          <a:xfrm>
            <a:off x="0" y="0"/>
            <a:ext cx="3487618" cy="68580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66A4ADD-4E81-727F-9D72-4EE6DF808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27B25DB5-5C8D-3708-8603-2567C8579247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1151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76565-6908-9547-7909-57492829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8E69A67-296E-4D50-7B48-7FB04834387B}"/>
              </a:ext>
            </a:extLst>
          </p:cNvPr>
          <p:cNvSpPr txBox="1"/>
          <p:nvPr/>
        </p:nvSpPr>
        <p:spPr>
          <a:xfrm>
            <a:off x="4652212" y="881164"/>
            <a:ext cx="684997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          </a:t>
            </a:r>
            <a:r>
              <a:rPr lang="en-GB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$30000</a:t>
            </a:r>
            <a:b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厨師          </a:t>
            </a:r>
            <a:r>
              <a:rPr lang="en-GB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$</a:t>
            </a:r>
            <a: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16000</a:t>
            </a:r>
            <a:b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巴士司機  </a:t>
            </a:r>
            <a:r>
              <a:rPr lang="en-GB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$</a:t>
            </a:r>
            <a: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18000</a:t>
            </a:r>
            <a:b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侍應生      </a:t>
            </a:r>
            <a:r>
              <a:rPr lang="en-GB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$</a:t>
            </a:r>
            <a: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14000</a:t>
            </a:r>
            <a:b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空姐          </a:t>
            </a:r>
            <a:r>
              <a:rPr lang="en-GB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$</a:t>
            </a:r>
            <a: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20000</a:t>
            </a:r>
            <a:b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文員          </a:t>
            </a:r>
            <a:r>
              <a:rPr lang="en-GB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	$</a:t>
            </a:r>
            <a:r>
              <a:rPr lang="en-US" altLang="zh-CN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13000</a:t>
            </a:r>
            <a:endParaRPr lang="zh-HK" altLang="en-US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8408006-393A-4DA3-3B35-4432115D77D4}"/>
              </a:ext>
            </a:extLst>
          </p:cNvPr>
          <p:cNvSpPr txBox="1"/>
          <p:nvPr/>
        </p:nvSpPr>
        <p:spPr>
          <a:xfrm>
            <a:off x="4652212" y="4768732"/>
            <a:ext cx="75397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如果要從你的</a:t>
            </a:r>
            <a:r>
              <a:rPr lang="zh-TW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月薪</a:t>
            </a:r>
            <a:r>
              <a:rPr lang="zh-CN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扣掉</a:t>
            </a:r>
            <a:r>
              <a:rPr lang="en-GB" altLang="zh-CN" sz="40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$</a:t>
            </a:r>
            <a:r>
              <a:rPr lang="en-US" altLang="zh-CN" sz="40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3000</a:t>
            </a:r>
            <a:br>
              <a:rPr lang="en-US" altLang="zh-CN" sz="40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40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至</a:t>
            </a:r>
            <a:r>
              <a:rPr lang="en-GB" altLang="zh-TW" sz="40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$</a:t>
            </a:r>
            <a:r>
              <a:rPr lang="en-US" altLang="zh-CN" sz="40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6000</a:t>
            </a:r>
            <a:r>
              <a:rPr lang="zh-CN" altLang="en-US" sz="4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，你願意嗎？</a:t>
            </a:r>
            <a:endParaRPr lang="zh-HK" altLang="en-US" sz="4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7052523-3B55-51D5-BC0C-11C7421898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18" t="20846" r="73387" b="28807"/>
          <a:stretch/>
        </p:blipFill>
        <p:spPr>
          <a:xfrm>
            <a:off x="0" y="0"/>
            <a:ext cx="3487618" cy="68580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5CDCFB4-BC04-22C4-485F-CA7EC96D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EB1F10CC-6622-C733-9D7D-3494E935ABFD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2887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F42A2-3108-1F5F-C6EF-E5495B7FF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3A45FEBC-E413-A6F6-6BEF-602EF51DC77F}"/>
              </a:ext>
            </a:extLst>
          </p:cNvPr>
          <p:cNvSpPr txBox="1"/>
          <p:nvPr/>
        </p:nvSpPr>
        <p:spPr>
          <a:xfrm>
            <a:off x="3951293" y="1046561"/>
            <a:ext cx="715804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大家都不願意？</a:t>
            </a:r>
            <a:endParaRPr lang="en-US" altLang="zh-CN" sz="4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zh-CN" altLang="en-US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但，香港有</a:t>
            </a:r>
            <a:r>
              <a:rPr lang="en-US" altLang="zh-CN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15%</a:t>
            </a:r>
            <a:r>
              <a:rPr lang="zh-CN" altLang="en-US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的人口，</a:t>
            </a:r>
            <a:endParaRPr lang="en-US" altLang="zh-CN" sz="4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zh-CN" altLang="en-US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即是大概</a:t>
            </a:r>
            <a:r>
              <a:rPr lang="en-US" altLang="zh-CN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100</a:t>
            </a:r>
            <a:r>
              <a:rPr lang="zh-CN" altLang="en-US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萬人，</a:t>
            </a:r>
            <a:endParaRPr lang="en-US" altLang="zh-CN" sz="4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zh-CN" altLang="en-US" sz="4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每個月都自願</a:t>
            </a:r>
            <a:r>
              <a:rPr lang="zh-TW" altLang="en-US" sz="44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減薪</a:t>
            </a:r>
            <a:r>
              <a:rPr lang="zh-CN" altLang="en-US" sz="4400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幾千元</a:t>
            </a:r>
            <a:endParaRPr lang="zh-HK" altLang="en-US" sz="4400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2FA4463-0F82-EA1C-C0E2-2A210FD20929}"/>
              </a:ext>
            </a:extLst>
          </p:cNvPr>
          <p:cNvSpPr txBox="1"/>
          <p:nvPr/>
        </p:nvSpPr>
        <p:spPr>
          <a:xfrm>
            <a:off x="3951293" y="4241779"/>
            <a:ext cx="7901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FF0000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扣掉你辛苦賺來的人工，</a:t>
            </a:r>
            <a:br>
              <a:rPr lang="en-GB" altLang="zh-CN" sz="4800" dirty="0">
                <a:solidFill>
                  <a:srgbClr val="FF0000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4800" dirty="0">
                <a:solidFill>
                  <a:srgbClr val="FF0000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是煙！</a:t>
            </a:r>
            <a:endParaRPr lang="zh-HK" altLang="en-US" sz="4800" dirty="0">
              <a:solidFill>
                <a:srgbClr val="FF0000"/>
              </a:solidFill>
              <a:highlight>
                <a:srgbClr val="FFFF00"/>
              </a:highlight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5335C21-1FE1-FAAA-E43B-5F9CC05F89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18" t="20846" r="73387" b="28807"/>
          <a:stretch/>
        </p:blipFill>
        <p:spPr>
          <a:xfrm>
            <a:off x="0" y="0"/>
            <a:ext cx="3487618" cy="6858000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8215CDD-B4F7-2D15-8084-E79E88330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5A06BE3B-4FC7-9A3C-EA8F-B9EA59B1DC81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293818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120;p15">
            <a:extLst>
              <a:ext uri="{FF2B5EF4-FFF2-40B4-BE49-F238E27FC236}">
                <a16:creationId xmlns:a16="http://schemas.microsoft.com/office/drawing/2014/main" id="{5CF97BF4-555C-8FCD-E0EF-51900EE35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80F5310-9BFB-DB34-6962-6C29452E1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3" y="512763"/>
            <a:ext cx="2031325" cy="65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zh-TW" altLang="en-US" sz="36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一個故事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4340" name="Google Shape;147;p17">
            <a:extLst>
              <a:ext uri="{FF2B5EF4-FFF2-40B4-BE49-F238E27FC236}">
                <a16:creationId xmlns:a16="http://schemas.microsoft.com/office/drawing/2014/main" id="{23955EEA-E915-BD38-38BF-FE6A3A966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3152775"/>
            <a:ext cx="11029950" cy="38100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41" name="Google Shape;148;p17">
            <a:extLst>
              <a:ext uri="{FF2B5EF4-FFF2-40B4-BE49-F238E27FC236}">
                <a16:creationId xmlns:a16="http://schemas.microsoft.com/office/drawing/2014/main" id="{650E1609-8AE2-ED20-BF20-F3E23A9F6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417888"/>
            <a:ext cx="26638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1.相約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2" name="Google Shape;149;p17">
            <a:extLst>
              <a:ext uri="{FF2B5EF4-FFF2-40B4-BE49-F238E27FC236}">
                <a16:creationId xmlns:a16="http://schemas.microsoft.com/office/drawing/2014/main" id="{90D0840E-8195-D2D2-9B2B-ECD5A3BF6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951288"/>
            <a:ext cx="42306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16歲少年A因家事不快，</a:t>
            </a:r>
            <a:b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深夜相約17歲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B到家中見面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3" name="Google Shape;150;p17">
            <a:extLst>
              <a:ext uri="{FF2B5EF4-FFF2-40B4-BE49-F238E27FC236}">
                <a16:creationId xmlns:a16="http://schemas.microsoft.com/office/drawing/2014/main" id="{8ACA50E3-4AEE-0214-22D8-31350489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1439863"/>
            <a:ext cx="2663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2.網購毒彈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4" name="Google Shape;151;p17">
            <a:extLst>
              <a:ext uri="{FF2B5EF4-FFF2-40B4-BE49-F238E27FC236}">
                <a16:creationId xmlns:a16="http://schemas.microsoft.com/office/drawing/2014/main" id="{D4E8D82D-9421-59D5-5DF4-D53EE8195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5575" y="1992313"/>
            <a:ext cx="56372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A透過手機網購「依托咪酯」煙彈，由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送貨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司機送達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住所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B支付500元。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5" name="Google Shape;152;p17">
            <a:extLst>
              <a:ext uri="{FF2B5EF4-FFF2-40B4-BE49-F238E27FC236}">
                <a16:creationId xmlns:a16="http://schemas.microsoft.com/office/drawing/2014/main" id="{72F6DBE7-5641-BF69-0057-436249707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988" y="3457575"/>
            <a:ext cx="26638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3.吸食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6" name="Google Shape;153;p17">
            <a:extLst>
              <a:ext uri="{FF2B5EF4-FFF2-40B4-BE49-F238E27FC236}">
                <a16:creationId xmlns:a16="http://schemas.microsoft.com/office/drawing/2014/main" id="{4A6EF422-37EE-30A0-E091-67061A11D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388" y="3957638"/>
            <a:ext cx="68167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凌晨時分，兩名少年於房內一同吸食加料電子煙，以為可以解愁</a:t>
            </a:r>
            <a:r>
              <a:rPr lang="en-US" altLang="en-US" sz="2400" b="1" dirty="0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7" name="Google Shape;154;p17">
            <a:extLst>
              <a:ext uri="{FF2B5EF4-FFF2-40B4-BE49-F238E27FC236}">
                <a16:creationId xmlns:a16="http://schemas.microsoft.com/office/drawing/2014/main" id="{914AF100-1287-B0BE-ABA8-BD66AF39F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1401763"/>
            <a:ext cx="26638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4.暴斃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及</a:t>
            </a:r>
            <a:r>
              <a:rPr lang="en-US" altLang="en-US" sz="2800" b="1" dirty="0" err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拘捕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8" name="Google Shape;155;p17">
            <a:extLst>
              <a:ext uri="{FF2B5EF4-FFF2-40B4-BE49-F238E27FC236}">
                <a16:creationId xmlns:a16="http://schemas.microsoft.com/office/drawing/2014/main" id="{E408C98A-B756-6CFE-151A-B31DD01AF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050" y="1968500"/>
            <a:ext cx="44402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少年A當場喪命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b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zh-TW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B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因承認吸毒罪被捕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面臨法律制裁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9" name="Google Shape;156;p17">
            <a:extLst>
              <a:ext uri="{FF2B5EF4-FFF2-40B4-BE49-F238E27FC236}">
                <a16:creationId xmlns:a16="http://schemas.microsoft.com/office/drawing/2014/main" id="{3C58DA62-E736-4D96-1F21-925ACE994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50" name="Google Shape;157;p17">
            <a:extLst>
              <a:ext uri="{FF2B5EF4-FFF2-40B4-BE49-F238E27FC236}">
                <a16:creationId xmlns:a16="http://schemas.microsoft.com/office/drawing/2014/main" id="{31B080FC-1C7E-D4C3-D9F3-1AEF01D25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138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51" name="Google Shape;158;p17">
            <a:extLst>
              <a:ext uri="{FF2B5EF4-FFF2-40B4-BE49-F238E27FC236}">
                <a16:creationId xmlns:a16="http://schemas.microsoft.com/office/drawing/2014/main" id="{A0956A65-548E-9669-BB5E-E6B3C221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650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52" name="Google Shape;159;p17">
            <a:extLst>
              <a:ext uri="{FF2B5EF4-FFF2-40B4-BE49-F238E27FC236}">
                <a16:creationId xmlns:a16="http://schemas.microsoft.com/office/drawing/2014/main" id="{A3707226-CB2A-BB5D-7BB0-0EA45B037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0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1C3D3F-71D1-C6A4-5736-8DDF01AE0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" t="31628" r="449" b="24868"/>
          <a:stretch/>
        </p:blipFill>
        <p:spPr>
          <a:xfrm>
            <a:off x="0" y="5341617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1E058B-682A-5A3B-1136-C08101BDC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1</a:t>
            </a:r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BAF70984-5AC0-095A-E8C5-38E723349DB7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065341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919F3A91-ECF9-EB92-C6F7-169264686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" y="547688"/>
            <a:ext cx="6833281" cy="658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zh-TW" altLang="en-US" sz="36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失去一切：</a:t>
            </a:r>
            <a:r>
              <a:rPr lang="zh-TW" altLang="en-US" sz="36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人生冇「</a:t>
            </a:r>
            <a:r>
              <a:rPr lang="en-US" altLang="en-US" sz="36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RESTART」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6387" name="Google Shape;120;p15">
            <a:extLst>
              <a:ext uri="{FF2B5EF4-FFF2-40B4-BE49-F238E27FC236}">
                <a16:creationId xmlns:a16="http://schemas.microsoft.com/office/drawing/2014/main" id="{A19508E2-2B9F-FF80-1D84-A7345BF63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87" y="581025"/>
            <a:ext cx="86488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FF3C95B-3CB8-E941-AEA6-948EEAFA1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163" y="1487794"/>
            <a:ext cx="2325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沉痛代價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】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90" name="Google Shape;170;p18">
            <a:extLst>
              <a:ext uri="{FF2B5EF4-FFF2-40B4-BE49-F238E27FC236}">
                <a16:creationId xmlns:a16="http://schemas.microsoft.com/office/drawing/2014/main" id="{F3CFDCFC-97BC-1CEE-47F7-C891590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581" y="3643313"/>
            <a:ext cx="55403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【</a:t>
            </a:r>
            <a:r>
              <a:rPr lang="zh-TW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深入</a:t>
            </a:r>
            <a:r>
              <a:rPr lang="en-US" altLang="en-US" sz="2800" b="1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靈魂的拷問</a:t>
            </a:r>
            <a:r>
              <a:rPr lang="en-US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】</a:t>
            </a:r>
            <a:endParaRPr lang="en-US" altLang="en-US" sz="28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91" name="Google Shape;172;p18">
            <a:extLst>
              <a:ext uri="{FF2B5EF4-FFF2-40B4-BE49-F238E27FC236}">
                <a16:creationId xmlns:a16="http://schemas.microsoft.com/office/drawing/2014/main" id="{4ED0D590-2CE3-C06A-9C89-9A01D8815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629" y="4154488"/>
            <a:ext cx="5462134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被告人因吸食</a:t>
            </a:r>
            <a:r>
              <a:rPr lang="zh-TW" altLang="en-US" sz="2400" b="1" dirty="0"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一口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依托咪酯</a:t>
            </a:r>
            <a:r>
              <a:rPr lang="zh-TW" altLang="en-US" sz="2400" b="1" dirty="0"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電子煙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GB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付出了甚麼代價？</a:t>
            </a:r>
            <a:endParaRPr lang="en-US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92" name="Google Shape;173;p18">
            <a:extLst>
              <a:ext uri="{FF2B5EF4-FFF2-40B4-BE49-F238E27FC236}">
                <a16:creationId xmlns:a16="http://schemas.microsoft.com/office/drawing/2014/main" id="{44B7BF33-186B-79E1-FEFC-3BB7E7FD4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629" y="4973638"/>
            <a:ext cx="536532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>
                <a:latin typeface="Microsoft JhengHei"/>
                <a:ea typeface="Microsoft JhengHei"/>
                <a:sym typeface="Noto Sans HK" panose="020B0200000000000000" pitchFamily="34" charset="-128"/>
              </a:rPr>
              <a:t>即使辯方以死者曾吸食其他毒品為被告爭取減刑， 被告又能否當作一切從未發生，</a:t>
            </a:r>
            <a:r>
              <a:rPr lang="zh-TW" altLang="en-US" sz="2400" b="1">
                <a:highlight>
                  <a:srgbClr val="0000FF"/>
                </a:highlight>
                <a:latin typeface="Microsoft JhengHei"/>
                <a:ea typeface="Microsoft JhengHei"/>
                <a:sym typeface="Noto Sans HK" panose="020B0200000000000000" pitchFamily="34" charset="-128"/>
              </a:rPr>
              <a:t>重新開始</a:t>
            </a:r>
            <a:r>
              <a:rPr lang="zh-TW" altLang="en-US" sz="2400" b="1">
                <a:latin typeface="Microsoft JhengHei"/>
                <a:ea typeface="Microsoft JhengHei"/>
                <a:sym typeface="Noto Sans HK" panose="020B0200000000000000" pitchFamily="34" charset="-128"/>
              </a:rPr>
              <a:t>？</a:t>
            </a:r>
            <a:endParaRPr lang="en-US" altLang="en-US" sz="2400" b="1">
              <a:latin typeface="Microsoft JhengHei"/>
              <a:ea typeface="Microsoft JhengHe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328272-C255-6810-81ED-502CFA7EA7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82" t="10342" r="27907" b="27744"/>
          <a:stretch/>
        </p:blipFill>
        <p:spPr>
          <a:xfrm>
            <a:off x="677840" y="1447860"/>
            <a:ext cx="5020349" cy="4518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05D9608-ECEF-7629-B59E-AC77927EE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3813" y="1958487"/>
            <a:ext cx="4696701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被告求情時表示，事件令他：</a:t>
            </a:r>
            <a:br>
              <a:rPr lang="en-GB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不僅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失去好友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GB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還使他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遭學校及球隊開除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GB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並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留下案底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BD81C9E-92BB-C466-9A6C-F928E3EF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2</a:t>
            </a:r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2E45DB09-B5D5-6AA3-E727-7F76CB832B4F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5362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86;p13">
            <a:extLst>
              <a:ext uri="{FF2B5EF4-FFF2-40B4-BE49-F238E27FC236}">
                <a16:creationId xmlns:a16="http://schemas.microsoft.com/office/drawing/2014/main" id="{6943020C-3026-9118-8969-8DC4F0089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" y="758714"/>
            <a:ext cx="11720512" cy="6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TW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Oswald" panose="00000500000000000000" pitchFamily="2" charset="0"/>
              </a:rPr>
              <a:t>拆穿煙霧─電子煙會毒死你</a:t>
            </a:r>
            <a:endParaRPr lang="en-US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DAEF86-038B-02FE-BB35-FD2648896A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9" t="3535" r="9225" b="49746"/>
          <a:stretch/>
        </p:blipFill>
        <p:spPr>
          <a:xfrm>
            <a:off x="2743926" y="1701248"/>
            <a:ext cx="6947034" cy="4547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D11BE7E-4CC5-0799-F414-DD2BBFC4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660D07A3-A8DF-BA2A-4969-E9F7B86B06B1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18044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3317687" y="1855440"/>
            <a:ext cx="55564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THIS </a:t>
            </a:r>
            <a:r>
              <a:rPr lang="en-US" sz="4800" b="0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GAME</a:t>
            </a:r>
            <a:endParaRPr sz="48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630304" y="2922503"/>
            <a:ext cx="520358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6000" b="0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「</a:t>
            </a:r>
            <a:r>
              <a:rPr lang="en-US" sz="6000" b="0" i="0" u="none" strike="noStrike" cap="none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你玩</a:t>
            </a:r>
            <a:r>
              <a:rPr lang="zh-TW" altLang="en-US" sz="6000" b="0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唔</a:t>
            </a:r>
            <a:r>
              <a:rPr lang="en-US" sz="6000" b="0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起</a:t>
            </a:r>
            <a:r>
              <a:rPr lang="zh-TW" altLang="en-US" sz="6000" b="0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」</a:t>
            </a:r>
            <a:endParaRPr sz="6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452255" y="4298897"/>
            <a:ext cx="7367153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b="1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認清一場欺詐遊戲下的真實代價</a:t>
            </a:r>
            <a:endParaRPr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D26601C-2C83-D4F0-FBC1-445918C1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3" name="文字方塊 6">
            <a:extLst>
              <a:ext uri="{FF2B5EF4-FFF2-40B4-BE49-F238E27FC236}">
                <a16:creationId xmlns:a16="http://schemas.microsoft.com/office/drawing/2014/main" id="{722BEA07-9805-0D0E-5FC5-80749B287A94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53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1254126" y="3273324"/>
            <a:ext cx="598603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zh-TW" altLang="en-US" sz="4800" b="1" dirty="0">
                <a:solidFill>
                  <a:srgbClr val="00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虛構的吸引力</a:t>
            </a:r>
            <a:endParaRPr lang="zh-TW" altLang="en-US" sz="48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marR="0" lvl="0" indent="0" algn="l" rtl="0"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全由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 AI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虛構生成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。</a:t>
            </a:r>
            <a:endParaRPr sz="48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1254126" y="5471277"/>
            <a:ext cx="116109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圖像、影片、包裝</a:t>
            </a:r>
            <a:r>
              <a:rPr lang="en-US" sz="3200" b="1" i="0" u="none" strike="noStrike" cap="none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—— </a:t>
            </a:r>
            <a:r>
              <a:rPr lang="en-US" sz="3200" b="1" i="0" u="none" strike="noStrike" cap="none" dirty="0" err="1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一切只為規避審查，引誘你上</a:t>
            </a:r>
            <a:r>
              <a:rPr lang="zh-TW" altLang="en-US" sz="3200" b="1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釣</a:t>
            </a:r>
            <a:r>
              <a:rPr lang="en-US" sz="3200" b="1" i="0" u="none" strike="noStrike" cap="none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。</a:t>
            </a:r>
            <a:endParaRPr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771525" y="581025"/>
            <a:ext cx="11381422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i="0" u="none" strike="noStrike" cap="none" dirty="0">
                <a:solidFill>
                  <a:srgbClr val="FFCC00"/>
                </a:solidFill>
                <a:latin typeface="Oswald"/>
                <a:ea typeface="Oswald"/>
                <a:cs typeface="Oswald"/>
                <a:sym typeface="Oswald"/>
              </a:rPr>
              <a:t>📌 </a:t>
            </a:r>
            <a:r>
              <a:rPr lang="en-US" sz="3600" b="1" i="0" u="none" strike="noStrike" cap="none" dirty="0" err="1">
                <a:solidFill>
                  <a:srgbClr val="FFCC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誰在</a:t>
            </a:r>
            <a:r>
              <a:rPr lang="zh-CN" altLang="en-US" sz="3600" b="1" i="0" u="none" strike="noStrike" cap="none" dirty="0">
                <a:solidFill>
                  <a:srgbClr val="FFCC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扣掉你的人生</a:t>
            </a:r>
            <a:r>
              <a:rPr lang="en-US" sz="3600" b="1" i="0" u="none" strike="noStrike" cap="none" dirty="0">
                <a:solidFill>
                  <a:srgbClr val="FFCC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？</a:t>
            </a:r>
            <a:endParaRPr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35" name="Google Shape;135;p17"/>
          <p:cNvSpPr/>
          <p:nvPr/>
        </p:nvSpPr>
        <p:spPr>
          <a:xfrm flipH="1">
            <a:off x="676274" y="642119"/>
            <a:ext cx="45719" cy="5770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466849"/>
            <a:ext cx="9753600" cy="1085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40043" t="51992" r="47678" b="28138"/>
          <a:stretch/>
        </p:blipFill>
        <p:spPr>
          <a:xfrm>
            <a:off x="7391454" y="2800348"/>
            <a:ext cx="2865066" cy="2607945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1B52F52-0F9D-C106-2F18-A182233DD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3" name="文字方塊 6">
            <a:extLst>
              <a:ext uri="{FF2B5EF4-FFF2-40B4-BE49-F238E27FC236}">
                <a16:creationId xmlns:a16="http://schemas.microsoft.com/office/drawing/2014/main" id="{85EB7F49-ED7B-D6BB-1DD6-EDA927691477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 txBox="1"/>
          <p:nvPr/>
        </p:nvSpPr>
        <p:spPr>
          <a:xfrm>
            <a:off x="581025" y="525684"/>
            <a:ext cx="776287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DEEPFAKE </a:t>
            </a:r>
          </a:p>
        </p:txBody>
      </p:sp>
      <p:sp>
        <p:nvSpPr>
          <p:cNvPr id="142" name="Google Shape;142;p18"/>
          <p:cNvSpPr/>
          <p:nvPr/>
        </p:nvSpPr>
        <p:spPr>
          <a:xfrm>
            <a:off x="391002" y="525684"/>
            <a:ext cx="67920" cy="52599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581025" y="1484323"/>
            <a:ext cx="6791515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rgbClr val="00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誰</a:t>
            </a:r>
            <a:r>
              <a:rPr lang="zh-TW" altLang="en-US" sz="2800" b="1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想把</a:t>
            </a:r>
            <a:r>
              <a:rPr lang="zh-TW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電子</a:t>
            </a:r>
            <a:r>
              <a:rPr lang="zh-TW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煙</a:t>
            </a:r>
            <a:r>
              <a:rPr lang="zh-TW" altLang="en-US" sz="2800" b="1" dirty="0">
                <a:solidFill>
                  <a:srgbClr val="00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賣給你？</a:t>
            </a:r>
            <a:endParaRPr lang="en-GB" altLang="zh-TW" sz="2800" b="1" dirty="0">
              <a:solidFill>
                <a:srgbClr val="00FF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Oswald"/>
              <a:sym typeface="Oswald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28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「友善、熱情、24小時秒回」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的朋友？</a:t>
            </a:r>
            <a:endParaRPr kumimoji="0" lang="en-GB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Noto Sans TC"/>
              <a:sym typeface="Noto Sans TC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zh-TW" sz="2800" b="1" dirty="0">
              <a:solidFill>
                <a:srgbClr val="00FF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Noto Sans TC"/>
              <a:sym typeface="Noto Sans TC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rgbClr val="00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那可能只是一段冷酷的程式碼。</a:t>
            </a:r>
            <a:endParaRPr lang="en-GB" altLang="zh-TW" sz="2800" b="1" dirty="0">
              <a:solidFill>
                <a:srgbClr val="00FF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Noto Sans TC"/>
              <a:sym typeface="Noto Sans TC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背後可能是隱藏在黑暗中的犯罪集團。</a:t>
            </a:r>
            <a:endParaRPr lang="zh-TW" altLang="en-US" sz="28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sz="28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9978" t="45783" r="55192" b="26152"/>
          <a:stretch/>
        </p:blipFill>
        <p:spPr>
          <a:xfrm>
            <a:off x="6802278" y="975143"/>
            <a:ext cx="4998720" cy="53212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2173" t="21460" r="10784" b="12899"/>
          <a:stretch/>
        </p:blipFill>
        <p:spPr>
          <a:xfrm>
            <a:off x="1219756" y="4656756"/>
            <a:ext cx="3780947" cy="1812031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9352053-B575-11A6-3050-621299BA0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82BE5EBA-DBEF-D96A-866F-456C603888FB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052" y="920773"/>
            <a:ext cx="10959334" cy="503315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/>
          <p:nvPr/>
        </p:nvSpPr>
        <p:spPr>
          <a:xfrm>
            <a:off x="771525" y="1618763"/>
            <a:ext cx="4973065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他們潛伏在</a:t>
            </a:r>
            <a:r>
              <a:rPr lang="zh-TW" altLang="en-US" sz="2800" b="1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不同的社交媒體</a:t>
            </a:r>
            <a:r>
              <a:rPr lang="en-GB" altLang="zh-TW" sz="2800" b="1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…</a:t>
            </a:r>
            <a:r>
              <a:rPr lang="en-US" sz="2800" b="1" i="0" u="none" strike="noStrike" cap="none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...</a:t>
            </a:r>
            <a:endParaRPr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771524" y="2300717"/>
            <a:ext cx="549419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 err="1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搜索關鍵字</a:t>
            </a:r>
            <a:r>
              <a:rPr lang="en-US" sz="2400" i="0" u="none" strike="noStrike" cap="none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： 「</a:t>
            </a:r>
            <a:r>
              <a:rPr lang="en-US" sz="2400" i="0" u="none" strike="noStrike" cap="none" dirty="0" err="1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壓力大</a:t>
            </a:r>
            <a:r>
              <a:rPr lang="en-US" sz="2400" i="0" u="none" strike="noStrike" cap="none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」、「</a:t>
            </a:r>
            <a:r>
              <a:rPr lang="en-US" sz="2400" i="0" u="none" strike="noStrike" cap="none" dirty="0" err="1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好迷茫</a:t>
            </a:r>
            <a:r>
              <a:rPr lang="en-US" sz="2400" i="0" u="none" strike="noStrike" cap="none" dirty="0">
                <a:solidFill>
                  <a:srgbClr val="CCCCC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」</a:t>
            </a:r>
            <a:endParaRPr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771524" y="2835659"/>
            <a:ext cx="11635222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TW" altLang="en-US" sz="4000" b="1">
                <a:solidFill>
                  <a:srgbClr val="FF0000"/>
                </a:solidFill>
                <a:latin typeface="Microsoft JhengHei"/>
                <a:ea typeface="Microsoft JhengHei"/>
                <a:cs typeface="Noto Sans TC"/>
                <a:sym typeface="Noto Sans TC"/>
              </a:rPr>
              <a:t>他們不會幫助你，</a:t>
            </a:r>
            <a:br>
              <a:rPr lang="en-GB" altLang="zh-TW" sz="4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</a:rPr>
            </a:br>
            <a:r>
              <a:rPr lang="zh-TW" altLang="en-US" sz="4000" b="1">
                <a:solidFill>
                  <a:srgbClr val="FF0000"/>
                </a:solidFill>
                <a:latin typeface="Microsoft JhengHei"/>
                <a:ea typeface="Microsoft JhengHei"/>
                <a:cs typeface="Noto Sans TC"/>
                <a:sym typeface="Noto Sans TC"/>
              </a:rPr>
              <a:t>只提供毒藥害你。</a:t>
            </a:r>
            <a:endParaRPr lang="en-GB" altLang="zh-TW" sz="4000" b="1">
              <a:solidFill>
                <a:srgbClr val="FF0000"/>
              </a:solidFill>
              <a:latin typeface="Microsoft JhengHei"/>
              <a:ea typeface="Microsoft JhengHei"/>
              <a:cs typeface="Noto Sans TC"/>
              <a:sym typeface="Noto Sans TC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altLang="zh-TW" sz="40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Noto Sans TC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TW" altLang="en-US" sz="2400" b="1" dirty="0">
                <a:solidFill>
                  <a:srgbClr val="CCCCCC"/>
                </a:solidFill>
                <a:latin typeface="Noto Sans TC"/>
                <a:ea typeface="Noto Sans TC"/>
                <a:cs typeface="Noto Sans TC"/>
                <a:sym typeface="Noto Sans TC"/>
              </a:rPr>
              <a:t>電子</a:t>
            </a:r>
            <a:r>
              <a:rPr lang="zh-TW" altLang="en-US" sz="2400" b="1" dirty="0">
                <a:solidFill>
                  <a:srgbClr val="CCD6E0"/>
                </a:solidFill>
                <a:latin typeface="Noto Sans TC" panose="020B0200000000000000" pitchFamily="34" charset="-120"/>
                <a:ea typeface="Noto Sans TC" panose="020B0200000000000000" pitchFamily="34" charset="-120"/>
              </a:rPr>
              <a:t>煙</a:t>
            </a:r>
            <a:r>
              <a:rPr lang="zh-TW" altLang="en-US" sz="2400" b="1" dirty="0">
                <a:solidFill>
                  <a:srgbClr val="CCCCCC"/>
                </a:solidFill>
                <a:latin typeface="Noto Sans TC"/>
                <a:ea typeface="Noto Sans TC"/>
                <a:cs typeface="Noto Sans TC"/>
                <a:sym typeface="Noto Sans TC"/>
              </a:rPr>
              <a:t>無法填補心理脆弱。</a:t>
            </a:r>
            <a:endParaRPr lang="en-GB" altLang="zh-TW" sz="2400" b="1" dirty="0">
              <a:solidFill>
                <a:srgbClr val="CCCCCC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你手上的電子煙，綁架你的</a:t>
            </a:r>
            <a:r>
              <a:rPr lang="zh-CN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金錢、</a:t>
            </a:r>
            <a:r>
              <a:rPr lang="zh-TW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健康</a:t>
            </a:r>
            <a:r>
              <a:rPr lang="zh-CN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</a:t>
            </a:r>
            <a:r>
              <a:rPr lang="zh-TW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自由</a:t>
            </a:r>
            <a:r>
              <a:rPr lang="zh-CN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和人生</a:t>
            </a:r>
            <a:r>
              <a:rPr lang="zh-TW" altLang="en-US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br>
              <a:rPr lang="en-GB" altLang="zh-TW" sz="2800" b="1" dirty="0">
                <a:solidFill>
                  <a:srgbClr val="CCD6E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32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將你變成任人擺佈的木偶</a:t>
            </a:r>
            <a:endParaRPr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59" name="Google Shape;159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0800" y="1766887"/>
            <a:ext cx="166866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771525" y="581025"/>
            <a:ext cx="1138142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CC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暗處的狩獵</a:t>
            </a:r>
            <a:endParaRPr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581025" y="581025"/>
            <a:ext cx="95250" cy="6381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31499" t="9294" r="63" b="881"/>
          <a:stretch/>
        </p:blipFill>
        <p:spPr>
          <a:xfrm rot="272398">
            <a:off x="6554825" y="1416904"/>
            <a:ext cx="4609697" cy="1160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t="877" r="62813" b="1"/>
          <a:stretch/>
        </p:blipFill>
        <p:spPr>
          <a:xfrm rot="255965">
            <a:off x="6173815" y="3194903"/>
            <a:ext cx="4914281" cy="1458282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947BFA8-C3AE-86C0-D6A2-2040B3370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3" name="文字方塊 6">
            <a:extLst>
              <a:ext uri="{FF2B5EF4-FFF2-40B4-BE49-F238E27FC236}">
                <a16:creationId xmlns:a16="http://schemas.microsoft.com/office/drawing/2014/main" id="{6FC93DED-4D94-C5B1-1646-D39A96535AC6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 txBox="1"/>
          <p:nvPr/>
        </p:nvSpPr>
        <p:spPr>
          <a:xfrm>
            <a:off x="510540" y="461573"/>
            <a:ext cx="11381422" cy="577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i="0" u="none" strike="noStrike" cap="none" dirty="0">
                <a:solidFill>
                  <a:srgbClr val="BC84EE"/>
                </a:solidFill>
                <a:latin typeface="Oswald"/>
                <a:ea typeface="Oswald"/>
                <a:cs typeface="Oswald"/>
                <a:sym typeface="Oswald"/>
              </a:rPr>
              <a:t>📌 </a:t>
            </a:r>
            <a:r>
              <a:rPr lang="en-US" sz="3600" b="1" i="0" u="none" strike="noStrike" cap="none" dirty="0" err="1">
                <a:solidFill>
                  <a:srgbClr val="BC84E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假象</a:t>
            </a:r>
            <a:endParaRPr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356407" y="486898"/>
            <a:ext cx="100445" cy="577082"/>
          </a:xfrm>
          <a:prstGeom prst="rect">
            <a:avLst/>
          </a:prstGeom>
          <a:solidFill>
            <a:srgbClr val="BC84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686276" y="1435150"/>
            <a:ext cx="11029950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為了「埋堆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」？</a:t>
            </a:r>
            <a:br>
              <a:rPr lang="en-US" sz="2800" b="1" i="0" u="none" strike="noStrike" cap="none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</a:br>
            <a:r>
              <a:rPr lang="en-US" sz="2800" b="1" i="0" u="none" strike="noStrike" cap="none" dirty="0" err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為了「有型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」？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Noto Sans T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「大家都在吸，</a:t>
            </a:r>
            <a:br>
              <a:rPr lang="en-GB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唔吸就唔夠型？」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333" y="408007"/>
            <a:ext cx="7780196" cy="42471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1025" y="5142101"/>
            <a:ext cx="11029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煙霧散去後，那些所謂的「朋友」會在哪裡？</a:t>
            </a:r>
            <a:endParaRPr lang="zh-TW" alt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那些慫恿你的「朋友」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 ，</a:t>
            </a:r>
            <a:r>
              <a:rPr lang="zh-TW" altLang="en-US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在瞬間消失得無影無蹤。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F2AAB90-6CC3-71C5-FC12-B4C748E76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CEAFDD12-3453-6737-928F-5CFE98F90F20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DFDB97-818D-B11B-4C2C-578DE18C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23" y="211667"/>
            <a:ext cx="9722909" cy="948266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電子煙 ✕ 毒品陷阱</a:t>
            </a:r>
            <a:endParaRPr lang="en-GB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" name="Picture 15">
            <a:hlinkClick r:id="rId2"/>
            <a:extLst>
              <a:ext uri="{FF2B5EF4-FFF2-40B4-BE49-F238E27FC236}">
                <a16:creationId xmlns:a16="http://schemas.microsoft.com/office/drawing/2014/main" id="{53F98883-F56F-025E-CE89-DE7EB9DB08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" t="18269" r="29723" b="4232"/>
          <a:stretch/>
        </p:blipFill>
        <p:spPr>
          <a:xfrm>
            <a:off x="2807402" y="1372664"/>
            <a:ext cx="6577195" cy="4112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>
            <a:hlinkClick r:id="rId2"/>
            <a:extLst>
              <a:ext uri="{FF2B5EF4-FFF2-40B4-BE49-F238E27FC236}">
                <a16:creationId xmlns:a16="http://schemas.microsoft.com/office/drawing/2014/main" id="{7201A958-8B36-4983-2BA9-F04FC992E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219" y="5883275"/>
            <a:ext cx="100552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GB" b="1" dirty="0"/>
              <a:t>《</a:t>
            </a:r>
            <a:r>
              <a:rPr lang="en-GB" sz="2000" b="1" dirty="0"/>
              <a:t>2025年控煙法例（修訂）條例》已經刊憲，新一項控煙措施由2026年4月30日起生效</a:t>
            </a:r>
          </a:p>
        </p:txBody>
      </p:sp>
      <p:sp>
        <p:nvSpPr>
          <p:cNvPr id="8" name="Google Shape;120;p15">
            <a:extLst>
              <a:ext uri="{FF2B5EF4-FFF2-40B4-BE49-F238E27FC236}">
                <a16:creationId xmlns:a16="http://schemas.microsoft.com/office/drawing/2014/main" id="{7B3BDB15-EB11-2233-EB24-D53475D3F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" y="447675"/>
            <a:ext cx="73025" cy="49212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54AE6E4-5030-552A-F211-35945EBF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F830CF-37BC-4AB7-8187-AFF95E0CFA4E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C867063-1422-3412-0745-F70BFDAF8DC8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77971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A293D1C-66C6-FEFE-F602-5B3B2E8ED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452274"/>
              </p:ext>
            </p:extLst>
          </p:nvPr>
        </p:nvGraphicFramePr>
        <p:xfrm>
          <a:off x="2173515" y="2426829"/>
          <a:ext cx="7993742" cy="365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214045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51393646"/>
                    </a:ext>
                  </a:extLst>
                </a:gridCol>
                <a:gridCol w="2575076">
                  <a:extLst>
                    <a:ext uri="{9D8B030D-6E8A-4147-A177-3AD203B41FA5}">
                      <a16:colId xmlns:a16="http://schemas.microsoft.com/office/drawing/2014/main" val="1973415607"/>
                    </a:ext>
                  </a:extLst>
                </a:gridCol>
              </a:tblGrid>
              <a:tr h="349437">
                <a:tc>
                  <a:txBody>
                    <a:bodyPr/>
                    <a:lstStyle/>
                    <a:p>
                      <a:r>
                        <a:rPr lang="en-GB" sz="2400" dirty="0">
                          <a:ln>
                            <a:solidFill>
                              <a:schemeClr val="bg1"/>
                            </a:solidFill>
                          </a:ln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n>
                            <a:solidFill>
                              <a:schemeClr val="bg1"/>
                            </a:solidFill>
                          </a:ln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n>
                            <a:solidFill>
                              <a:schemeClr val="bg1"/>
                            </a:solidFill>
                          </a:ln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540257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06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會 </a:t>
                      </a:r>
                      <a:r>
                        <a:rPr lang="en-US" altLang="zh-TW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 </a:t>
                      </a: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不會 上癮</a:t>
                      </a:r>
                      <a:endParaRPr lang="en-GB" sz="24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FFFFFF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會 </a:t>
                      </a:r>
                      <a:r>
                        <a:rPr lang="en-US" altLang="zh-TW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 </a:t>
                      </a: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不會 上癮</a:t>
                      </a:r>
                      <a:endParaRPr lang="en-GB" sz="24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會 </a:t>
                      </a:r>
                      <a:r>
                        <a:rPr lang="en-US" altLang="zh-TW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 </a:t>
                      </a: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不會 上癮</a:t>
                      </a:r>
                      <a:endParaRPr lang="en-GB" sz="24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7146243"/>
                  </a:ext>
                </a:extLst>
              </a:tr>
            </a:tbl>
          </a:graphicData>
        </a:graphic>
      </p:graphicFrame>
      <p:pic>
        <p:nvPicPr>
          <p:cNvPr id="3" name="圖片 2">
            <a:extLst>
              <a:ext uri="{FF2B5EF4-FFF2-40B4-BE49-F238E27FC236}">
                <a16:creationId xmlns:a16="http://schemas.microsoft.com/office/drawing/2014/main" id="{7A83E4FB-6BBE-060C-1AA1-AA7D75A8A1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11667" r="11667"/>
          <a:stretch>
            <a:fillRect/>
          </a:stretch>
        </p:blipFill>
        <p:spPr bwMode="auto">
          <a:xfrm>
            <a:off x="2873829" y="3046103"/>
            <a:ext cx="1294130" cy="19420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43D240F-6C9A-791C-3B73-71C3C04239A4}"/>
              </a:ext>
            </a:extLst>
          </p:cNvPr>
          <p:cNvSpPr txBox="1"/>
          <p:nvPr/>
        </p:nvSpPr>
        <p:spPr>
          <a:xfrm>
            <a:off x="2079171" y="1312016"/>
            <a:ext cx="105917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你知道它們的名稱嗎？試配對：電子煙、草本煙、加熱煙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buNone/>
            </a:pP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吸食會不會上癮？試圈出正確答案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512ED9F-BEA4-ED1A-E3CA-07BFFC6CF4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804" y="3429000"/>
            <a:ext cx="1709420" cy="1090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14">
            <a:extLst>
              <a:ext uri="{FF2B5EF4-FFF2-40B4-BE49-F238E27FC236}">
                <a16:creationId xmlns:a16="http://schemas.microsoft.com/office/drawing/2014/main" id="{B0806CA8-FB3C-9871-D4B0-3C00CB435C49}"/>
              </a:ext>
            </a:extLst>
          </p:cNvPr>
          <p:cNvGrpSpPr>
            <a:grpSpLocks/>
          </p:cNvGrpSpPr>
          <p:nvPr/>
        </p:nvGrpSpPr>
        <p:grpSpPr>
          <a:xfrm>
            <a:off x="8109857" y="3059348"/>
            <a:ext cx="1521187" cy="1942095"/>
            <a:chOff x="0" y="0"/>
            <a:chExt cx="1047750" cy="94297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5452EEC-7C38-53BD-B873-CB4419414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77" t="14516" r="11291" b="10484"/>
            <a:stretch/>
          </p:blipFill>
          <p:spPr bwMode="auto">
            <a:xfrm>
              <a:off x="114300" y="57150"/>
              <a:ext cx="933450" cy="8858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1E5E0B7A-7D25-69F1-1778-D38EB181B50D}"/>
                </a:ext>
              </a:extLst>
            </p:cNvPr>
            <p:cNvSpPr/>
            <p:nvPr/>
          </p:nvSpPr>
          <p:spPr>
            <a:xfrm>
              <a:off x="0" y="0"/>
              <a:ext cx="819150" cy="2190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softEdge rad="31750"/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15" name="Google Shape;86;p13">
            <a:extLst>
              <a:ext uri="{FF2B5EF4-FFF2-40B4-BE49-F238E27FC236}">
                <a16:creationId xmlns:a16="http://schemas.microsoft.com/office/drawing/2014/main" id="{F02B1FB8-F3C4-C722-83EA-E098349A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" y="499251"/>
            <a:ext cx="11720512" cy="56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Oswald" panose="00000500000000000000" pitchFamily="2" charset="0"/>
              </a:rPr>
              <a:t>糖衣毒藥 ─ 認清煙類產品</a:t>
            </a:r>
            <a:endParaRPr lang="en-US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Google Shape;120;p15">
            <a:extLst>
              <a:ext uri="{FF2B5EF4-FFF2-40B4-BE49-F238E27FC236}">
                <a16:creationId xmlns:a16="http://schemas.microsoft.com/office/drawing/2014/main" id="{521D3649-D4E2-B5C7-ECB1-C716A567A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AD850ED-E5D8-EBD3-C973-80DBD440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11" name="文字方塊 6">
            <a:extLst>
              <a:ext uri="{FF2B5EF4-FFF2-40B4-BE49-F238E27FC236}">
                <a16:creationId xmlns:a16="http://schemas.microsoft.com/office/drawing/2014/main" id="{35ABBDC1-4DFA-341C-6201-086D129398CD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529400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Google Shape;97;p14">
            <a:extLst>
              <a:ext uri="{FF2B5EF4-FFF2-40B4-BE49-F238E27FC236}">
                <a16:creationId xmlns:a16="http://schemas.microsoft.com/office/drawing/2014/main" id="{AA018069-CEF5-C68D-A1FD-AEA017AF1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447675"/>
            <a:ext cx="55403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3600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別以為只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是</a:t>
            </a:r>
            <a:r>
              <a:rPr lang="en-US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「</a:t>
            </a:r>
            <a:r>
              <a:rPr lang="en-US" altLang="en-US" sz="3600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吸少少蒸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氣</a:t>
            </a:r>
            <a:r>
              <a:rPr lang="en-US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」</a:t>
            </a:r>
            <a:endParaRPr lang="en-US" alt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270700-A143-6AEA-9811-ED6BAFD236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74" t="28938" r="24966" b="40018"/>
          <a:stretch/>
        </p:blipFill>
        <p:spPr>
          <a:xfrm>
            <a:off x="942975" y="1242594"/>
            <a:ext cx="5640804" cy="1925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220" name="Google Shape;99;p14">
            <a:extLst>
              <a:ext uri="{FF2B5EF4-FFF2-40B4-BE49-F238E27FC236}">
                <a16:creationId xmlns:a16="http://schemas.microsoft.com/office/drawing/2014/main" id="{D9508E4F-E72B-024C-8C3E-385B27154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3408363"/>
            <a:ext cx="55530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200" b="1" dirty="0" err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高溫釋毒</a:t>
            </a:r>
            <a:r>
              <a:rPr lang="en-US" altLang="en-US" sz="22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：</a:t>
            </a:r>
            <a:r>
              <a:rPr lang="en-GB" altLang="en-US" sz="2200" b="1" dirty="0" err="1"/>
              <a:t>加熱煙的加熱溫度通常高達</a:t>
            </a:r>
            <a:r>
              <a:rPr lang="en-GB" altLang="en-US" sz="2200" b="1" dirty="0"/>
              <a:t> 300 至 350 度</a:t>
            </a:r>
            <a:r>
              <a:rPr lang="en-US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向</a:t>
            </a:r>
            <a:r>
              <a:rPr lang="zh-TW" altLang="en-US" sz="2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瘋狂釋放尼古丁及致癌物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  <a:endParaRPr lang="en-US" altLang="en-US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21" name="Google Shape;100;p14">
            <a:extLst>
              <a:ext uri="{FF2B5EF4-FFF2-40B4-BE49-F238E27FC236}">
                <a16:creationId xmlns:a16="http://schemas.microsoft.com/office/drawing/2014/main" id="{F47851E4-6C52-87D1-F853-D365A6E9E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317" y="4168359"/>
            <a:ext cx="55530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200" b="1" dirty="0" err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口味陷阱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：煙彈擁有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多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種口味</a:t>
            </a:r>
            <a:r>
              <a:rPr lang="en-US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如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薄荷、甜點等</a:t>
            </a:r>
            <a:r>
              <a:rPr lang="en-US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可能吸引</a:t>
            </a:r>
            <a:r>
              <a:rPr lang="zh-TW" altLang="en-US" sz="2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去試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en-US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22" name="Google Shape;101;p14">
            <a:extLst>
              <a:ext uri="{FF2B5EF4-FFF2-40B4-BE49-F238E27FC236}">
                <a16:creationId xmlns:a16="http://schemas.microsoft.com/office/drawing/2014/main" id="{EDBA73E4-6B98-B56B-25E2-228189EB3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316" y="4928355"/>
            <a:ext cx="564857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200" b="1" dirty="0" err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終極危機：</a:t>
            </a:r>
            <a:r>
              <a:rPr lang="en-US" altLang="en-US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隨時混入大麻、依托咪酯等毒品</a:t>
            </a:r>
            <a:r>
              <a:rPr lang="en-US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吸食</a:t>
            </a:r>
            <a:r>
              <a:rPr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後</a:t>
            </a: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會全身</a:t>
            </a:r>
            <a:r>
              <a:rPr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抽搐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</a:t>
            </a: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神志不清、皮膚潰爛、身體不受控等類似「喪屍」的狀態，醜態盡</a:t>
            </a:r>
            <a:b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露，尊嚴掃地，成為人生中難以磨滅的污點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en-US" sz="2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" name="Google Shape;102;p14">
            <a:extLst>
              <a:ext uri="{FF2B5EF4-FFF2-40B4-BE49-F238E27FC236}">
                <a16:creationId xmlns:a16="http://schemas.microsoft.com/office/drawing/2014/main" id="{C5CD8590-1924-6641-422C-364328AAC4F0}"/>
              </a:ext>
            </a:extLst>
          </p:cNvPr>
          <p:cNvSpPr txBox="1"/>
          <p:nvPr/>
        </p:nvSpPr>
        <p:spPr>
          <a:xfrm>
            <a:off x="790574" y="3384523"/>
            <a:ext cx="152401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1" name="Google Shape;103;p14">
            <a:extLst>
              <a:ext uri="{FF2B5EF4-FFF2-40B4-BE49-F238E27FC236}">
                <a16:creationId xmlns:a16="http://schemas.microsoft.com/office/drawing/2014/main" id="{9805E646-399F-767D-E13B-61016E15B2D1}"/>
              </a:ext>
            </a:extLst>
          </p:cNvPr>
          <p:cNvSpPr txBox="1"/>
          <p:nvPr/>
        </p:nvSpPr>
        <p:spPr>
          <a:xfrm>
            <a:off x="790574" y="4168359"/>
            <a:ext cx="152403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2" name="Google Shape;104;p14">
            <a:extLst>
              <a:ext uri="{FF2B5EF4-FFF2-40B4-BE49-F238E27FC236}">
                <a16:creationId xmlns:a16="http://schemas.microsoft.com/office/drawing/2014/main" id="{0EFDEC6C-93CC-A56F-2407-06AE13F49358}"/>
              </a:ext>
            </a:extLst>
          </p:cNvPr>
          <p:cNvSpPr txBox="1"/>
          <p:nvPr/>
        </p:nvSpPr>
        <p:spPr>
          <a:xfrm>
            <a:off x="790574" y="4952195"/>
            <a:ext cx="227403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2284C8-3B7F-D27E-F019-571BA68A5D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87" b="30258"/>
          <a:stretch/>
        </p:blipFill>
        <p:spPr>
          <a:xfrm>
            <a:off x="6967930" y="373886"/>
            <a:ext cx="4840139" cy="618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7" name="Google Shape;120;p15">
            <a:extLst>
              <a:ext uri="{FF2B5EF4-FFF2-40B4-BE49-F238E27FC236}">
                <a16:creationId xmlns:a16="http://schemas.microsoft.com/office/drawing/2014/main" id="{59663E2D-A5DE-A549-344A-BD7D036FF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931" y="447675"/>
            <a:ext cx="73269" cy="49212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CB6DE28-5B1F-CF6D-BE4C-05320A66C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245F1F07-3455-B7C5-A14B-9F24C8B1C2B2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">
            <a:extLst>
              <a:ext uri="{FF2B5EF4-FFF2-40B4-BE49-F238E27FC236}">
                <a16:creationId xmlns:a16="http://schemas.microsoft.com/office/drawing/2014/main" id="{7CA0E78A-5249-8AE8-75CA-1081C1BE8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61852"/>
            <a:ext cx="6186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6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載具混毒：無形殺手防不勝防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1268" name="Google Shape;120;p15">
            <a:extLst>
              <a:ext uri="{FF2B5EF4-FFF2-40B4-BE49-F238E27FC236}">
                <a16:creationId xmlns:a16="http://schemas.microsoft.com/office/drawing/2014/main" id="{32940104-C322-D191-E499-2D59FB1E4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96" y="554720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F131AC7-4D47-7898-7B8C-017595FA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EF59FF9-6FB5-B327-BA21-D31A5165311B}"/>
              </a:ext>
            </a:extLst>
          </p:cNvPr>
          <p:cNvSpPr txBox="1"/>
          <p:nvPr/>
        </p:nvSpPr>
        <p:spPr>
          <a:xfrm>
            <a:off x="484414" y="1979597"/>
            <a:ext cx="1122317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000" lvl="0" indent="-342000">
              <a:buFont typeface="+mj-lt"/>
              <a:buAutoNum type="arabicPeriod"/>
              <a:tabLst>
                <a:tab pos="228600" algn="l"/>
              </a:tabLst>
            </a:pPr>
            <a:r>
              <a:rPr lang="zh-TW" alt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電子煙、加熱煙及草本煙可以載具混毒，在煙中摻入大麻、依託咪酯或其他毒品；使用者無法</a:t>
            </a:r>
            <a:r>
              <a:rPr lang="en-US" alt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/</a:t>
            </a:r>
            <a:r>
              <a:rPr lang="zh-TW" alt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可以從外觀辨認這些煙 是否有問題。</a:t>
            </a:r>
            <a:endParaRPr lang="en-US" altLang="zh-TW" sz="28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PMingLiU" panose="02020500000000000000" pitchFamily="18" charset="-120"/>
            </a:endParaRPr>
          </a:p>
          <a:p>
            <a:pPr marL="342000" lvl="0" indent="-342000">
              <a:buFont typeface="+mj-lt"/>
              <a:buAutoNum type="arabicPeriod"/>
              <a:tabLst>
                <a:tab pos="228600" algn="l"/>
              </a:tabLst>
            </a:pPr>
            <a:endParaRPr lang="zh-TW" altLang="en-US" sz="28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PMingLiU" panose="02020500000000000000" pitchFamily="18" charset="-120"/>
            </a:endParaRPr>
          </a:p>
          <a:p>
            <a:pPr marL="342000" lvl="0" indent="-342000">
              <a:buFont typeface="+mj-lt"/>
              <a:buAutoNum type="arabicPeriod"/>
              <a:tabLst>
                <a:tab pos="228600" algn="l"/>
              </a:tabLst>
            </a:pPr>
            <a:r>
              <a:rPr lang="zh-TW" alt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可透過親自交收</a:t>
            </a:r>
            <a:r>
              <a:rPr lang="en-US" alt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/</a:t>
            </a:r>
            <a:r>
              <a:rPr lang="zh-TW" alt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網上交易購買，較容易得到混毒的煙彈。</a:t>
            </a:r>
            <a:endParaRPr lang="en-US" altLang="zh-TW" sz="28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PMingLiU" panose="02020500000000000000" pitchFamily="18" charset="-120"/>
            </a:endParaRPr>
          </a:p>
          <a:p>
            <a:pPr marL="342000" lvl="0" indent="-342000">
              <a:buFont typeface="+mj-lt"/>
              <a:buAutoNum type="arabicPeriod"/>
              <a:tabLst>
                <a:tab pos="228600" algn="l"/>
              </a:tabLst>
            </a:pPr>
            <a:endParaRPr lang="zh-TW" altLang="en-US" sz="2800" b="1" kern="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PMingLiU" panose="02020500000000000000" pitchFamily="18" charset="-120"/>
            </a:endParaRPr>
          </a:p>
          <a:p>
            <a:pPr marL="342000" lvl="0" indent="-342000">
              <a:buFont typeface="+mj-lt"/>
              <a:buAutoNum type="arabicPeriod"/>
              <a:tabLst>
                <a:tab pos="228600" algn="l"/>
              </a:tabLst>
            </a:pPr>
            <a:r>
              <a:rPr lang="zh-TW" alt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電子煙有不同口味吸引青少年，利用糖衣包裝吸引人嘗試，加上其他人難以察覺，隱蔽性高</a:t>
            </a:r>
            <a:r>
              <a:rPr lang="en-US" alt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/</a:t>
            </a:r>
            <a:r>
              <a:rPr lang="zh-TW" alt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低。</a:t>
            </a:r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109BF55D-4A6F-9F11-6488-917CE4ED4D70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A3C61-1E97-16A5-DECC-DE759BBE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BE0AAD-6165-7D70-FE9B-B8C37FF179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" t="31628" r="449" b="24868"/>
          <a:stretch/>
        </p:blipFill>
        <p:spPr>
          <a:xfrm>
            <a:off x="44722" y="5412616"/>
            <a:ext cx="12192000" cy="1445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Rectangle 1">
            <a:extLst>
              <a:ext uri="{FF2B5EF4-FFF2-40B4-BE49-F238E27FC236}">
                <a16:creationId xmlns:a16="http://schemas.microsoft.com/office/drawing/2014/main" id="{769647BC-97EB-A259-EE43-6748319E5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61852"/>
            <a:ext cx="6186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6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載具混毒：無形殺手防不勝防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1268" name="Google Shape;120;p15">
            <a:extLst>
              <a:ext uri="{FF2B5EF4-FFF2-40B4-BE49-F238E27FC236}">
                <a16:creationId xmlns:a16="http://schemas.microsoft.com/office/drawing/2014/main" id="{4616F01D-41EF-F659-06B2-95ABC2FF9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96" y="554720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1269" name="圖片 7">
            <a:extLst>
              <a:ext uri="{FF2B5EF4-FFF2-40B4-BE49-F238E27FC236}">
                <a16:creationId xmlns:a16="http://schemas.microsoft.com/office/drawing/2014/main" id="{6B888AFA-2FB6-3ACB-68E8-DF6174EFC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1200150"/>
            <a:ext cx="4306888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102;p14">
            <a:extLst>
              <a:ext uri="{FF2B5EF4-FFF2-40B4-BE49-F238E27FC236}">
                <a16:creationId xmlns:a16="http://schemas.microsoft.com/office/drawing/2014/main" id="{6E88D387-C125-389B-7D85-142FA13BA0F8}"/>
              </a:ext>
            </a:extLst>
          </p:cNvPr>
          <p:cNvSpPr txBox="1"/>
          <p:nvPr/>
        </p:nvSpPr>
        <p:spPr>
          <a:xfrm>
            <a:off x="5416551" y="1409701"/>
            <a:ext cx="276678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0" name="Google Shape;102;p14">
            <a:extLst>
              <a:ext uri="{FF2B5EF4-FFF2-40B4-BE49-F238E27FC236}">
                <a16:creationId xmlns:a16="http://schemas.microsoft.com/office/drawing/2014/main" id="{D4F753DF-1C30-1EEB-8FC0-E7E15973DFEE}"/>
              </a:ext>
            </a:extLst>
          </p:cNvPr>
          <p:cNvSpPr txBox="1"/>
          <p:nvPr/>
        </p:nvSpPr>
        <p:spPr>
          <a:xfrm>
            <a:off x="5416551" y="3219855"/>
            <a:ext cx="152400" cy="28575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1" name="Google Shape;102;p14">
            <a:extLst>
              <a:ext uri="{FF2B5EF4-FFF2-40B4-BE49-F238E27FC236}">
                <a16:creationId xmlns:a16="http://schemas.microsoft.com/office/drawing/2014/main" id="{30FE28EB-C388-2C3F-02A5-9FEE0AE7B658}"/>
              </a:ext>
            </a:extLst>
          </p:cNvPr>
          <p:cNvSpPr txBox="1"/>
          <p:nvPr/>
        </p:nvSpPr>
        <p:spPr>
          <a:xfrm>
            <a:off x="5416551" y="4304620"/>
            <a:ext cx="152400" cy="28575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1273" name="Google Shape;112;p15">
            <a:extLst>
              <a:ext uri="{FF2B5EF4-FFF2-40B4-BE49-F238E27FC236}">
                <a16:creationId xmlns:a16="http://schemas.microsoft.com/office/drawing/2014/main" id="{9C70982B-4A77-9AD0-C640-505061443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016" y="1445384"/>
            <a:ext cx="595844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吸煙不只是吸煙：電子煙、加熱煙及草本煙可以載具混毒，在煙中摻入大麻、依託咪酯或其他毒品；使用者</a:t>
            </a:r>
            <a:r>
              <a:rPr lang="zh-TW" altLang="en-US" sz="2400" b="1" dirty="0">
                <a:solidFill>
                  <a:srgbClr val="FFFFFF"/>
                </a:solidFill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無法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從外觀辨認這些煙 是否有問題。</a:t>
            </a:r>
          </a:p>
        </p:txBody>
      </p:sp>
      <p:sp>
        <p:nvSpPr>
          <p:cNvPr id="11274" name="Google Shape;113;p15">
            <a:extLst>
              <a:ext uri="{FF2B5EF4-FFF2-40B4-BE49-F238E27FC236}">
                <a16:creationId xmlns:a16="http://schemas.microsoft.com/office/drawing/2014/main" id="{D02A6DC5-B09E-981D-6258-B7B8AB284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017" y="3224049"/>
            <a:ext cx="60453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容易買到：可透過</a:t>
            </a:r>
            <a:r>
              <a:rPr lang="zh-TW" altLang="en-US" sz="2400" b="1" dirty="0">
                <a:solidFill>
                  <a:srgbClr val="FFFFFF"/>
                </a:solidFill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網上交易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購買，較容易得到混毒的煙彈。</a:t>
            </a:r>
            <a:endParaRPr lang="en-US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75" name="Google Shape;114;p15">
            <a:extLst>
              <a:ext uri="{FF2B5EF4-FFF2-40B4-BE49-F238E27FC236}">
                <a16:creationId xmlns:a16="http://schemas.microsoft.com/office/drawing/2014/main" id="{3092350A-7385-7207-7770-0114902C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689" y="4304620"/>
            <a:ext cx="608659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難以辨識：電子煙有不同口味吸引青少年，利用糖衣包裝吸引人嘗試，加上其他人難以察覺，隱蔽性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高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DDDED2B-86CD-C580-415D-49F6A06761C3}"/>
              </a:ext>
            </a:extLst>
          </p:cNvPr>
          <p:cNvSpPr txBox="1"/>
          <p:nvPr/>
        </p:nvSpPr>
        <p:spPr>
          <a:xfrm>
            <a:off x="718457" y="5847894"/>
            <a:ext cx="4385356" cy="40011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Bef>
                <a:spcPts val="0"/>
              </a:spcBef>
              <a:buNone/>
            </a:pP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圖片取自</a:t>
            </a:r>
            <a:r>
              <a:rPr lang="en-GB" altLang="zh-TW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en-GB" sz="2000" b="1" i="0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Health Concept </a:t>
            </a:r>
            <a:r>
              <a:rPr lang="en-GB" sz="2000" b="1" i="0" strike="noStrike" dirty="0" err="1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健康概念</a:t>
            </a:r>
            <a:endParaRPr lang="en-GB" sz="20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33D658C-35E6-6FAC-4D7D-96869111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14910240-EB0B-9949-EAA0-B316F3BCBEA7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808019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120;p15">
            <a:extLst>
              <a:ext uri="{FF2B5EF4-FFF2-40B4-BE49-F238E27FC236}">
                <a16:creationId xmlns:a16="http://schemas.microsoft.com/office/drawing/2014/main" id="{47AAD1F7-1834-7DB7-EB64-512CB350C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45D14EB-C376-605F-3D3E-84992D2BD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3" y="515938"/>
            <a:ext cx="55578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TW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2026 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控煙新法例：零容忍</a:t>
            </a:r>
            <a:endParaRPr lang="zh-TW" altLang="en-US" sz="3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257C7-C4B8-0D9F-F199-F7CA6928D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27782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Google Shape;138;p16" descr="image.png">
            <a:extLst>
              <a:ext uri="{FF2B5EF4-FFF2-40B4-BE49-F238E27FC236}">
                <a16:creationId xmlns:a16="http://schemas.microsoft.com/office/drawing/2014/main" id="{72485395-7595-775F-9D35-14CEFAB8DD9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558925"/>
            <a:ext cx="2413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7">
            <a:extLst>
              <a:ext uri="{FF2B5EF4-FFF2-40B4-BE49-F238E27FC236}">
                <a16:creationId xmlns:a16="http://schemas.microsoft.com/office/drawing/2014/main" id="{5DD722B7-1DB4-A125-B85A-330D2271F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423988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管有即屬違法</a:t>
            </a:r>
            <a:endParaRPr lang="zh-TW" altLang="en-US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10443107-C386-F78C-E6D5-95ABD358E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2299625"/>
            <a:ext cx="10578193" cy="263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由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2026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年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4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月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30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日起，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《2025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年控煙法例（修訂）條例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》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中針對另類吸煙產品相關條文正式生效。任何人不得在公眾地方管有電子煙煙彈、煙油、加熱煙支及草本煙等另類煙用物質，即使僅隨身攜帶、未有實際吸食或使用，亦屬違法。</a:t>
            </a:r>
          </a:p>
          <a:p>
            <a:endParaRPr lang="zh-TW" alt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>
              <a:lnSpc>
                <a:spcPct val="160000"/>
              </a:lnSpc>
            </a:pPr>
            <a:endParaRPr lang="zh-TW" altLang="en-US" dirty="0">
              <a:cs typeface="Noto Sans HK" panose="020B0200000000000000" pitchFamily="34" charset="-128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51A36C2-333C-D042-BBBE-DAE15D55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D72D7F4C-997B-A4C5-BB6F-A4FCDA44C825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B593FA-3B71-D11B-12F8-2799EAC9B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36261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5" name="Rectangle 1">
            <a:extLst>
              <a:ext uri="{FF2B5EF4-FFF2-40B4-BE49-F238E27FC236}">
                <a16:creationId xmlns:a16="http://schemas.microsoft.com/office/drawing/2014/main" id="{129167D9-1FDB-0762-BCA9-1616727B9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51911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200" b="1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堵塞漏洞</a:t>
            </a:r>
            <a:endParaRPr lang="zh-TW" altLang="en-US" sz="32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6" name="Google Shape;120;p15">
            <a:extLst>
              <a:ext uri="{FF2B5EF4-FFF2-40B4-BE49-F238E27FC236}">
                <a16:creationId xmlns:a16="http://schemas.microsoft.com/office/drawing/2014/main" id="{1CC786C1-B3A9-D32D-AC52-345AD2D9B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D4D8B-7BC7-80F6-84C0-F120DF9C5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51354">
            <a:off x="6811050" y="1154750"/>
            <a:ext cx="5035161" cy="2680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319" name="Google Shape;136;p16">
            <a:extLst>
              <a:ext uri="{FF2B5EF4-FFF2-40B4-BE49-F238E27FC236}">
                <a16:creationId xmlns:a16="http://schemas.microsoft.com/office/drawing/2014/main" id="{FFC426D8-F10F-CF69-6AE0-FACCB1964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882" y="2202365"/>
            <a:ext cx="580841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/>
            <a:r>
              <a:rPr lang="en-US" altLang="en-US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1. </a:t>
            </a:r>
            <a:r>
              <a:rPr lang="en-US" altLang="en-US" sz="2600" b="1" dirty="0" err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拆穿「減害</a:t>
            </a:r>
            <a:r>
              <a:rPr lang="en-US" altLang="en-US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/</a:t>
            </a:r>
            <a:r>
              <a:rPr lang="en-US" altLang="en-US" sz="2600" b="1" dirty="0" err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潮流」假象</a:t>
            </a:r>
            <a:endParaRPr lang="en-US" altLang="en-US" sz="26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Noto Sans HK" panose="020B0200000000000000" pitchFamily="34" charset="-128"/>
            </a:endParaRPr>
          </a:p>
          <a:p>
            <a:pPr algn="just"/>
            <a:r>
              <a:rPr lang="en-US" altLang="en-US" sz="26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防止另類煙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在</a:t>
            </a:r>
            <a:r>
              <a:rPr lang="en-US" altLang="en-US" sz="26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社區植根，保護青少年免受毒害</a:t>
            </a:r>
            <a:r>
              <a:rPr lang="en-US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</a:p>
          <a:p>
            <a:pPr marL="514350" indent="-514350" algn="just">
              <a:buFont typeface="+mj-lt"/>
              <a:buAutoNum type="arabicPeriod"/>
            </a:pPr>
            <a:endParaRPr lang="en-US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  <a:sym typeface="Noto Sans HK" panose="020B0200000000000000" pitchFamily="34" charset="-128"/>
            </a:endParaRPr>
          </a:p>
          <a:p>
            <a:pPr algn="just"/>
            <a:r>
              <a:rPr lang="en-GB" altLang="zh-TW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2. </a:t>
            </a:r>
            <a:r>
              <a:rPr lang="zh-TW" altLang="en-US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徹底堵塞舊有法例漏洞</a:t>
            </a:r>
            <a:endParaRPr lang="en-GB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  <a:sym typeface="Noto Sans HK" panose="020B0200000000000000" pitchFamily="34" charset="-128"/>
            </a:endParaRPr>
          </a:p>
          <a:p>
            <a:pPr algn="just"/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由「禁售」升級至「禁管有」，從消費端直接</a:t>
            </a:r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打擊，令違法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產品無法流通。</a:t>
            </a:r>
            <a:endPara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altLang="en-US" sz="2800" b="1" dirty="0">
              <a:latin typeface="+mn-ea"/>
            </a:endParaRPr>
          </a:p>
        </p:txBody>
      </p:sp>
      <p:sp>
        <p:nvSpPr>
          <p:cNvPr id="13320" name="Rectangle 7">
            <a:extLst>
              <a:ext uri="{FF2B5EF4-FFF2-40B4-BE49-F238E27FC236}">
                <a16:creationId xmlns:a16="http://schemas.microsoft.com/office/drawing/2014/main" id="{7EFED941-1236-FF1A-3B93-DFF0EC865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1300217"/>
            <a:ext cx="413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政府修例兩大核心動機：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F852D5D-68A8-6279-F12A-F82584D62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C2DB56AA-59FC-A865-7C15-C81507FB626C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87528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CC739EA-2D33-CF3F-2395-AC8CB354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82469E3-550D-4E5A-1A2F-E7731E0F59B8}"/>
              </a:ext>
            </a:extLst>
          </p:cNvPr>
          <p:cNvSpPr txBox="1"/>
          <p:nvPr/>
        </p:nvSpPr>
        <p:spPr>
          <a:xfrm>
            <a:off x="1007919" y="2365583"/>
            <a:ext cx="10432472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buNone/>
            </a:pPr>
            <a:r>
              <a:rPr lang="zh-TW" alt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由 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2026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月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日 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/ 2027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月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</a:t>
            </a:r>
            <a:r>
              <a:rPr lang="zh-TW" altLang="en-US" sz="2800" b="1" kern="100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日）</a:t>
            </a:r>
            <a:r>
              <a:rPr lang="zh-TW" alt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起，</a:t>
            </a:r>
            <a:r>
              <a:rPr lang="en-US" altLang="zh-TW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《2025</a:t>
            </a:r>
            <a:r>
              <a:rPr lang="zh-TW" alt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年控煙法例（修訂）條例</a:t>
            </a:r>
            <a:r>
              <a:rPr lang="en-US" altLang="zh-TW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》</a:t>
            </a:r>
            <a:r>
              <a:rPr lang="zh-TW" alt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中，針對另類吸煙產品相關條文正式生效。</a:t>
            </a:r>
            <a:endParaRPr lang="en-US" altLang="zh-TW" sz="28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just">
              <a:buNone/>
            </a:pPr>
            <a:endParaRPr lang="zh-TW" altLang="en-US" sz="2800" b="1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just">
              <a:buNone/>
            </a:pPr>
            <a:r>
              <a:rPr lang="zh-TW" altLang="en-US" sz="2800" b="1" kern="100" dirty="0">
                <a:effectLst/>
                <a:latin typeface="Microsoft JhengHei"/>
                <a:ea typeface="Microsoft JhengHei"/>
              </a:rPr>
              <a:t>任何人不得在 </a:t>
            </a:r>
            <a:r>
              <a:rPr lang="zh-TW" altLang="en-US" sz="2800" b="1" kern="100">
                <a:solidFill>
                  <a:srgbClr val="FFFF00"/>
                </a:solidFill>
                <a:effectLst/>
                <a:latin typeface="Microsoft JhengHei"/>
                <a:ea typeface="Microsoft JhengHei"/>
              </a:rPr>
              <a:t>（公眾地方 </a:t>
            </a:r>
            <a:r>
              <a:rPr lang="en-US" altLang="zh-TW" sz="2800" b="1" kern="100" dirty="0">
                <a:solidFill>
                  <a:srgbClr val="FFFF00"/>
                </a:solidFill>
                <a:effectLst/>
                <a:latin typeface="Microsoft JhengHei"/>
                <a:ea typeface="Microsoft JhengHei"/>
              </a:rPr>
              <a:t>/ </a:t>
            </a:r>
            <a:r>
              <a:rPr lang="zh-TW" altLang="en-US" sz="2800" b="1" kern="100">
                <a:solidFill>
                  <a:srgbClr val="FFFF00"/>
                </a:solidFill>
                <a:effectLst/>
                <a:latin typeface="Microsoft JhengHei"/>
                <a:ea typeface="Microsoft JhengHei"/>
              </a:rPr>
              <a:t>私人地方）</a:t>
            </a:r>
            <a:r>
              <a:rPr lang="zh-TW" altLang="en-US" sz="2800" b="1" kern="100">
                <a:effectLst/>
                <a:latin typeface="Microsoft JhengHei"/>
                <a:ea typeface="Microsoft JhengHei"/>
              </a:rPr>
              <a:t>管有</a:t>
            </a:r>
            <a:r>
              <a:rPr lang="zh-TW" altLang="en-US" sz="2800" b="1" kern="100">
                <a:solidFill>
                  <a:srgbClr val="FFFF00"/>
                </a:solidFill>
                <a:effectLst/>
                <a:latin typeface="Microsoft JhengHei"/>
                <a:ea typeface="Microsoft JhengHei"/>
              </a:rPr>
              <a:t>（電子煙煙彈、煙油、加熱煙支、草本煙 ）</a:t>
            </a:r>
            <a:r>
              <a:rPr lang="zh-TW" altLang="en-US" sz="2800" b="1" kern="100">
                <a:effectLst/>
                <a:latin typeface="Microsoft JhengHei"/>
                <a:ea typeface="Microsoft JhengHei"/>
              </a:rPr>
              <a:t>等另類煙用物質，即使</a:t>
            </a:r>
            <a:r>
              <a:rPr lang="zh-TW" altLang="en-US" sz="2800" b="1" kern="100">
                <a:solidFill>
                  <a:srgbClr val="FFFF00"/>
                </a:solidFill>
                <a:effectLst/>
                <a:latin typeface="Microsoft JhengHei"/>
                <a:ea typeface="Microsoft JhengHei"/>
              </a:rPr>
              <a:t>（隨身攜帶、未有實際吸食或使用）</a:t>
            </a:r>
            <a:r>
              <a:rPr lang="zh-TW" altLang="en-US" sz="2800" b="1" kern="100">
                <a:effectLst/>
                <a:latin typeface="Microsoft JhengHei"/>
                <a:ea typeface="Microsoft JhengHei"/>
              </a:rPr>
              <a:t>，亦屬違法。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53F2A3A-A6D8-2500-9192-D089CB1F864F}"/>
              </a:ext>
            </a:extLst>
          </p:cNvPr>
          <p:cNvSpPr txBox="1"/>
          <p:nvPr/>
        </p:nvSpPr>
        <p:spPr>
          <a:xfrm>
            <a:off x="1007919" y="1246967"/>
            <a:ext cx="6094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認識電子煙法例</a:t>
            </a:r>
            <a:r>
              <a:rPr lang="en-US" sz="4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:</a:t>
            </a:r>
            <a:endParaRPr lang="en-GB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5989ADE0-2CC1-E7A2-F971-7CBE4EDB6E1E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906691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5FF89-8C6F-A234-F3D1-C2F1CEA9E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120;p15">
            <a:extLst>
              <a:ext uri="{FF2B5EF4-FFF2-40B4-BE49-F238E27FC236}">
                <a16:creationId xmlns:a16="http://schemas.microsoft.com/office/drawing/2014/main" id="{34685861-0691-3E3B-E6FA-5CCF6B958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5FDB9A6-56BD-292C-7B9C-38997A0E8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3" y="515938"/>
            <a:ext cx="55578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TW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2026 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控煙新法例：零容忍</a:t>
            </a:r>
            <a:endParaRPr lang="zh-TW" altLang="en-US" sz="3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4834E-34D0-F384-405D-B8412D92C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27782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Google Shape;138;p16" descr="image.png">
            <a:extLst>
              <a:ext uri="{FF2B5EF4-FFF2-40B4-BE49-F238E27FC236}">
                <a16:creationId xmlns:a16="http://schemas.microsoft.com/office/drawing/2014/main" id="{9DE7E3FE-40F5-48D2-DAC7-29031874B88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558925"/>
            <a:ext cx="2413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7">
            <a:extLst>
              <a:ext uri="{FF2B5EF4-FFF2-40B4-BE49-F238E27FC236}">
                <a16:creationId xmlns:a16="http://schemas.microsoft.com/office/drawing/2014/main" id="{F748DF7B-2383-766A-526F-B609B4BB0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423988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管有即屬違法</a:t>
            </a:r>
            <a:endParaRPr lang="zh-TW" altLang="en-US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0545748E-EB60-04C2-DDC9-C08EF0CA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1" y="2415899"/>
            <a:ext cx="10176164" cy="38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buNone/>
            </a:pPr>
            <a:r>
              <a:rPr lang="zh-TW" altLang="en-US" sz="2800" b="1" u="sng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由 </a:t>
            </a:r>
            <a:r>
              <a:rPr lang="en-US" altLang="zh-TW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2026</a:t>
            </a:r>
            <a:r>
              <a:rPr lang="zh-TW" altLang="en-US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</a:t>
            </a:r>
            <a:r>
              <a:rPr lang="en-US" altLang="zh-TW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</a:t>
            </a:r>
            <a:r>
              <a:rPr lang="zh-TW" altLang="en-US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月</a:t>
            </a:r>
            <a:r>
              <a:rPr lang="en-US" altLang="zh-TW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</a:t>
            </a:r>
            <a:r>
              <a:rPr lang="zh-TW" altLang="en-US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日</a:t>
            </a: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起，</a:t>
            </a:r>
            <a:r>
              <a:rPr lang="en-US" altLang="zh-TW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《2025</a:t>
            </a: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年控煙法例（修訂）條例</a:t>
            </a:r>
            <a:r>
              <a:rPr lang="en-US" altLang="zh-TW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》</a:t>
            </a: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中，針對另類吸煙產品相關條文正式生效。</a:t>
            </a:r>
            <a:endParaRPr lang="en-US" altLang="zh-TW" sz="2800" b="1" kern="1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just">
              <a:buNone/>
            </a:pPr>
            <a:endParaRPr lang="zh-TW" altLang="en-US" sz="2800" b="1" kern="1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just">
              <a:buNone/>
            </a:pP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任何人不得</a:t>
            </a:r>
            <a:r>
              <a:rPr lang="zh-TW" altLang="en-US" sz="2800" b="1" u="sng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公眾地方</a:t>
            </a: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管有</a:t>
            </a:r>
            <a:r>
              <a:rPr lang="zh-TW" altLang="en-US" sz="2800" b="1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電子煙煙彈、煙油、 加熱煙支、草本煙</a:t>
            </a: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等另類煙用物質，即使</a:t>
            </a:r>
            <a:r>
              <a:rPr lang="zh-TW" altLang="en-US" sz="2800" b="1" kern="100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隨身攜帶、未有實際吸食或使用</a:t>
            </a:r>
            <a:r>
              <a:rPr lang="zh-TW" altLang="en-US" sz="2800" b="1" kern="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，亦屬違法。</a:t>
            </a:r>
          </a:p>
          <a:p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altLang="zh-TW" sz="24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>
              <a:lnSpc>
                <a:spcPct val="160000"/>
              </a:lnSpc>
            </a:pPr>
            <a:endParaRPr lang="zh-TW" altLang="en-US" dirty="0">
              <a:cs typeface="Noto Sans HK" panose="020B0200000000000000" pitchFamily="34" charset="-128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CB1E297-890A-09B0-8F78-E3515C24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9F2C56EF-8CD1-1F86-4308-6546369A4E8C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239980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B593FA-3B71-D11B-12F8-2799EAC9B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36261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5" name="Rectangle 1">
            <a:extLst>
              <a:ext uri="{FF2B5EF4-FFF2-40B4-BE49-F238E27FC236}">
                <a16:creationId xmlns:a16="http://schemas.microsoft.com/office/drawing/2014/main" id="{129167D9-1FDB-0762-BCA9-1616727B9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72" y="1314980"/>
            <a:ext cx="3262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48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如果係你</a:t>
            </a:r>
          </a:p>
          <a:p>
            <a:r>
              <a:rPr lang="zh-TW" altLang="en-US" sz="48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你會點做？</a:t>
            </a:r>
            <a:endParaRPr lang="zh-TW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6" name="Google Shape;120;p15">
            <a:extLst>
              <a:ext uri="{FF2B5EF4-FFF2-40B4-BE49-F238E27FC236}">
                <a16:creationId xmlns:a16="http://schemas.microsoft.com/office/drawing/2014/main" id="{1CC786C1-B3A9-D32D-AC52-345AD2D9B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159" y="1376892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4A1BA2C-1722-5DFE-5885-2BE613B3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1F6E4291-10C8-9925-F349-BE18C9F17133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AC613BC6-904C-6D50-F22E-74629B0F7C2C}"/>
              </a:ext>
            </a:extLst>
          </p:cNvPr>
          <p:cNvSpPr txBox="1">
            <a:spLocks/>
          </p:cNvSpPr>
          <p:nvPr/>
        </p:nvSpPr>
        <p:spPr>
          <a:xfrm>
            <a:off x="1060932" y="3188531"/>
            <a:ext cx="10976936" cy="1569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睇片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Wingdings" panose="05000000000000000000" pitchFamily="2" charset="2"/>
              </a:rPr>
              <a:t></a:t>
            </a:r>
            <a:br>
              <a:rPr lang="zh-HK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GB" altLang="zh-HK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https://youtu.be/9OrXp1eH84Q?si=hbJV1kicg4UPMoQi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47346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/>
          <p:nvPr/>
        </p:nvSpPr>
        <p:spPr>
          <a:xfrm>
            <a:off x="2483428" y="1320730"/>
            <a:ext cx="6758420" cy="532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TW" altLang="en-US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逃避痛苦的捷徑</a:t>
            </a:r>
            <a:endParaRPr lang="zh-TW" altLang="en-US" sz="6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US" sz="3600" b="1" i="0" u="none" strike="noStrike" cap="none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Oswald"/>
              <a:sym typeface="Oswald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8000" b="1" i="0" u="none" strike="noStrike" cap="none" dirty="0" err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swald"/>
                <a:sym typeface="Oswald"/>
              </a:rPr>
              <a:t>通往萬丈深淵</a:t>
            </a:r>
            <a:endParaRPr lang="en-US" sz="8000" b="1" i="0" u="none" strike="noStrike" cap="none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Oswald"/>
              <a:sym typeface="Oswald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US" altLang="zh-TW" sz="3600" b="1" dirty="0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Noto Sans TC"/>
              <a:sym typeface="Oswald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TW" altLang="en-US" sz="5400" b="1" dirty="0">
                <a:solidFill>
                  <a:srgbClr val="FFCC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認清陷阱，拆穿偽裝</a:t>
            </a:r>
            <a:endParaRPr lang="zh-TW" altLang="en-US" sz="5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43A9B09-75AA-6B8C-0E83-970D79B8E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3" name="文字方塊 6">
            <a:extLst>
              <a:ext uri="{FF2B5EF4-FFF2-40B4-BE49-F238E27FC236}">
                <a16:creationId xmlns:a16="http://schemas.microsoft.com/office/drawing/2014/main" id="{8C311608-20DA-09C5-3AAD-8AA157F29BE3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247251" y="3429000"/>
            <a:ext cx="8676222" cy="190500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生活需要解難，解難需要智慧</a:t>
            </a:r>
            <a:endParaRPr lang="en-US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8708" y="1767007"/>
            <a:ext cx="673330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F8FAF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強大，</a:t>
            </a:r>
            <a:r>
              <a:rPr lang="zh-TW" altLang="en-US" sz="6600" b="1" dirty="0">
                <a:solidFill>
                  <a:srgbClr val="22D3E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由心而發</a:t>
            </a:r>
            <a:endParaRPr lang="zh-TW" altLang="en-US" sz="6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br>
              <a:rPr lang="zh-TW" altLang="en-US" dirty="0"/>
            </a:br>
            <a:endParaRPr 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E799C3C-810C-BFDC-A7B5-BC9120DCD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86912" cy="68580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689B9F5-FFD9-9D48-7B7C-007C41F8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14B92-48DA-41D0-B880-952E15D7E678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EE4C029E-6F48-4F24-4C6A-C86F779822FD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35862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E7F75-909D-717C-ED87-A6A29AB0C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0BC63E1-CE1F-E05D-EAB7-D5441595B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351" y="1280993"/>
            <a:ext cx="7978291" cy="134790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0" b="1" cap="none" dirty="0">
                <a:solidFill>
                  <a:prstClr val="white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不吸食電子</a:t>
            </a:r>
            <a:r>
              <a:rPr lang="en-US" altLang="zh-HK" sz="16000" b="1" cap="none" dirty="0">
                <a:solidFill>
                  <a:prstClr val="white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煙</a:t>
            </a:r>
            <a:r>
              <a:rPr lang="zh-CN" altLang="en-US" sz="16000" b="1" cap="none" dirty="0">
                <a:solidFill>
                  <a:prstClr val="white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Noto Sans TC"/>
                <a:sym typeface="Noto Sans TC"/>
              </a:rPr>
              <a:t>，</a:t>
            </a:r>
            <a:r>
              <a:rPr lang="zh-CN" altLang="en-US" sz="16000" b="1" cap="none" dirty="0">
                <a:solidFill>
                  <a:prstClr val="white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替我送貨可以吧？</a:t>
            </a:r>
            <a:br>
              <a:rPr lang="en-US" altLang="zh-TW" sz="16000" b="1" cap="none" dirty="0">
                <a:solidFill>
                  <a:prstClr val="white"/>
                </a:solidFill>
                <a:effectLst/>
              </a:rPr>
            </a:br>
            <a:r>
              <a:rPr lang="zh-CN" altLang="en-US" sz="16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如何應付這些</a:t>
            </a:r>
            <a:r>
              <a:rPr lang="zh-CN" altLang="en-US" sz="16000" b="1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奇怪</a:t>
            </a:r>
            <a:r>
              <a:rPr lang="zh-CN" altLang="en-US" sz="16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朋友？</a:t>
            </a:r>
            <a:endParaRPr lang="en-GB" altLang="zh-CN" sz="160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GB" sz="160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0" b="1" dirty="0">
                <a:solidFill>
                  <a:srgbClr val="F8FAF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小組活動   </a:t>
            </a:r>
            <a:r>
              <a:rPr lang="zh-CN" altLang="en-US" sz="16000" b="1" dirty="0">
                <a:solidFill>
                  <a:srgbClr val="F8FAF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二人一組</a:t>
            </a:r>
            <a:br>
              <a:rPr lang="zh-TW" altLang="en-US" sz="16000" dirty="0"/>
            </a:br>
            <a:endParaRPr lang="en-US" sz="160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5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720882-1D09-7C0C-804C-15A027CDAAB6}"/>
              </a:ext>
            </a:extLst>
          </p:cNvPr>
          <p:cNvSpPr/>
          <p:nvPr/>
        </p:nvSpPr>
        <p:spPr>
          <a:xfrm>
            <a:off x="3132563" y="1767007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br>
              <a:rPr lang="zh-TW" altLang="en-US" sz="6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endParaRPr lang="en-US" sz="6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2C99A35F-3303-A4D5-4C69-486230C91209}"/>
              </a:ext>
            </a:extLst>
          </p:cNvPr>
          <p:cNvSpPr txBox="1">
            <a:spLocks/>
          </p:cNvSpPr>
          <p:nvPr/>
        </p:nvSpPr>
        <p:spPr>
          <a:xfrm>
            <a:off x="4062313" y="3114914"/>
            <a:ext cx="7886800" cy="1905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1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7B2D1A3-B1CF-C873-3588-0525C235A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86912" cy="68580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95DA191-C624-6A36-09E0-BEF3FFE0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14B92-48DA-41D0-B880-952E15D7E678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8" name="文字方塊 6">
            <a:extLst>
              <a:ext uri="{FF2B5EF4-FFF2-40B4-BE49-F238E27FC236}">
                <a16:creationId xmlns:a16="http://schemas.microsoft.com/office/drawing/2014/main" id="{4BDC355F-2B78-A625-DAB9-6A41A97060B2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610617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42E7B-A2FC-8DCF-CCAE-48F02876A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D7E7863-C4EF-FAEB-C711-D5E164DE2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6913" y="1066800"/>
            <a:ext cx="8379506" cy="1905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奇怪朋友：</a:t>
            </a:r>
            <a:endParaRPr lang="en-GB" altLang="zh-CN" sz="36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我趕時間，家裏有事情，你能不能替我帶點東西？剛巧在你家附近呢！</a:t>
            </a:r>
            <a:endParaRPr lang="en-GB" altLang="zh-CN" sz="36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36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有著數的</a:t>
            </a:r>
            <a:r>
              <a:rPr lang="zh-CN" altLang="en-US" sz="36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！</a:t>
            </a:r>
            <a:endParaRPr lang="en-GB" altLang="zh-TW" sz="36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GB" sz="36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Subtitle 4">
            <a:extLst>
              <a:ext uri="{FF2B5EF4-FFF2-40B4-BE49-F238E27FC236}">
                <a16:creationId xmlns:a16="http://schemas.microsoft.com/office/drawing/2014/main" id="{6D358F07-E147-FEAB-ABD9-D603E975C620}"/>
              </a:ext>
            </a:extLst>
          </p:cNvPr>
          <p:cNvSpPr txBox="1">
            <a:spLocks/>
          </p:cNvSpPr>
          <p:nvPr/>
        </p:nvSpPr>
        <p:spPr>
          <a:xfrm>
            <a:off x="3941373" y="3886201"/>
            <a:ext cx="8007740" cy="16349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1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35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免費午餐就這樣送給我？</a:t>
            </a:r>
            <a:r>
              <a:rPr lang="zh-CN" altLang="en-US" sz="3500" b="1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便宜莫貪</a:t>
            </a:r>
            <a:r>
              <a:rPr lang="zh-CN" altLang="en-US" sz="35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！</a:t>
            </a:r>
            <a:endParaRPr lang="en-US" altLang="zh-CN" sz="35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571500" indent="-571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3500" b="1" dirty="0">
                <a:solidFill>
                  <a:srgbClr val="FFFF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離開現場</a:t>
            </a:r>
            <a:r>
              <a:rPr lang="zh-CN" altLang="en-US" sz="35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（包括網絡世界），不讓奇怪朋友有機會糾纏</a:t>
            </a:r>
            <a:endParaRPr lang="en-US" altLang="zh-CN" sz="3500" b="1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4000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AE0272-28F7-E311-6B48-ED7887BAE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86912" cy="6858000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01334BE-9577-BAC6-7FCD-08C71215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14B92-48DA-41D0-B880-952E15D7E678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DCC4DE1-46BC-0F2A-4DDB-ADFCFEBBD0E3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152228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F7F3BEC-48E5-4F3E-BF6F-AA7DB4CFE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86912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47144" y="3462359"/>
            <a:ext cx="8101969" cy="21801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人是描繪自我人生的畫家。</a:t>
            </a:r>
            <a:b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只有你能創造自己，也只有你能決定今後的人生。</a:t>
            </a:r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712541" y="6489176"/>
            <a:ext cx="6479459" cy="368824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出自</a:t>
            </a:r>
            <a:r>
              <a:rPr lang="en-US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《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接受不完美的勇氣：阿德勒</a:t>
            </a:r>
            <a:r>
              <a:rPr lang="en-US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100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句人生革命</a:t>
            </a:r>
            <a:r>
              <a:rPr lang="en-US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》</a:t>
            </a:r>
            <a:endParaRPr 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173" y="860433"/>
            <a:ext cx="6285073" cy="3431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9FBB2D3-776B-4214-E05E-7683279B1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92B1E5-4BC5-4D26-A2B7-08DB91F47422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7201131-D421-674F-7FB5-FD23D8D59649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872974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44EDAC-D069-C88B-9BF6-99BFEA44EC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121920" y="216472"/>
            <a:ext cx="11734800" cy="446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Google Shape;184;p19">
            <a:extLst>
              <a:ext uri="{FF2B5EF4-FFF2-40B4-BE49-F238E27FC236}">
                <a16:creationId xmlns:a16="http://schemas.microsoft.com/office/drawing/2014/main" id="{7A48D4EB-D907-2FDF-0088-4583B3B83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1090613"/>
            <a:ext cx="11010900" cy="325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zh-TW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Oswald" panose="00000500000000000000" pitchFamily="2" charset="0"/>
              </a:rPr>
              <a:t>拆穿煙霧─電子煙會毒死你</a:t>
            </a:r>
            <a:endParaRPr lang="en-US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遠離電子煙，遠離毒品</a:t>
            </a:r>
            <a:endParaRPr lang="en-US" alt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 algn="ctr"/>
            <a:r>
              <a:rPr lang="zh-TW" alt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拒絶成為</a:t>
            </a:r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新聞</a:t>
            </a:r>
            <a:r>
              <a:rPr lang="zh-TW" alt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報導中</a:t>
            </a:r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下一</a:t>
            </a:r>
            <a:r>
              <a:rPr lang="zh-TW" alt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位</a:t>
            </a:r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主角</a:t>
            </a:r>
            <a:endParaRPr lang="en-US" alt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 algn="ctr"/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拒絕不良誘惑、拒絕一時好奇、拒絕盲目跟風、拒絕迷幻陷阱</a:t>
            </a:r>
            <a:endParaRPr lang="en-US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Noto Sans HK" panose="020B0200000000000000" pitchFamily="34" charset="-128"/>
            </a:endParaRPr>
          </a:p>
        </p:txBody>
      </p:sp>
      <p:sp>
        <p:nvSpPr>
          <p:cNvPr id="18436" name="Google Shape;185;p19">
            <a:extLst>
              <a:ext uri="{FF2B5EF4-FFF2-40B4-BE49-F238E27FC236}">
                <a16:creationId xmlns:a16="http://schemas.microsoft.com/office/drawing/2014/main" id="{52C1C90A-EC23-BA01-C6C1-FC72FFDD4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783138"/>
            <a:ext cx="110109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「</a:t>
            </a:r>
            <a:r>
              <a:rPr lang="en-US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條路點行，你自己揀。</a:t>
            </a:r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」</a:t>
            </a:r>
            <a:r>
              <a:rPr lang="en-US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但</a:t>
            </a:r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緊</a:t>
            </a:r>
            <a:r>
              <a:rPr lang="en-US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記：</a:t>
            </a:r>
            <a:br>
              <a:rPr lang="en-US" altLang="en-US" sz="3200" b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en-US" altLang="en-US" sz="3200" b="1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「生命只有一次，冇Take Two」</a:t>
            </a:r>
            <a:endParaRPr lang="en-US" altLang="en-US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D26EE46-F5EC-BE87-C58A-9B8ED80A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BEF11CF1-DB79-A79F-72B0-777695D3ED08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7A40AB-F64F-7DF9-5DD4-37FA383003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4113051"/>
            <a:ext cx="12192000" cy="2744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244729-622E-2747-C021-46B64BC970FE}"/>
              </a:ext>
            </a:extLst>
          </p:cNvPr>
          <p:cNvSpPr/>
          <p:nvPr/>
        </p:nvSpPr>
        <p:spPr>
          <a:xfrm>
            <a:off x="874057" y="778770"/>
            <a:ext cx="10443885" cy="49244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/>
            </a:pPr>
            <a:r>
              <a:rPr lang="zh-TW" altLang="en-US" sz="80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勇敢大聲說不</a:t>
            </a:r>
            <a:endParaRPr lang="en-GB" altLang="en-US" sz="80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defRPr/>
            </a:pPr>
            <a:r>
              <a:rPr lang="zh-TW" altLang="en-US" sz="80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保護自己，守護未來</a:t>
            </a:r>
            <a:endParaRPr lang="en-GB" altLang="en-US" sz="80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defRPr/>
            </a:pPr>
            <a:r>
              <a:rPr lang="zh-TW" altLang="en-US" sz="80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做自己健康人生的主人</a:t>
            </a:r>
            <a:endParaRPr lang="en-GB" altLang="en-US" sz="80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9CCFFDF-0B47-D6FD-3CEE-8369F881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491F9C55-ABAC-811A-CC45-AF6742C9A3CF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94811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5FDDD-F39C-9079-B843-B2935B476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BF74190-C396-873E-59D2-C2240C4B4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318" y="2805546"/>
            <a:ext cx="3057952" cy="299126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8293E575-0092-6BC5-516F-075CAF427DFA}"/>
              </a:ext>
            </a:extLst>
          </p:cNvPr>
          <p:cNvSpPr txBox="1"/>
          <p:nvPr/>
        </p:nvSpPr>
        <p:spPr>
          <a:xfrm>
            <a:off x="1028700" y="933619"/>
            <a:ext cx="105675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延</a:t>
            </a:r>
            <a:r>
              <a:rPr lang="zh-TW" altLang="en-US" sz="48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伸</a:t>
            </a:r>
            <a:r>
              <a:rPr lang="zh-CN" altLang="en-US" sz="48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活動</a:t>
            </a:r>
            <a:endParaRPr lang="zh-HK" altLang="en-US" sz="480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r>
              <a:rPr lang="zh-HK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  <a:hlinkClick r:id="rId4"/>
              </a:rPr>
              <a:t>https://metarena.link/Beatnewdrugsprimary/</a:t>
            </a:r>
            <a:endParaRPr lang="en-US" altLang="zh-HK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5DE5DBE-BDCF-ECD7-DDBD-C8259A26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14B92-48DA-41D0-B880-952E15D7E678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4" name="文字方塊 6">
            <a:extLst>
              <a:ext uri="{FF2B5EF4-FFF2-40B4-BE49-F238E27FC236}">
                <a16:creationId xmlns:a16="http://schemas.microsoft.com/office/drawing/2014/main" id="{5A78F8E0-1670-317E-30F9-C14ADE9BC4C6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626485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FAD057-F72E-43AD-2D45-D7A9F316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8A50D-81F9-4D83-BF77-9B21310B092A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6A0A76-54F3-33D7-08F8-D5EEB09D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375" y="4742927"/>
            <a:ext cx="2843066" cy="99507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9D41938-1347-3F20-CF7F-52D8E6A3E9D6}"/>
              </a:ext>
            </a:extLst>
          </p:cNvPr>
          <p:cNvSpPr txBox="1"/>
          <p:nvPr/>
        </p:nvSpPr>
        <p:spPr>
          <a:xfrm>
            <a:off x="2815936" y="4558261"/>
            <a:ext cx="4434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sz="18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6">
            <a:extLst>
              <a:ext uri="{FF2B5EF4-FFF2-40B4-BE49-F238E27FC236}">
                <a16:creationId xmlns:a16="http://schemas.microsoft.com/office/drawing/2014/main" id="{328F0A12-47AE-CB6F-1BB1-3E380BC87FC5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89414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8e95806-ff25-4c0d-a6a6-2f36e013538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430C1C81A582F148823CCCEF3817281A" ma:contentTypeVersion="19" ma:contentTypeDescription="建立新的文件。" ma:contentTypeScope="" ma:versionID="f331752c7446a59a3f85c8f926e7dadb">
  <xsd:schema xmlns:xsd="http://www.w3.org/2001/XMLSchema" xmlns:xs="http://www.w3.org/2001/XMLSchema" xmlns:p="http://schemas.microsoft.com/office/2006/metadata/properties" xmlns:ns3="38e95806-ff25-4c0d-a6a6-2f36e0135380" xmlns:ns4="3e6d8823-9b82-44f0-81eb-45d6e1778e02" targetNamespace="http://schemas.microsoft.com/office/2006/metadata/properties" ma:root="true" ma:fieldsID="ebbe61feba3a9a94a7879b8e4fd2a7a8" ns3:_="" ns4:_="">
    <xsd:import namespace="38e95806-ff25-4c0d-a6a6-2f36e0135380"/>
    <xsd:import namespace="3e6d8823-9b82-44f0-81eb-45d6e1778e0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95806-ff25-4c0d-a6a6-2f36e01353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d8823-9b82-44f0-81eb-45d6e1778e02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312315-2FA4-450D-9C57-608A0F856956}">
  <ds:schemaRefs>
    <ds:schemaRef ds:uri="3e6d8823-9b82-44f0-81eb-45d6e1778e02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38e95806-ff25-4c0d-a6a6-2f36e0135380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69C8C82-B7F6-47C3-9D44-3C80B6557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e95806-ff25-4c0d-a6a6-2f36e0135380"/>
    <ds:schemaRef ds:uri="3e6d8823-9b82-44f0-81eb-45d6e1778e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BB67A3-E094-4EF3-BB0A-A589F23EFD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1832</TotalTime>
  <Words>1923</Words>
  <Application>Microsoft Office PowerPoint</Application>
  <PresentationFormat>寬螢幕</PresentationFormat>
  <Paragraphs>210</Paragraphs>
  <Slides>30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9" baseType="lpstr">
      <vt:lpstr>Noto Sans HK</vt:lpstr>
      <vt:lpstr>Microsoft JhengHei</vt:lpstr>
      <vt:lpstr>Arial</vt:lpstr>
      <vt:lpstr>Century Gothic</vt:lpstr>
      <vt:lpstr>Noto Sans TC</vt:lpstr>
      <vt:lpstr>Calibri</vt:lpstr>
      <vt:lpstr>Oswald</vt:lpstr>
      <vt:lpstr>Microsoft JhengHei</vt:lpstr>
      <vt:lpstr>Mesh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電子煙 ✕ 毒品陷阱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人是描繪自我人生的畫家。 只有你能創造自己，也只有你能決定今後的人生。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Wong Wing Kei, Iris</dc:creator>
  <cp:lastModifiedBy>AU, Yuen Yee Mandy [CHL]</cp:lastModifiedBy>
  <cp:revision>132</cp:revision>
  <dcterms:modified xsi:type="dcterms:W3CDTF">2026-10-02T13:54:11Z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0x010100430C1C81A582F148823CCCEF3817281A</vt:lpwstr>
  </property>
</Properties>
</file>