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60" r:id="rId4"/>
  </p:sldMasterIdLst>
  <p:notesMasterIdLst>
    <p:notesMasterId r:id="rId24"/>
  </p:notesMasterIdLst>
  <p:handoutMasterIdLst>
    <p:handoutMasterId r:id="rId25"/>
  </p:handoutMasterIdLst>
  <p:sldIdLst>
    <p:sldId id="275" r:id="rId5"/>
    <p:sldId id="276" r:id="rId6"/>
    <p:sldId id="269" r:id="rId7"/>
    <p:sldId id="288" r:id="rId8"/>
    <p:sldId id="289" r:id="rId9"/>
    <p:sldId id="287" r:id="rId10"/>
    <p:sldId id="281" r:id="rId11"/>
    <p:sldId id="290" r:id="rId12"/>
    <p:sldId id="291" r:id="rId13"/>
    <p:sldId id="273" r:id="rId14"/>
    <p:sldId id="274" r:id="rId15"/>
    <p:sldId id="294" r:id="rId16"/>
    <p:sldId id="293" r:id="rId17"/>
    <p:sldId id="284" r:id="rId18"/>
    <p:sldId id="277" r:id="rId19"/>
    <p:sldId id="283" r:id="rId20"/>
    <p:sldId id="278" r:id="rId21"/>
    <p:sldId id="308" r:id="rId22"/>
    <p:sldId id="316" r:id="rId23"/>
  </p:sldIdLst>
  <p:sldSz cx="12192000" cy="6858000"/>
  <p:notesSz cx="6858000" cy="9144000"/>
  <p:embeddedFontLst>
    <p:embeddedFont>
      <p:font typeface="Microsoft JhengHei" panose="020B0604030504040204" pitchFamily="34" charset="-120"/>
      <p:regular r:id="rId26"/>
      <p:bold r:id="rId27"/>
    </p:embeddedFont>
    <p:embeddedFont>
      <p:font typeface="Microsoft JhengHei" panose="020B0604030504040204" pitchFamily="34" charset="-120"/>
      <p:regular r:id="rId26"/>
      <p:bold r:id="rId27"/>
    </p:embeddedFont>
    <p:embeddedFont>
      <p:font typeface="Noto Sans HK" panose="020B0200000000000000" pitchFamily="34" charset="-128"/>
      <p:regular r:id="rId28"/>
      <p:bold r:id="rId29"/>
    </p:embeddedFont>
    <p:embeddedFont>
      <p:font typeface="Century Gothic" panose="020B050202020202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6ED684-C8E4-2551-109C-07B5403091AB}" v="42" dt="2026-09-24T01:23:15.4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6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3F3B8120-4BCF-0FC5-9FB3-C1BEFE366F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32AFB8F-B4ED-94FE-70FE-44DDD6E6A8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CBE45-DFE9-4B8B-A34A-1A4D8F858FE7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2FA05F1-4B5F-34C6-4FBB-0EE70A1849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D37DE61-853C-65C4-E4A4-C45944EEB6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39614-B985-4CBC-B29C-20AF418843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611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3;n">
            <a:extLst>
              <a:ext uri="{FF2B5EF4-FFF2-40B4-BE49-F238E27FC236}">
                <a16:creationId xmlns:a16="http://schemas.microsoft.com/office/drawing/2014/main" id="{D0CC2A1D-7A81-632C-9556-0F1140D761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Google Shape;4;n">
            <a:extLst>
              <a:ext uri="{FF2B5EF4-FFF2-40B4-BE49-F238E27FC236}">
                <a16:creationId xmlns:a16="http://schemas.microsoft.com/office/drawing/2014/main" id="{AEF83D28-347D-1F98-6772-5A01B809061E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影像版面配置區 1">
            <a:extLst>
              <a:ext uri="{FF2B5EF4-FFF2-40B4-BE49-F238E27FC236}">
                <a16:creationId xmlns:a16="http://schemas.microsoft.com/office/drawing/2014/main" id="{5E16958D-8391-783D-ADF6-AE5CA23667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  <p:sp>
        <p:nvSpPr>
          <p:cNvPr id="15363" name="備忘稿版面配置區 2">
            <a:extLst>
              <a:ext uri="{FF2B5EF4-FFF2-40B4-BE49-F238E27FC236}">
                <a16:creationId xmlns:a16="http://schemas.microsoft.com/office/drawing/2014/main" id="{DA112ECA-3C95-3FD5-5884-5B3872A182CF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096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影像版面配置區 1">
            <a:extLst>
              <a:ext uri="{FF2B5EF4-FFF2-40B4-BE49-F238E27FC236}">
                <a16:creationId xmlns:a16="http://schemas.microsoft.com/office/drawing/2014/main" id="{755CA8AB-52DF-C76E-48C6-1E780D5A5B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  <p:sp>
        <p:nvSpPr>
          <p:cNvPr id="17411" name="備忘稿版面配置區 2">
            <a:extLst>
              <a:ext uri="{FF2B5EF4-FFF2-40B4-BE49-F238E27FC236}">
                <a16:creationId xmlns:a16="http://schemas.microsoft.com/office/drawing/2014/main" id="{5513552D-60BB-37DE-72EA-348F1DE3A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411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B71F5D4F-30F6-41BB-3FBA-E4D05C0CA1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DAE362B1-EDDA-0145-9A65-C2FCAECC06F6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628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EC64A1AF-07A7-AB07-A933-47ADA72292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746959B3-D149-6798-9857-1ECA97E567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1182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4F3A5-2A09-3453-2067-9B46EBB5A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60E78E7-BA34-1C77-A6CE-95FA264437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8002052-A9E0-23C9-AB80-C9F8EC57DE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7549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影像版面配置區 1">
            <a:extLst>
              <a:ext uri="{FF2B5EF4-FFF2-40B4-BE49-F238E27FC236}">
                <a16:creationId xmlns:a16="http://schemas.microsoft.com/office/drawing/2014/main" id="{755CA8AB-52DF-C76E-48C6-1E780D5A5B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  <p:sp>
        <p:nvSpPr>
          <p:cNvPr id="17411" name="備忘稿版面配置區 2">
            <a:extLst>
              <a:ext uri="{FF2B5EF4-FFF2-40B4-BE49-F238E27FC236}">
                <a16:creationId xmlns:a16="http://schemas.microsoft.com/office/drawing/2014/main" id="{5513552D-60BB-37DE-72EA-348F1DE3A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就算辯方指死者曾吸食其他毒品而減刑成功</a:t>
            </a:r>
            <a:r>
              <a:rPr lang="en-GB" altLang="zh-TW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? </a:t>
            </a:r>
            <a:r>
              <a:rPr lang="zh-TW" altLang="en-US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不明</a:t>
            </a:r>
            <a:r>
              <a:rPr lang="en-GB" altLang="zh-TW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! (</a:t>
            </a:r>
            <a:r>
              <a:rPr lang="zh-TW" altLang="en-US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由於少年</a:t>
            </a:r>
            <a:r>
              <a:rPr lang="en-US" altLang="zh-TW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B</a:t>
            </a:r>
            <a:r>
              <a:rPr lang="zh-TW" altLang="en-US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只提供了依托咪酯</a:t>
            </a:r>
            <a:r>
              <a:rPr lang="en-US" altLang="zh-TW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, </a:t>
            </a:r>
            <a:r>
              <a:rPr lang="zh-TW" altLang="en-US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若死者可能曾吸食其他毒品，則少年</a:t>
            </a:r>
            <a:r>
              <a:rPr lang="en-US" altLang="zh-TW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B</a:t>
            </a:r>
            <a:r>
              <a:rPr lang="zh-TW" altLang="en-US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不需負上全部責任</a:t>
            </a:r>
            <a:r>
              <a:rPr lang="en-US" altLang="zh-TW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/</a:t>
            </a:r>
            <a:r>
              <a:rPr lang="zh-TW" altLang="en-US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推卸責任</a:t>
            </a:r>
            <a:r>
              <a:rPr lang="en-GB" altLang="zh-TW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)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244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6D67C-7FA4-2CC2-B23E-6466F760D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4074CB0-C836-F4C4-FB46-1C9B53A101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3BA25FF-D32C-F31F-7C9E-42DF8D3ADA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zh-HK" dirty="0" err="1"/>
              <a:t>eng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422284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/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/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EE537-BD72-F4BE-7BE4-1FD89FC34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E21E6-C8FA-E295-274B-AB2B91004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960D9-7C5D-A64B-4B82-7A47E9EC9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14B92-48DA-41D0-B880-952E15D7E6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34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4CC32-AD1A-FDF5-F6EF-BEC0BB05E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1887B-274C-2EAF-72F6-F8CA71C38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0D81E-8CE8-5C31-4752-E6814F5A1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1226B-E6BA-4871-B1B9-942E40D624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2923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/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BB95F-3FA0-2801-4520-B115932C0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5A2FC-1E67-61F2-CF59-65009704C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63613-7434-F2CC-C090-8D957A9DE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2B1E5-4BC5-4D26-A2B7-08DB91F474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455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D967940-A9C3-22B5-7CE7-214B755C4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1495333-50E5-E17D-50CE-B45EB0EA5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B07ADE-92AE-D225-E0D7-2078F990C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AF5D8-9AAE-4885-B313-E8BE7DBF57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2500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874B993-27F7-918A-1D46-5F70C8AB3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FBFEEF6-1ED5-55CC-14A4-33E6F339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EC8B935-F20B-7E20-2F8C-B903853F9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F8C80-0DCC-462B-B4B0-1C4E4102FD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3941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05BA43C-0E9C-860E-6FE7-9E2FCE98D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CC4001E-301B-5196-F7E5-23BB2E51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975E4F3-67A8-45CE-3045-029CFF03C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830CF-37BC-4AB7-8187-AFF95E0CFA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078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573DDE4-EF58-F1EC-E72B-B6C8DA26F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B5F4E88-84D1-E60F-C601-F2E3C4838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5EA553A-8CFE-7CAA-AD92-A900DA2A7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F7C7B-46F8-443A-BEA6-DEAB3CE589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3416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5682C4-E140-4DB7-8535-F43B89DB6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A4D39FD-BF4B-9611-7BA6-3DC3FCDCF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A35C3C5-1DA7-07FE-C1EE-CD47F9BB8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12DA0-4644-48DA-8D6E-01E836D9BD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37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58E457AB-5683-0D66-91AD-7ADEA5BACD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99213" y="5883275"/>
            <a:ext cx="914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54A826EF-19BA-A453-B409-B57F8D4C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1413" y="5883275"/>
            <a:ext cx="5105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111A827B-C561-0EF5-C603-2ED9CCF6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2613" y="5883275"/>
            <a:ext cx="322262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08075D-9C3D-441D-AE9B-3C8068205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958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5F148EA-732C-CDD1-F9BF-AFC8BDC13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CF99626-3056-09ED-168B-FF580AF64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4E55610-20E6-C739-4628-BBB560C4C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AC39C-5CBF-459A-BE89-D426942584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768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/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/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C3F31-1FBA-597A-0921-F23BA9C7D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3D377-2F79-DC8E-07A0-4D5275885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3E5FD-8AE0-1125-20AA-C947DC68D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8A50D-81F9-4D83-BF77-9B21310B09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9855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1F17A242-6F00-CED5-559D-6FBB03094118}"/>
              </a:ext>
            </a:extLst>
          </p:cNvPr>
          <p:cNvSpPr txBox="1"/>
          <p:nvPr/>
        </p:nvSpPr>
        <p:spPr>
          <a:xfrm>
            <a:off x="836613" y="7874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>
                <a:solidFill>
                  <a:schemeClr val="accent1"/>
                </a:solidFill>
                <a:latin typeface="+mn-lt"/>
              </a:rPr>
              <a:t>“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09B9333-B39E-06E6-FD80-404AA3173CE9}"/>
              </a:ext>
            </a:extLst>
          </p:cNvPr>
          <p:cNvSpPr txBox="1"/>
          <p:nvPr/>
        </p:nvSpPr>
        <p:spPr>
          <a:xfrm>
            <a:off x="10437813" y="27432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solidFill>
                  <a:schemeClr val="accent1"/>
                </a:solidFill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/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/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E03775A-F825-DC58-1EC0-0EE9B5D0197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9D87FE0-97CA-1A70-5EA9-1D6FD0EC74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13B12F-6A5E-EB7B-D18F-71CFBDD4A4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DA23CF-5C23-4633-9ACC-7751A8A464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9025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/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/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89BFA-83C9-248E-26D4-D772E7FA3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430CF-EA28-1673-6A6B-0E5257421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8F6BD-650A-5858-6DFB-9738BC774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F2A34-3FC5-4BB2-AEDB-A2F33C5819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8007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8B6C4590-29DC-5F06-C940-05D594C5056D}"/>
              </a:ext>
            </a:extLst>
          </p:cNvPr>
          <p:cNvSpPr txBox="1"/>
          <p:nvPr/>
        </p:nvSpPr>
        <p:spPr>
          <a:xfrm>
            <a:off x="836613" y="7874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>
                <a:solidFill>
                  <a:schemeClr val="accent1"/>
                </a:solidFill>
                <a:latin typeface="+mn-lt"/>
              </a:rPr>
              <a:t>“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2237DA04-381D-C30F-A833-294EA1CEA5FA}"/>
              </a:ext>
            </a:extLst>
          </p:cNvPr>
          <p:cNvSpPr txBox="1"/>
          <p:nvPr/>
        </p:nvSpPr>
        <p:spPr>
          <a:xfrm>
            <a:off x="10437813" y="27432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solidFill>
                  <a:schemeClr val="accent1"/>
                </a:solidFill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/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anchor="b"/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/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5916C4B-70BC-EA2F-AA19-702D0B7ABA8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09B3090-C7F9-AE3A-AB88-C86ECA1116D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4EB5725-8B6F-DCFF-2C1A-3B7D745099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20109D-C05F-462D-AEFD-58E7DB06F6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6072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/>
          <a:lstStyle>
            <a:lvl1pPr>
              <a:defRPr lang="en-US" b="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anchor="b"/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/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19F5E-B548-1BFC-19F8-FFCAAF7207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D7F58-612D-4158-CC89-265183209C2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CAC63-FB1D-F01E-E67B-CB705A5E99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1A316-95FE-470A-B234-5B13BC5FAA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657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AA25278-A0A6-7913-29B4-371463EF6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04898B1-371F-6D5D-AACF-DCC93B8AC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4B6B545-759D-0CD2-3643-7FC488CEF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E71B0-7D49-4E72-8C78-49CA5F4B09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6478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ACABD-A465-ECD6-940E-8990D1E2D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D4B58-DB10-4920-9E7A-56B566A36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CA0D5-A722-3601-EFB0-330602346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A05B0-9196-4786-955C-0B75EF089A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236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98E703-621A-D7FE-A771-D7EACAF65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6000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C6E4B-40F3-AB10-1A2B-2693AED62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1413" y="2667000"/>
            <a:ext cx="9906000" cy="3124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71797-6FFA-8487-4CED-AAD215402D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37613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A7CCF-880D-EB6F-1A9D-03FBE707B7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1413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DBE41-2246-19DC-C32B-8FA9743406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4013" y="5883275"/>
            <a:ext cx="550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b="1" smtClean="0">
                <a:solidFill>
                  <a:srgbClr val="BFBFBF"/>
                </a:solidFill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>
              <a:defRPr/>
            </a:pPr>
            <a:fld id="{1A319490-0BDE-4388-A602-7DB273E851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55" r:id="rId9"/>
    <p:sldLayoutId id="2147483949" r:id="rId10"/>
    <p:sldLayoutId id="2147483950" r:id="rId11"/>
    <p:sldLayoutId id="2147483956" r:id="rId12"/>
    <p:sldLayoutId id="2147483951" r:id="rId13"/>
    <p:sldLayoutId id="2147483957" r:id="rId14"/>
    <p:sldLayoutId id="2147483952" r:id="rId15"/>
    <p:sldLayoutId id="2147483953" r:id="rId16"/>
    <p:sldLayoutId id="2147483954" r:id="rId17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Fa_QcDj0QUI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metarena.link/beatnewdrug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Google Shape;120;p15">
            <a:extLst>
              <a:ext uri="{FF2B5EF4-FFF2-40B4-BE49-F238E27FC236}">
                <a16:creationId xmlns:a16="http://schemas.microsoft.com/office/drawing/2014/main" id="{5CF97BF4-555C-8FCD-E0EF-51900EE35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581025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B80F5310-9BFB-DB34-6962-6C29452E1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463" y="512763"/>
            <a:ext cx="2031325" cy="655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zh-TW" altLang="en-US" sz="3600" b="1" dirty="0">
                <a:solidFill>
                  <a:srgbClr val="FF2A2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一個故事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  <a:cs typeface="Montserrat Black" panose="00000A00000000000000" pitchFamily="2" charset="0"/>
            </a:endParaRPr>
          </a:p>
        </p:txBody>
      </p:sp>
      <p:sp>
        <p:nvSpPr>
          <p:cNvPr id="14340" name="Google Shape;147;p17">
            <a:extLst>
              <a:ext uri="{FF2B5EF4-FFF2-40B4-BE49-F238E27FC236}">
                <a16:creationId xmlns:a16="http://schemas.microsoft.com/office/drawing/2014/main" id="{23955EEA-E915-BD38-38BF-FE6A3A966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3" y="3152775"/>
            <a:ext cx="11029950" cy="38100"/>
          </a:xfrm>
          <a:prstGeom prst="rect">
            <a:avLst/>
          </a:pr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341" name="Google Shape;148;p17">
            <a:extLst>
              <a:ext uri="{FF2B5EF4-FFF2-40B4-BE49-F238E27FC236}">
                <a16:creationId xmlns:a16="http://schemas.microsoft.com/office/drawing/2014/main" id="{650E1609-8AE2-ED20-BF20-F3E23A9F6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417888"/>
            <a:ext cx="26638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1.相約</a:t>
            </a:r>
            <a:endParaRPr lang="en-US" altLang="en-US" sz="280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2" name="Google Shape;149;p17">
            <a:extLst>
              <a:ext uri="{FF2B5EF4-FFF2-40B4-BE49-F238E27FC236}">
                <a16:creationId xmlns:a16="http://schemas.microsoft.com/office/drawing/2014/main" id="{90D0840E-8195-D2D2-9B2B-ECD5A3BF6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3951288"/>
            <a:ext cx="42306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16歲少年A因家事不快，</a:t>
            </a:r>
            <a:b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</a:b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深夜相約17歲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少年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B到家中見面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。</a:t>
            </a:r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3" name="Google Shape;150;p17">
            <a:extLst>
              <a:ext uri="{FF2B5EF4-FFF2-40B4-BE49-F238E27FC236}">
                <a16:creationId xmlns:a16="http://schemas.microsoft.com/office/drawing/2014/main" id="{8ACA50E3-4AEE-0214-22D8-313504894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475" y="1439863"/>
            <a:ext cx="2663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2.網購毒彈</a:t>
            </a:r>
            <a:endParaRPr lang="en-US" altLang="en-US" sz="280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4" name="Google Shape;151;p17">
            <a:extLst>
              <a:ext uri="{FF2B5EF4-FFF2-40B4-BE49-F238E27FC236}">
                <a16:creationId xmlns:a16="http://schemas.microsoft.com/office/drawing/2014/main" id="{D4E8D82D-9421-59D5-5DF4-D53EE8195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5575" y="1992313"/>
            <a:ext cx="563721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少年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A透過手機網購「依托咪酯」煙彈，由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送貨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司機送達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住所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，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少年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B支付500元。</a:t>
            </a:r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5" name="Google Shape;152;p17">
            <a:extLst>
              <a:ext uri="{FF2B5EF4-FFF2-40B4-BE49-F238E27FC236}">
                <a16:creationId xmlns:a16="http://schemas.microsoft.com/office/drawing/2014/main" id="{72F6DBE7-5641-BF69-0057-436249707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5988" y="3457575"/>
            <a:ext cx="26638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3.吸食</a:t>
            </a:r>
            <a:endParaRPr lang="en-US" altLang="en-US" sz="280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6" name="Google Shape;153;p17">
            <a:extLst>
              <a:ext uri="{FF2B5EF4-FFF2-40B4-BE49-F238E27FC236}">
                <a16:creationId xmlns:a16="http://schemas.microsoft.com/office/drawing/2014/main" id="{4A6EF422-37EE-30A0-E091-67061A11D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2388" y="3957638"/>
            <a:ext cx="68167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凌晨時分，兩名少年於房內一同吸食加料電子煙，以為可以解愁</a:t>
            </a:r>
            <a:r>
              <a:rPr lang="en-US" altLang="en-US" sz="2400" b="1" dirty="0">
                <a:solidFill>
                  <a:srgbClr val="CC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。</a:t>
            </a:r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7" name="Google Shape;154;p17">
            <a:extLst>
              <a:ext uri="{FF2B5EF4-FFF2-40B4-BE49-F238E27FC236}">
                <a16:creationId xmlns:a16="http://schemas.microsoft.com/office/drawing/2014/main" id="{914AF100-1287-B0BE-ABA8-BD66AF39F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0888" y="1401763"/>
            <a:ext cx="26638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4.暴斃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及</a:t>
            </a:r>
            <a:r>
              <a:rPr lang="en-US" altLang="en-US" sz="2800" b="1" dirty="0" err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拘捕</a:t>
            </a:r>
            <a:endParaRPr lang="en-US" altLang="en-US" sz="280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8" name="Google Shape;155;p17">
            <a:extLst>
              <a:ext uri="{FF2B5EF4-FFF2-40B4-BE49-F238E27FC236}">
                <a16:creationId xmlns:a16="http://schemas.microsoft.com/office/drawing/2014/main" id="{E408C98A-B756-6CFE-151A-B31DD01AF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4050" y="1968500"/>
            <a:ext cx="444023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少年A當場喪命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。</a:t>
            </a:r>
            <a:b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</a:b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少年</a:t>
            </a:r>
            <a:r>
              <a:rPr lang="en-US" altLang="zh-TW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B</a:t>
            </a: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因承認吸毒罪被捕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，</a:t>
            </a:r>
            <a:b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</a:br>
            <a:r>
              <a:rPr lang="en-US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面臨法律制裁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。</a:t>
            </a:r>
            <a:endParaRPr lang="en-US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349" name="Google Shape;156;p17">
            <a:extLst>
              <a:ext uri="{FF2B5EF4-FFF2-40B4-BE49-F238E27FC236}">
                <a16:creationId xmlns:a16="http://schemas.microsoft.com/office/drawing/2014/main" id="{3C58DA62-E736-4D96-1F21-925ACE994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625" y="30765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0D0D0D"/>
          </a:solidFill>
          <a:ln w="38100">
            <a:solidFill>
              <a:srgbClr val="FF2A2A"/>
            </a:solidFill>
            <a:round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350" name="Google Shape;157;p17">
            <a:extLst>
              <a:ext uri="{FF2B5EF4-FFF2-40B4-BE49-F238E27FC236}">
                <a16:creationId xmlns:a16="http://schemas.microsoft.com/office/drawing/2014/main" id="{31B080FC-1C7E-D4C3-D9F3-1AEF01D25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2138" y="30765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0D0D0D"/>
          </a:solidFill>
          <a:ln w="38100">
            <a:solidFill>
              <a:srgbClr val="FF2A2A"/>
            </a:solidFill>
            <a:round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351" name="Google Shape;158;p17">
            <a:extLst>
              <a:ext uri="{FF2B5EF4-FFF2-40B4-BE49-F238E27FC236}">
                <a16:creationId xmlns:a16="http://schemas.microsoft.com/office/drawing/2014/main" id="{A0956A65-548E-9669-BB5E-E6B3C221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650" y="30765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0D0D0D"/>
          </a:solidFill>
          <a:ln w="38100">
            <a:solidFill>
              <a:srgbClr val="FF2A2A"/>
            </a:solidFill>
            <a:round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352" name="Google Shape;159;p17">
            <a:extLst>
              <a:ext uri="{FF2B5EF4-FFF2-40B4-BE49-F238E27FC236}">
                <a16:creationId xmlns:a16="http://schemas.microsoft.com/office/drawing/2014/main" id="{A3707226-CB2A-BB5D-7BB0-0EA45B037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0" y="30765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0D0D0D"/>
          </a:solidFill>
          <a:ln w="38100">
            <a:solidFill>
              <a:srgbClr val="FF2A2A"/>
            </a:solidFill>
            <a:round/>
            <a:headEnd type="none" w="sm" len="sm"/>
            <a:tailEnd type="none" w="sm" len="sm"/>
          </a:ln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C1C3D3F-71D1-C6A4-5736-8DDF01AE08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" t="31628" r="449" b="24868"/>
          <a:stretch/>
        </p:blipFill>
        <p:spPr>
          <a:xfrm>
            <a:off x="0" y="5341617"/>
            <a:ext cx="12192000" cy="1630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81E058B-682A-5A3B-1136-C08101BDC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1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27B25DB5-5C8D-3708-8603-2567C8579247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343108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919F3A91-ECF9-EB92-C6F7-169264686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2" y="547688"/>
            <a:ext cx="6833281" cy="658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zh-TW" altLang="en-US" sz="3600" b="1" dirty="0">
                <a:solidFill>
                  <a:srgbClr val="FF2A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失去一切：</a:t>
            </a:r>
            <a:r>
              <a:rPr lang="zh-TW" altLang="en-US" sz="3600" b="1" dirty="0">
                <a:solidFill>
                  <a:srgbClr val="FF2A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人生冇「</a:t>
            </a:r>
            <a:r>
              <a:rPr lang="en-US" altLang="en-US" sz="3600" b="1" dirty="0">
                <a:solidFill>
                  <a:srgbClr val="FF2A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RESTART」</a:t>
            </a:r>
            <a:endParaRPr lang="en-US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  <a:cs typeface="Montserrat Black" panose="00000A00000000000000" pitchFamily="2" charset="0"/>
            </a:endParaRPr>
          </a:p>
        </p:txBody>
      </p:sp>
      <p:sp>
        <p:nvSpPr>
          <p:cNvPr id="16387" name="Google Shape;120;p15">
            <a:extLst>
              <a:ext uri="{FF2B5EF4-FFF2-40B4-BE49-F238E27FC236}">
                <a16:creationId xmlns:a16="http://schemas.microsoft.com/office/drawing/2014/main" id="{A19508E2-2B9F-FF80-1D84-A7345BF63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581025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FFF3C95B-3CB8-E941-AEA6-948EEAFA1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5163" y="1487794"/>
            <a:ext cx="23254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【</a:t>
            </a:r>
            <a:r>
              <a:rPr lang="zh-TW" altLang="en-US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沉痛代價</a:t>
            </a:r>
            <a:r>
              <a:rPr lang="en-US" altLang="zh-TW" sz="2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】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390" name="Google Shape;170;p18">
            <a:extLst>
              <a:ext uri="{FF2B5EF4-FFF2-40B4-BE49-F238E27FC236}">
                <a16:creationId xmlns:a16="http://schemas.microsoft.com/office/drawing/2014/main" id="{F3CFDCFC-97BC-1CEE-47F7-C891590B3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2581" y="3643313"/>
            <a:ext cx="55403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en-US" sz="28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【</a:t>
            </a:r>
            <a:r>
              <a:rPr lang="zh-TW" altLang="en-US" sz="28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深入</a:t>
            </a:r>
            <a:r>
              <a:rPr lang="en-US" altLang="en-US" sz="2800" b="1" dirty="0" err="1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靈魂的拷問</a:t>
            </a:r>
            <a:r>
              <a:rPr lang="en-US" altLang="en-US" sz="28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】</a:t>
            </a:r>
            <a:endParaRPr lang="en-US" altLang="en-US" sz="2800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391" name="Google Shape;172;p18">
            <a:extLst>
              <a:ext uri="{FF2B5EF4-FFF2-40B4-BE49-F238E27FC236}">
                <a16:creationId xmlns:a16="http://schemas.microsoft.com/office/drawing/2014/main" id="{4ED0D590-2CE3-C06A-9C89-9A01D8815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7629" y="4154488"/>
            <a:ext cx="5462134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被告人因吸食</a:t>
            </a:r>
            <a:r>
              <a:rPr lang="zh-TW" altLang="en-US" sz="2400" b="1" dirty="0">
                <a:highlight>
                  <a:srgbClr val="0000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一口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依托咪酯</a:t>
            </a:r>
            <a:r>
              <a:rPr lang="zh-TW" altLang="en-US" sz="2400" b="1" dirty="0">
                <a:highlight>
                  <a:srgbClr val="0000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電子煙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，</a:t>
            </a:r>
            <a:br>
              <a:rPr lang="en-GB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</a:b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付出了甚麼代價？</a:t>
            </a:r>
            <a:endParaRPr lang="en-US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392" name="Google Shape;173;p18">
            <a:extLst>
              <a:ext uri="{FF2B5EF4-FFF2-40B4-BE49-F238E27FC236}">
                <a16:creationId xmlns:a16="http://schemas.microsoft.com/office/drawing/2014/main" id="{44B7BF33-186B-79E1-FEFC-3BB7E7FD4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7629" y="4973638"/>
            <a:ext cx="536532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即使辯方以死者曾吸食其他毒品為被告爭取減刑，被告又能否當作一切從未發生，</a:t>
            </a:r>
            <a:r>
              <a:rPr lang="zh-TW" altLang="en-US" sz="24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重新開始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？</a:t>
            </a:r>
            <a:endParaRPr lang="en-US" alt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328272-C255-6810-81ED-502CFA7EA7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82" t="10342" r="27907" b="27744"/>
          <a:stretch/>
        </p:blipFill>
        <p:spPr>
          <a:xfrm>
            <a:off x="677840" y="1447860"/>
            <a:ext cx="5020349" cy="45183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05D9608-ECEF-7629-B59E-AC77927EE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3813" y="1958487"/>
            <a:ext cx="4696701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被告求情時表示，事件令他：</a:t>
            </a:r>
            <a:br>
              <a:rPr lang="en-GB" altLang="zh-TW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</a:b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不僅</a:t>
            </a:r>
            <a:r>
              <a:rPr lang="zh-TW" altLang="en-US" sz="24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失去好友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，</a:t>
            </a:r>
            <a:br>
              <a:rPr lang="en-GB" altLang="zh-TW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</a:b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還使他</a:t>
            </a:r>
            <a:r>
              <a:rPr lang="zh-TW" altLang="en-US" sz="24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遭學校及球隊開除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，</a:t>
            </a:r>
            <a:br>
              <a:rPr lang="en-GB" altLang="zh-TW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</a:b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並</a:t>
            </a:r>
            <a:r>
              <a:rPr lang="zh-TW" altLang="en-US" sz="24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留下案底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。</a:t>
            </a:r>
            <a:endParaRPr lang="en-US" alt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BD81C9E-92BB-C466-9A6C-F928E3EF7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2</a:t>
            </a:r>
          </a:p>
        </p:txBody>
      </p:sp>
      <p:sp>
        <p:nvSpPr>
          <p:cNvPr id="6" name="文字方塊 6">
            <a:extLst>
              <a:ext uri="{FF2B5EF4-FFF2-40B4-BE49-F238E27FC236}">
                <a16:creationId xmlns:a16="http://schemas.microsoft.com/office/drawing/2014/main" id="{E948E7F5-DE5D-FE3D-346B-BDD02AAE4211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753623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Google Shape;86;p13">
            <a:extLst>
              <a:ext uri="{FF2B5EF4-FFF2-40B4-BE49-F238E27FC236}">
                <a16:creationId xmlns:a16="http://schemas.microsoft.com/office/drawing/2014/main" id="{6943020C-3026-9118-8969-8DC4F0089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" y="758714"/>
            <a:ext cx="11720512" cy="68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zh-TW" alt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Oswald" panose="00000500000000000000" pitchFamily="2" charset="0"/>
              </a:rPr>
              <a:t>拆穿煙霧─電子煙會毒死你</a:t>
            </a:r>
            <a:endParaRPr lang="en-US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BFE8BD-3C21-19F9-F752-0B98934BD2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" t="31628" r="449" b="24868"/>
          <a:stretch/>
        </p:blipFill>
        <p:spPr>
          <a:xfrm>
            <a:off x="214313" y="1741663"/>
            <a:ext cx="11734800" cy="28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EDAEF86-038B-02FE-BB35-FD2648896A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99" t="3535" r="9225" b="49746"/>
          <a:stretch/>
        </p:blipFill>
        <p:spPr>
          <a:xfrm>
            <a:off x="2608196" y="1914119"/>
            <a:ext cx="6947034" cy="4547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590803-E5E7-7E02-5A42-FE044B0E03C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463" t="3337" r="19826" b="5165"/>
          <a:stretch/>
        </p:blipFill>
        <p:spPr>
          <a:xfrm rot="20427592">
            <a:off x="7101237" y="1636652"/>
            <a:ext cx="1163890" cy="10251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D11BE7E-4CC5-0799-F414-DD2BBFC49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  <p:sp>
        <p:nvSpPr>
          <p:cNvPr id="8" name="文字方塊 6">
            <a:extLst>
              <a:ext uri="{FF2B5EF4-FFF2-40B4-BE49-F238E27FC236}">
                <a16:creationId xmlns:a16="http://schemas.microsoft.com/office/drawing/2014/main" id="{29BB935D-7381-97EF-751F-F145C2967280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180440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8DFDB97-818D-B11B-4C2C-578DE18C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23" y="211667"/>
            <a:ext cx="9722909" cy="948266"/>
          </a:xfrm>
        </p:spPr>
        <p:txBody>
          <a:bodyPr>
            <a:normAutofit/>
          </a:bodyPr>
          <a:lstStyle/>
          <a:p>
            <a:r>
              <a:rPr lang="zh-TW" altLang="en-US" sz="3600" b="1" dirty="0">
                <a:solidFill>
                  <a:srgbClr val="FF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電子煙 ✕ 毒品陷阱</a:t>
            </a:r>
            <a:endParaRPr lang="en-GB" sz="3600" b="1" dirty="0">
              <a:solidFill>
                <a:srgbClr val="FF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4" name="Picture 15">
            <a:hlinkClick r:id="rId2"/>
            <a:extLst>
              <a:ext uri="{FF2B5EF4-FFF2-40B4-BE49-F238E27FC236}">
                <a16:creationId xmlns:a16="http://schemas.microsoft.com/office/drawing/2014/main" id="{53F98883-F56F-025E-CE89-DE7EB9DB08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1" t="18269" r="29723" b="4232"/>
          <a:stretch/>
        </p:blipFill>
        <p:spPr>
          <a:xfrm>
            <a:off x="2807402" y="1372664"/>
            <a:ext cx="6577195" cy="41126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>
            <a:hlinkClick r:id="rId2"/>
            <a:extLst>
              <a:ext uri="{FF2B5EF4-FFF2-40B4-BE49-F238E27FC236}">
                <a16:creationId xmlns:a16="http://schemas.microsoft.com/office/drawing/2014/main" id="{7201A958-8B36-4983-2BA9-F04FC992E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525" y="5967396"/>
            <a:ext cx="100552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GB" b="1" dirty="0"/>
              <a:t>《</a:t>
            </a:r>
            <a:r>
              <a:rPr lang="en-GB" sz="2000" b="1" dirty="0"/>
              <a:t>2025年控煙法例（修訂）條例》已經刊憲，新一項控煙措施由2026年4月30日起生效</a:t>
            </a:r>
          </a:p>
        </p:txBody>
      </p:sp>
      <p:sp>
        <p:nvSpPr>
          <p:cNvPr id="8" name="Google Shape;120;p15">
            <a:extLst>
              <a:ext uri="{FF2B5EF4-FFF2-40B4-BE49-F238E27FC236}">
                <a16:creationId xmlns:a16="http://schemas.microsoft.com/office/drawing/2014/main" id="{7B3BDB15-EB11-2233-EB24-D53475D3F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175" y="447675"/>
            <a:ext cx="73025" cy="49212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954AE6E4-5030-552A-F211-35945EBFB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F830CF-37BC-4AB7-8187-AFF95E0CFA4E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9" name="文字方塊 6">
            <a:extLst>
              <a:ext uri="{FF2B5EF4-FFF2-40B4-BE49-F238E27FC236}">
                <a16:creationId xmlns:a16="http://schemas.microsoft.com/office/drawing/2014/main" id="{370111B2-4A69-1A41-CFC2-7C93EB7CD111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779715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A293D1C-66C6-FEFE-F602-5B3B2E8ED0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655936"/>
              </p:ext>
            </p:extLst>
          </p:nvPr>
        </p:nvGraphicFramePr>
        <p:xfrm>
          <a:off x="2173515" y="2426829"/>
          <a:ext cx="7993742" cy="365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22140458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051393646"/>
                    </a:ext>
                  </a:extLst>
                </a:gridCol>
                <a:gridCol w="2575076">
                  <a:extLst>
                    <a:ext uri="{9D8B030D-6E8A-4147-A177-3AD203B41FA5}">
                      <a16:colId xmlns:a16="http://schemas.microsoft.com/office/drawing/2014/main" val="1973415607"/>
                    </a:ext>
                  </a:extLst>
                </a:gridCol>
              </a:tblGrid>
              <a:tr h="349437">
                <a:tc>
                  <a:txBody>
                    <a:bodyPr/>
                    <a:lstStyle/>
                    <a:p>
                      <a:r>
                        <a:rPr lang="en-GB" sz="2400" dirty="0">
                          <a:ln>
                            <a:solidFill>
                              <a:schemeClr val="bg1"/>
                            </a:solidFill>
                          </a:ln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n>
                            <a:solidFill>
                              <a:schemeClr val="bg1"/>
                            </a:solidFill>
                          </a:ln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>
                          <a:ln>
                            <a:solidFill>
                              <a:schemeClr val="bg1"/>
                            </a:solidFill>
                          </a:ln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540257"/>
                  </a:ext>
                </a:extLst>
              </a:tr>
              <a:tr h="2736000"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006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會 </a:t>
                      </a:r>
                      <a:r>
                        <a:rPr lang="en-US" altLang="zh-TW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/ </a:t>
                      </a:r>
                      <a:r>
                        <a:rPr lang="zh-TW" altLang="en-US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不會 上癮</a:t>
                      </a:r>
                      <a:endParaRPr lang="en-GB" sz="2400" b="1" dirty="0">
                        <a:ln>
                          <a:solidFill>
                            <a:schemeClr val="bg1"/>
                          </a:solidFill>
                        </a:ln>
                        <a:solidFill>
                          <a:srgbClr val="FFFFFF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會 </a:t>
                      </a:r>
                      <a:r>
                        <a:rPr lang="en-US" altLang="zh-TW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/ </a:t>
                      </a:r>
                      <a:r>
                        <a:rPr lang="zh-TW" altLang="en-US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不會 上癮</a:t>
                      </a:r>
                      <a:endParaRPr lang="en-GB" sz="2400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會 </a:t>
                      </a:r>
                      <a:r>
                        <a:rPr lang="en-US" altLang="zh-TW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/ </a:t>
                      </a:r>
                      <a:r>
                        <a:rPr lang="zh-TW" altLang="en-US" sz="2400" b="1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FFFFFF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不會 上癮</a:t>
                      </a:r>
                      <a:endParaRPr lang="en-GB" sz="2400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7146243"/>
                  </a:ext>
                </a:extLst>
              </a:tr>
            </a:tbl>
          </a:graphicData>
        </a:graphic>
      </p:graphicFrame>
      <p:pic>
        <p:nvPicPr>
          <p:cNvPr id="3" name="圖片 2">
            <a:extLst>
              <a:ext uri="{FF2B5EF4-FFF2-40B4-BE49-F238E27FC236}">
                <a16:creationId xmlns:a16="http://schemas.microsoft.com/office/drawing/2014/main" id="{7A83E4FB-6BBE-060C-1AA1-AA7D75A8A1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9" t="11667" r="11667"/>
          <a:stretch>
            <a:fillRect/>
          </a:stretch>
        </p:blipFill>
        <p:spPr bwMode="auto">
          <a:xfrm>
            <a:off x="2873829" y="3046103"/>
            <a:ext cx="1294130" cy="19420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B43D240F-6C9A-791C-3B73-71C3C04239A4}"/>
              </a:ext>
            </a:extLst>
          </p:cNvPr>
          <p:cNvSpPr txBox="1"/>
          <p:nvPr/>
        </p:nvSpPr>
        <p:spPr>
          <a:xfrm>
            <a:off x="2079171" y="1312016"/>
            <a:ext cx="105917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你知道它們的名稱嗎？試配對：電子煙、草本煙、加熱煙</a:t>
            </a:r>
            <a:endParaRPr lang="en-GB" sz="2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buNone/>
            </a:pPr>
            <a:r>
              <a:rPr lang="zh-TW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吸食會不會上癮？試圈出正確答案</a:t>
            </a:r>
            <a:endParaRPr lang="en-GB" sz="2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512ED9F-BEA4-ED1A-E3CA-07BFFC6CF4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804" y="3429000"/>
            <a:ext cx="1709420" cy="10909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14">
            <a:extLst>
              <a:ext uri="{FF2B5EF4-FFF2-40B4-BE49-F238E27FC236}">
                <a16:creationId xmlns:a16="http://schemas.microsoft.com/office/drawing/2014/main" id="{B0806CA8-FB3C-9871-D4B0-3C00CB435C49}"/>
              </a:ext>
            </a:extLst>
          </p:cNvPr>
          <p:cNvGrpSpPr>
            <a:grpSpLocks/>
          </p:cNvGrpSpPr>
          <p:nvPr/>
        </p:nvGrpSpPr>
        <p:grpSpPr>
          <a:xfrm>
            <a:off x="8109857" y="3059348"/>
            <a:ext cx="1521187" cy="1942095"/>
            <a:chOff x="0" y="0"/>
            <a:chExt cx="1047750" cy="942975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95452EEC-7C38-53BD-B873-CB44194144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77" t="14516" r="11291" b="10484"/>
            <a:stretch/>
          </p:blipFill>
          <p:spPr bwMode="auto">
            <a:xfrm>
              <a:off x="114300" y="57150"/>
              <a:ext cx="933450" cy="88582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0" name="Rectangle 13">
              <a:extLst>
                <a:ext uri="{FF2B5EF4-FFF2-40B4-BE49-F238E27FC236}">
                  <a16:creationId xmlns:a16="http://schemas.microsoft.com/office/drawing/2014/main" id="{1E5E0B7A-7D25-69F1-1778-D38EB181B50D}"/>
                </a:ext>
              </a:extLst>
            </p:cNvPr>
            <p:cNvSpPr/>
            <p:nvPr/>
          </p:nvSpPr>
          <p:spPr>
            <a:xfrm>
              <a:off x="0" y="0"/>
              <a:ext cx="819150" cy="21907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softEdge rad="31750"/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15" name="Google Shape;86;p13">
            <a:extLst>
              <a:ext uri="{FF2B5EF4-FFF2-40B4-BE49-F238E27FC236}">
                <a16:creationId xmlns:a16="http://schemas.microsoft.com/office/drawing/2014/main" id="{F02B1FB8-F3C4-C722-83EA-E098349A4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487" y="499251"/>
            <a:ext cx="11720512" cy="56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Oswald" panose="00000500000000000000" pitchFamily="2" charset="0"/>
              </a:rPr>
              <a:t>糖衣毒藥 ─ 認清煙類產品</a:t>
            </a:r>
            <a:endParaRPr lang="en-US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Google Shape;120;p15">
            <a:extLst>
              <a:ext uri="{FF2B5EF4-FFF2-40B4-BE49-F238E27FC236}">
                <a16:creationId xmlns:a16="http://schemas.microsoft.com/office/drawing/2014/main" id="{521D3649-D4E2-B5C7-ECB1-C716A567A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581025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AD850ED-E5D8-EBD3-C973-80DBD4407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sp>
        <p:nvSpPr>
          <p:cNvPr id="12" name="文字方塊 6">
            <a:extLst>
              <a:ext uri="{FF2B5EF4-FFF2-40B4-BE49-F238E27FC236}">
                <a16:creationId xmlns:a16="http://schemas.microsoft.com/office/drawing/2014/main" id="{095068B0-6575-5ABF-FC5B-069920D3BDDF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529400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Google Shape;97;p14">
            <a:extLst>
              <a:ext uri="{FF2B5EF4-FFF2-40B4-BE49-F238E27FC236}">
                <a16:creationId xmlns:a16="http://schemas.microsoft.com/office/drawing/2014/main" id="{AA018069-CEF5-C68D-A1FD-AEA017AF1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447675"/>
            <a:ext cx="55403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en-US" sz="3600" b="1" dirty="0" err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別以為只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是</a:t>
            </a:r>
            <a:r>
              <a:rPr lang="en-US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「</a:t>
            </a:r>
            <a:r>
              <a:rPr lang="en-US" altLang="en-US" sz="3600" b="1" dirty="0" err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吸少少蒸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氣</a:t>
            </a:r>
            <a:r>
              <a:rPr lang="en-US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」</a:t>
            </a:r>
            <a:endParaRPr lang="en-US" altLang="en-US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270700-A143-6AEA-9811-ED6BAFD236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74" t="28938" r="24966" b="40018"/>
          <a:stretch/>
        </p:blipFill>
        <p:spPr>
          <a:xfrm>
            <a:off x="942975" y="1242594"/>
            <a:ext cx="5640804" cy="1925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220" name="Google Shape;99;p14">
            <a:extLst>
              <a:ext uri="{FF2B5EF4-FFF2-40B4-BE49-F238E27FC236}">
                <a16:creationId xmlns:a16="http://schemas.microsoft.com/office/drawing/2014/main" id="{D9508E4F-E72B-024C-8C3E-385B27154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513" y="3408363"/>
            <a:ext cx="555307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en-US" sz="2200" b="1" dirty="0" err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高溫釋毒</a:t>
            </a:r>
            <a:r>
              <a:rPr lang="en-US" altLang="en-US" sz="22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：</a:t>
            </a:r>
            <a:r>
              <a:rPr lang="en-GB" altLang="en-US" sz="2200" b="1" dirty="0" err="1"/>
              <a:t>加熱煙的加熱溫度通常高達</a:t>
            </a:r>
            <a:r>
              <a:rPr lang="en-GB" altLang="en-US" sz="2200" b="1" dirty="0"/>
              <a:t> 300 至 350 度</a:t>
            </a:r>
            <a:r>
              <a:rPr lang="en-US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，</a:t>
            </a: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向</a:t>
            </a:r>
            <a:r>
              <a:rPr lang="zh-TW" altLang="en-US" sz="2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你</a:t>
            </a:r>
            <a:r>
              <a:rPr lang="en-US" altLang="en-US" sz="2200" b="1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瘋狂釋放尼古丁及致癌物</a:t>
            </a:r>
            <a:r>
              <a:rPr lang="en-GB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。</a:t>
            </a:r>
            <a:endParaRPr lang="en-US" altLang="en-US" sz="2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221" name="Google Shape;100;p14">
            <a:extLst>
              <a:ext uri="{FF2B5EF4-FFF2-40B4-BE49-F238E27FC236}">
                <a16:creationId xmlns:a16="http://schemas.microsoft.com/office/drawing/2014/main" id="{F47851E4-6C52-87D1-F853-D365A6E9E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8317" y="4168359"/>
            <a:ext cx="555307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en-US" sz="2200" b="1" dirty="0" err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口味陷阱</a:t>
            </a:r>
            <a:r>
              <a:rPr lang="en-US" altLang="en-US" sz="2200" b="1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：煙彈擁有</a:t>
            </a: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多</a:t>
            </a:r>
            <a:r>
              <a:rPr lang="en-US" altLang="en-US" sz="2200" b="1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種口味</a:t>
            </a:r>
            <a:r>
              <a:rPr lang="en-US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，</a:t>
            </a: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如</a:t>
            </a:r>
            <a:r>
              <a:rPr lang="en-US" altLang="en-US" sz="2200" b="1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薄荷、甜點等</a:t>
            </a:r>
            <a:r>
              <a:rPr lang="en-US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，</a:t>
            </a: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可能吸引</a:t>
            </a:r>
            <a:r>
              <a:rPr lang="zh-TW" altLang="en-US" sz="2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你</a:t>
            </a: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去試</a:t>
            </a:r>
            <a:r>
              <a:rPr lang="en-GB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en-US" sz="2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222" name="Google Shape;101;p14">
            <a:extLst>
              <a:ext uri="{FF2B5EF4-FFF2-40B4-BE49-F238E27FC236}">
                <a16:creationId xmlns:a16="http://schemas.microsoft.com/office/drawing/2014/main" id="{EDBA73E4-6B98-B56B-25E2-228189EB3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8316" y="4928355"/>
            <a:ext cx="5710857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n-US" altLang="en-US" sz="2200" b="1" dirty="0" err="1">
                <a:solidFill>
                  <a:srgbClr val="FFFFF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終極危機：</a:t>
            </a:r>
            <a:r>
              <a:rPr lang="en-US" altLang="en-US" sz="22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隨時混入大麻、依托咪酯等毒品</a:t>
            </a:r>
            <a:r>
              <a:rPr lang="en-US" alt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，</a:t>
            </a:r>
            <a:r>
              <a:rPr lang="zh-TW" altLang="en-US" sz="2200" b="1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你</a:t>
            </a:r>
            <a:r>
              <a:rPr lang="en-GB" sz="2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吸食</a:t>
            </a:r>
            <a:r>
              <a:rPr lang="zh-TW" alt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後</a:t>
            </a:r>
            <a:r>
              <a:rPr lang="en-GB" sz="2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會全身</a:t>
            </a:r>
            <a:r>
              <a:rPr lang="zh-TW" altLang="en-US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抽搐</a:t>
            </a:r>
            <a:r>
              <a:rPr lang="en-GB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、</a:t>
            </a:r>
            <a:r>
              <a:rPr lang="en-GB" sz="2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神志不清、皮膚潰爛、身體不受控等類似「喪屍」的狀態，醜態盡</a:t>
            </a:r>
            <a:br>
              <a:rPr lang="en-GB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GB" sz="22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露，尊嚴掃地，成為人生中難以磨滅的污點</a:t>
            </a:r>
            <a:r>
              <a:rPr lang="en-GB" sz="22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US" altLang="en-US" sz="22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10" name="Google Shape;102;p14">
            <a:extLst>
              <a:ext uri="{FF2B5EF4-FFF2-40B4-BE49-F238E27FC236}">
                <a16:creationId xmlns:a16="http://schemas.microsoft.com/office/drawing/2014/main" id="{C5CD8590-1924-6641-422C-364328AAC4F0}"/>
              </a:ext>
            </a:extLst>
          </p:cNvPr>
          <p:cNvSpPr txBox="1"/>
          <p:nvPr/>
        </p:nvSpPr>
        <p:spPr>
          <a:xfrm>
            <a:off x="790574" y="3384523"/>
            <a:ext cx="152401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>
            <a:spAutoFit/>
          </a:bodyPr>
          <a:lstStyle/>
          <a:p>
            <a:pPr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25" dirty="0">
                <a:solidFill>
                  <a:srgbClr val="FF2A2A"/>
                </a:solidFill>
                <a:latin typeface="Noto Sans HK"/>
                <a:ea typeface="Noto Sans HK"/>
                <a:cs typeface="Noto Sans HK"/>
                <a:sym typeface="Noto Sans HK"/>
              </a:rPr>
              <a:t>⚠</a:t>
            </a:r>
            <a:endParaRPr dirty="0"/>
          </a:p>
        </p:txBody>
      </p:sp>
      <p:sp>
        <p:nvSpPr>
          <p:cNvPr id="11" name="Google Shape;103;p14">
            <a:extLst>
              <a:ext uri="{FF2B5EF4-FFF2-40B4-BE49-F238E27FC236}">
                <a16:creationId xmlns:a16="http://schemas.microsoft.com/office/drawing/2014/main" id="{9805E646-399F-767D-E13B-61016E15B2D1}"/>
              </a:ext>
            </a:extLst>
          </p:cNvPr>
          <p:cNvSpPr txBox="1"/>
          <p:nvPr/>
        </p:nvSpPr>
        <p:spPr>
          <a:xfrm>
            <a:off x="790574" y="4168359"/>
            <a:ext cx="152403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>
            <a:spAutoFit/>
          </a:bodyPr>
          <a:lstStyle/>
          <a:p>
            <a:pPr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25" dirty="0">
                <a:solidFill>
                  <a:srgbClr val="FF2A2A"/>
                </a:solidFill>
                <a:latin typeface="Noto Sans HK"/>
                <a:ea typeface="Noto Sans HK"/>
                <a:cs typeface="Noto Sans HK"/>
                <a:sym typeface="Noto Sans HK"/>
              </a:rPr>
              <a:t>⚠</a:t>
            </a:r>
            <a:endParaRPr dirty="0"/>
          </a:p>
        </p:txBody>
      </p:sp>
      <p:sp>
        <p:nvSpPr>
          <p:cNvPr id="12" name="Google Shape;104;p14">
            <a:extLst>
              <a:ext uri="{FF2B5EF4-FFF2-40B4-BE49-F238E27FC236}">
                <a16:creationId xmlns:a16="http://schemas.microsoft.com/office/drawing/2014/main" id="{0EFDEC6C-93CC-A56F-2407-06AE13F49358}"/>
              </a:ext>
            </a:extLst>
          </p:cNvPr>
          <p:cNvSpPr txBox="1"/>
          <p:nvPr/>
        </p:nvSpPr>
        <p:spPr>
          <a:xfrm>
            <a:off x="790574" y="4952195"/>
            <a:ext cx="227403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>
            <a:spAutoFit/>
          </a:bodyPr>
          <a:lstStyle/>
          <a:p>
            <a:pPr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25" dirty="0">
                <a:solidFill>
                  <a:srgbClr val="FF2A2A"/>
                </a:solidFill>
                <a:latin typeface="Noto Sans HK"/>
                <a:ea typeface="Noto Sans HK"/>
                <a:cs typeface="Noto Sans HK"/>
                <a:sym typeface="Noto Sans HK"/>
              </a:rPr>
              <a:t>⚠</a:t>
            </a:r>
            <a:endParaRPr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2284C8-3B7F-D27E-F019-571BA68A5D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287" b="30258"/>
          <a:stretch/>
        </p:blipFill>
        <p:spPr>
          <a:xfrm>
            <a:off x="6967930" y="373886"/>
            <a:ext cx="4840139" cy="6184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27" name="Google Shape;120;p15">
            <a:extLst>
              <a:ext uri="{FF2B5EF4-FFF2-40B4-BE49-F238E27FC236}">
                <a16:creationId xmlns:a16="http://schemas.microsoft.com/office/drawing/2014/main" id="{59663E2D-A5DE-A549-344A-BD7D036FF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931" y="447675"/>
            <a:ext cx="73269" cy="49212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CB6DE28-5B1F-CF6D-BE4C-05320A66C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5" name="文字方塊 6">
            <a:extLst>
              <a:ext uri="{FF2B5EF4-FFF2-40B4-BE49-F238E27FC236}">
                <a16:creationId xmlns:a16="http://schemas.microsoft.com/office/drawing/2014/main" id="{60297D11-1621-6E3D-8C9A-09AD72A8CF72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98B4761-3D5C-56DD-02EE-18664B784A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" t="31628" r="449" b="24868"/>
          <a:stretch/>
        </p:blipFill>
        <p:spPr>
          <a:xfrm>
            <a:off x="-85907" y="3951514"/>
            <a:ext cx="12192000" cy="2906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7" name="Rectangle 1">
            <a:extLst>
              <a:ext uri="{FF2B5EF4-FFF2-40B4-BE49-F238E27FC236}">
                <a16:creationId xmlns:a16="http://schemas.microsoft.com/office/drawing/2014/main" id="{7CA0E78A-5249-8AE8-75CA-1081C1BE8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461852"/>
            <a:ext cx="61864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3600" b="1" dirty="0">
                <a:solidFill>
                  <a:srgbClr val="FF2A2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載具混毒：無形殺手防不勝防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  <a:cs typeface="Montserrat Black" panose="00000A00000000000000" pitchFamily="2" charset="0"/>
            </a:endParaRPr>
          </a:p>
        </p:txBody>
      </p:sp>
      <p:sp>
        <p:nvSpPr>
          <p:cNvPr id="11268" name="Google Shape;120;p15">
            <a:extLst>
              <a:ext uri="{FF2B5EF4-FFF2-40B4-BE49-F238E27FC236}">
                <a16:creationId xmlns:a16="http://schemas.microsoft.com/office/drawing/2014/main" id="{32940104-C322-D191-E499-2D59FB1E41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396" y="554720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1269" name="圖片 7">
            <a:extLst>
              <a:ext uri="{FF2B5EF4-FFF2-40B4-BE49-F238E27FC236}">
                <a16:creationId xmlns:a16="http://schemas.microsoft.com/office/drawing/2014/main" id="{C4A84CB3-8E60-ED05-A86C-82D7C2F6C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182" y="1212394"/>
            <a:ext cx="4306888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016B5AFA-D30E-8802-BB43-984F36D86E88}"/>
              </a:ext>
            </a:extLst>
          </p:cNvPr>
          <p:cNvSpPr txBox="1"/>
          <p:nvPr/>
        </p:nvSpPr>
        <p:spPr>
          <a:xfrm>
            <a:off x="4106182" y="5952324"/>
            <a:ext cx="4385356" cy="40011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indent="0" algn="l">
              <a:spcBef>
                <a:spcPts val="0"/>
              </a:spcBef>
              <a:buNone/>
            </a:pP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圖片取自</a:t>
            </a:r>
            <a:r>
              <a:rPr lang="en-GB" altLang="zh-TW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: </a:t>
            </a:r>
            <a:r>
              <a:rPr lang="en-GB" sz="2000" b="1" i="0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Health Concept </a:t>
            </a:r>
            <a:r>
              <a:rPr lang="en-GB" sz="2000" b="1" i="0" strike="noStrike" dirty="0" err="1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健康概念</a:t>
            </a:r>
            <a:endParaRPr lang="en-GB" sz="2000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F131AC7-4D47-7898-7B8C-017595FA9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6" name="文字方塊 6">
            <a:extLst>
              <a:ext uri="{FF2B5EF4-FFF2-40B4-BE49-F238E27FC236}">
                <a16:creationId xmlns:a16="http://schemas.microsoft.com/office/drawing/2014/main" id="{71F0364A-1571-769D-9329-FE1790BEFBDB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05B2DCB8-EA5D-2321-966A-A7896A65FD39}"/>
              </a:ext>
            </a:extLst>
          </p:cNvPr>
          <p:cNvSpPr txBox="1"/>
          <p:nvPr/>
        </p:nvSpPr>
        <p:spPr>
          <a:xfrm>
            <a:off x="484414" y="981417"/>
            <a:ext cx="11223172" cy="5183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28600" algn="l"/>
              </a:tabLst>
            </a:pPr>
            <a:r>
              <a:rPr lang="zh-TW" altLang="en-US" sz="2800" b="1" kern="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請填上正確字眼，還原毒販的暗黑手法。</a:t>
            </a:r>
            <a:endParaRPr lang="en-GB" altLang="zh-TW" sz="2800" b="1" kern="0" dirty="0">
              <a:latin typeface="Microsoft JhengHei" panose="020B0604030504040204" pitchFamily="34" charset="-120"/>
              <a:ea typeface="Microsoft JhengHei" panose="020B0604030504040204" pitchFamily="34" charset="-120"/>
              <a:cs typeface="PMingLiU" panose="02020500000000000000" pitchFamily="18" charset="-120"/>
            </a:endParaRPr>
          </a:p>
          <a:p>
            <a:pPr marL="228600" lvl="0" indent="-228600">
              <a:lnSpc>
                <a:spcPct val="150000"/>
              </a:lnSpc>
              <a:buFont typeface="+mj-lt"/>
              <a:buAutoNum type="arabicPeriod"/>
              <a:tabLst>
                <a:tab pos="228600" algn="l"/>
              </a:tabLst>
            </a:pPr>
            <a:r>
              <a:rPr lang="zh-TW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吸煙不只是吸煙：</a:t>
            </a: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電子煙已淪為</a:t>
            </a: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[_______________]</a:t>
            </a: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載具。</a:t>
            </a:r>
            <a:r>
              <a:rPr lang="en-US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[_______________]</a:t>
            </a:r>
            <a:r>
              <a:rPr lang="en-US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、</a:t>
            </a: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[_______________]</a:t>
            </a:r>
            <a:r>
              <a:rPr lang="en-US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等</a:t>
            </a: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毒品可被注入煙彈，</a:t>
            </a:r>
            <a:br>
              <a:rPr lang="en-US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</a:b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你以為自己只是吸煙，其實可能正在吸毒。</a:t>
            </a:r>
            <a:endParaRPr lang="en-GB" sz="2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228600" lvl="0" indent="-228600">
              <a:lnSpc>
                <a:spcPct val="150000"/>
              </a:lnSpc>
              <a:buFont typeface="+mj-lt"/>
              <a:buAutoNum type="arabicPeriod"/>
              <a:tabLst>
                <a:tab pos="228600" algn="l"/>
              </a:tabLst>
            </a:pPr>
            <a:r>
              <a:rPr lang="zh-TW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難以辨識：</a:t>
            </a: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外觀幾乎相同，也沒有傳統毒品的刺鼻氣味。</a:t>
            </a:r>
            <a:r>
              <a:rPr lang="en-US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[_______________] </a:t>
            </a: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令其更具隱蔽性，讓你不易察覺。</a:t>
            </a:r>
            <a:endParaRPr lang="en-GB" sz="2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 marL="228600" lvl="0" indent="-228600">
              <a:lnSpc>
                <a:spcPct val="150000"/>
              </a:lnSpc>
              <a:buFont typeface="+mj-lt"/>
              <a:buAutoNum type="arabicPeriod"/>
              <a:tabLst>
                <a:tab pos="228600" algn="l"/>
              </a:tabLst>
            </a:pPr>
            <a:r>
              <a:rPr lang="zh-TW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容易買到：</a:t>
            </a: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透過</a:t>
            </a: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[_______________]</a:t>
            </a:r>
            <a:r>
              <a:rPr lang="en-US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輕易買到加料煙彈，看似方便，</a:t>
            </a:r>
            <a:br>
              <a:rPr lang="en-GB" alt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</a:b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卻讓你在不知情下，墮入</a:t>
            </a:r>
            <a:r>
              <a:rPr lang="en-US" sz="2800" b="1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[_______________]</a:t>
            </a:r>
            <a:r>
              <a:rPr lang="zh-TW" sz="2800" kern="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PMingLiU" panose="02020500000000000000" pitchFamily="18" charset="-120"/>
              </a:rPr>
              <a:t>，跌入無法自拔的毒海。</a:t>
            </a:r>
            <a:endParaRPr lang="en-GB" sz="2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5A1A6FD-7C89-A3DB-9A1B-E234902D5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6" name="文字方塊 6">
            <a:extLst>
              <a:ext uri="{FF2B5EF4-FFF2-40B4-BE49-F238E27FC236}">
                <a16:creationId xmlns:a16="http://schemas.microsoft.com/office/drawing/2014/main" id="{66465A41-8292-895A-3E4A-AC005293024D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934861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A3C61-1E97-16A5-DECC-DE759BBED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FBE0AAD-6165-7D70-FE9B-B8C37FF179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" t="31628" r="449" b="24868"/>
          <a:stretch/>
        </p:blipFill>
        <p:spPr>
          <a:xfrm>
            <a:off x="44722" y="5412616"/>
            <a:ext cx="12192000" cy="1445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7" name="Rectangle 1">
            <a:extLst>
              <a:ext uri="{FF2B5EF4-FFF2-40B4-BE49-F238E27FC236}">
                <a16:creationId xmlns:a16="http://schemas.microsoft.com/office/drawing/2014/main" id="{769647BC-97EB-A259-EE43-6748319E5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461852"/>
            <a:ext cx="61864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3600" b="1" dirty="0">
                <a:solidFill>
                  <a:srgbClr val="FF2A2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載具混毒：無形殺手防不勝防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  <a:cs typeface="Montserrat Black" panose="00000A00000000000000" pitchFamily="2" charset="0"/>
            </a:endParaRPr>
          </a:p>
        </p:txBody>
      </p:sp>
      <p:sp>
        <p:nvSpPr>
          <p:cNvPr id="11268" name="Google Shape;120;p15">
            <a:extLst>
              <a:ext uri="{FF2B5EF4-FFF2-40B4-BE49-F238E27FC236}">
                <a16:creationId xmlns:a16="http://schemas.microsoft.com/office/drawing/2014/main" id="{4616F01D-41EF-F659-06B2-95ABC2FF9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396" y="554720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1269" name="圖片 7">
            <a:extLst>
              <a:ext uri="{FF2B5EF4-FFF2-40B4-BE49-F238E27FC236}">
                <a16:creationId xmlns:a16="http://schemas.microsoft.com/office/drawing/2014/main" id="{6B888AFA-2FB6-3ACB-68E8-DF6174EFC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" y="1200150"/>
            <a:ext cx="4306888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Google Shape;102;p14">
            <a:extLst>
              <a:ext uri="{FF2B5EF4-FFF2-40B4-BE49-F238E27FC236}">
                <a16:creationId xmlns:a16="http://schemas.microsoft.com/office/drawing/2014/main" id="{6E88D387-C125-389B-7D85-142FA13BA0F8}"/>
              </a:ext>
            </a:extLst>
          </p:cNvPr>
          <p:cNvSpPr txBox="1"/>
          <p:nvPr/>
        </p:nvSpPr>
        <p:spPr>
          <a:xfrm>
            <a:off x="5416551" y="1409701"/>
            <a:ext cx="276678" cy="35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>
            <a:spAutoFit/>
          </a:bodyPr>
          <a:lstStyle/>
          <a:p>
            <a:pPr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25" dirty="0">
                <a:solidFill>
                  <a:srgbClr val="FF2A2A"/>
                </a:solidFill>
                <a:latin typeface="Noto Sans HK"/>
                <a:ea typeface="Noto Sans HK"/>
                <a:cs typeface="Noto Sans HK"/>
                <a:sym typeface="Noto Sans HK"/>
              </a:rPr>
              <a:t>⚠</a:t>
            </a:r>
            <a:endParaRPr dirty="0"/>
          </a:p>
        </p:txBody>
      </p:sp>
      <p:sp>
        <p:nvSpPr>
          <p:cNvPr id="10" name="Google Shape;102;p14">
            <a:extLst>
              <a:ext uri="{FF2B5EF4-FFF2-40B4-BE49-F238E27FC236}">
                <a16:creationId xmlns:a16="http://schemas.microsoft.com/office/drawing/2014/main" id="{D4F753DF-1C30-1EEB-8FC0-E7E15973DFEE}"/>
              </a:ext>
            </a:extLst>
          </p:cNvPr>
          <p:cNvSpPr txBox="1"/>
          <p:nvPr/>
        </p:nvSpPr>
        <p:spPr>
          <a:xfrm>
            <a:off x="5416550" y="2786063"/>
            <a:ext cx="152400" cy="285750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0" rIns="0" bIns="0">
            <a:spAutoFit/>
          </a:bodyPr>
          <a:lstStyle/>
          <a:p>
            <a:pPr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25" dirty="0">
                <a:solidFill>
                  <a:srgbClr val="FF2A2A"/>
                </a:solidFill>
                <a:latin typeface="Noto Sans HK"/>
                <a:ea typeface="Noto Sans HK"/>
                <a:cs typeface="Noto Sans HK"/>
                <a:sym typeface="Noto Sans HK"/>
              </a:rPr>
              <a:t>⚠</a:t>
            </a:r>
            <a:endParaRPr dirty="0"/>
          </a:p>
        </p:txBody>
      </p:sp>
      <p:sp>
        <p:nvSpPr>
          <p:cNvPr id="11" name="Google Shape;102;p14">
            <a:extLst>
              <a:ext uri="{FF2B5EF4-FFF2-40B4-BE49-F238E27FC236}">
                <a16:creationId xmlns:a16="http://schemas.microsoft.com/office/drawing/2014/main" id="{30FE28EB-C388-2C3F-02A5-9FEE0AE7B658}"/>
              </a:ext>
            </a:extLst>
          </p:cNvPr>
          <p:cNvSpPr txBox="1"/>
          <p:nvPr/>
        </p:nvSpPr>
        <p:spPr>
          <a:xfrm>
            <a:off x="5416550" y="4102100"/>
            <a:ext cx="152400" cy="285750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0" rIns="0" bIns="0">
            <a:spAutoFit/>
          </a:bodyPr>
          <a:lstStyle/>
          <a:p>
            <a:pPr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25" dirty="0">
                <a:solidFill>
                  <a:srgbClr val="FF2A2A"/>
                </a:solidFill>
                <a:latin typeface="Noto Sans HK"/>
                <a:ea typeface="Noto Sans HK"/>
                <a:cs typeface="Noto Sans HK"/>
                <a:sym typeface="Noto Sans HK"/>
              </a:rPr>
              <a:t>⚠</a:t>
            </a:r>
            <a:endParaRPr dirty="0"/>
          </a:p>
        </p:txBody>
      </p:sp>
      <p:sp>
        <p:nvSpPr>
          <p:cNvPr id="11273" name="Google Shape;112;p15">
            <a:extLst>
              <a:ext uri="{FF2B5EF4-FFF2-40B4-BE49-F238E27FC236}">
                <a16:creationId xmlns:a16="http://schemas.microsoft.com/office/drawing/2014/main" id="{9C70982B-4A77-9AD0-C640-505061443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6016" y="1445384"/>
            <a:ext cx="611226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吸煙不只是吸煙：電子煙已成為</a:t>
            </a:r>
            <a:r>
              <a:rPr lang="zh-TW" altLang="en-US" sz="2400" b="1" dirty="0">
                <a:solidFill>
                  <a:srgbClr val="FFFFFF"/>
                </a:solidFill>
                <a:highlight>
                  <a:srgbClr val="0000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毒品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載具。</a:t>
            </a:r>
          </a:p>
          <a:p>
            <a:r>
              <a:rPr lang="zh-TW" altLang="en-US" sz="2400" b="1" dirty="0">
                <a:solidFill>
                  <a:srgbClr val="FFFFFF"/>
                </a:solidFill>
                <a:highlight>
                  <a:srgbClr val="0000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大麻、依托咪酯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等毒品可被注入煙彈。</a:t>
            </a:r>
          </a:p>
          <a:p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你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以為自己只是在吸煙，其實可能正在吸毒。</a:t>
            </a:r>
          </a:p>
        </p:txBody>
      </p:sp>
      <p:sp>
        <p:nvSpPr>
          <p:cNvPr id="11274" name="Google Shape;113;p15">
            <a:extLst>
              <a:ext uri="{FF2B5EF4-FFF2-40B4-BE49-F238E27FC236}">
                <a16:creationId xmlns:a16="http://schemas.microsoft.com/office/drawing/2014/main" id="{D02A6DC5-B09E-981D-6258-B7B8AB284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4063" y="2763838"/>
            <a:ext cx="60453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難以辨識：外觀幾乎相同，也沒有傳統毒品的刺鼻氣味。</a:t>
            </a:r>
            <a:r>
              <a:rPr lang="zh-TW" altLang="en-US" sz="2400" b="1" dirty="0">
                <a:solidFill>
                  <a:srgbClr val="FFFFFF"/>
                </a:solidFill>
                <a:highlight>
                  <a:srgbClr val="0000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糖衣包裝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令其更具隱蔽性，讓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你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不易察覺。</a:t>
            </a:r>
            <a:endParaRPr lang="en-US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275" name="Google Shape;114;p15">
            <a:extLst>
              <a:ext uri="{FF2B5EF4-FFF2-40B4-BE49-F238E27FC236}">
                <a16:creationId xmlns:a16="http://schemas.microsoft.com/office/drawing/2014/main" id="{3092350A-7385-7207-7770-0114902C1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1688" y="4102100"/>
            <a:ext cx="632305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容易買到</a:t>
            </a:r>
            <a:r>
              <a:rPr lang="en-US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：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透過</a:t>
            </a:r>
            <a:r>
              <a:rPr lang="zh-TW" altLang="en-US" sz="24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網上交易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輕易買到「</a:t>
            </a:r>
            <a:r>
              <a:rPr lang="en-US" altLang="en-US" sz="24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加料煙</a:t>
            </a:r>
            <a:br>
              <a:rPr lang="en-US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</a:br>
            <a:r>
              <a:rPr lang="en-US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彈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」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看似方便，卻讓</a:t>
            </a:r>
            <a:r>
              <a:rPr lang="zh-TW" altLang="en-US" sz="2400" b="1" dirty="0">
                <a:solidFill>
                  <a:srgbClr val="FFFF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你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在不知情下墮入</a:t>
            </a:r>
            <a:r>
              <a:rPr lang="zh-TW" altLang="en-US" sz="24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毒品</a:t>
            </a:r>
            <a:br>
              <a:rPr lang="en-GB" altLang="zh-TW" sz="24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24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陷阱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</a:t>
            </a:r>
            <a:r>
              <a:rPr lang="en-US" altLang="en-US" sz="24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跌入無法自拔</a:t>
            </a:r>
            <a:r>
              <a:rPr lang="zh-TW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的</a:t>
            </a:r>
            <a:r>
              <a:rPr lang="en-US" altLang="en-US" sz="2400" b="1" dirty="0" err="1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毒海</a:t>
            </a:r>
            <a:r>
              <a:rPr lang="en-US" altLang="en-US" sz="24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Noto Sans HK" panose="020B0200000000000000" pitchFamily="34" charset="-128"/>
              </a:rPr>
              <a:t>。</a:t>
            </a:r>
            <a:endParaRPr lang="en-US" altLang="en-US" sz="24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DDDED2B-86CD-C580-415D-49F6A06761C3}"/>
              </a:ext>
            </a:extLst>
          </p:cNvPr>
          <p:cNvSpPr txBox="1"/>
          <p:nvPr/>
        </p:nvSpPr>
        <p:spPr>
          <a:xfrm>
            <a:off x="718457" y="5847894"/>
            <a:ext cx="4385356" cy="40011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marL="0" marR="0" indent="0" algn="l">
              <a:spcBef>
                <a:spcPts val="0"/>
              </a:spcBef>
              <a:buNone/>
            </a:pPr>
            <a:r>
              <a:rPr lang="zh-TW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圖片取自</a:t>
            </a:r>
            <a:r>
              <a:rPr lang="en-GB" altLang="zh-TW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: </a:t>
            </a:r>
            <a:r>
              <a:rPr lang="en-GB" sz="2000" b="1" i="0" strike="noStrike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Health Concept </a:t>
            </a:r>
            <a:r>
              <a:rPr lang="en-GB" sz="2000" b="1" i="0" strike="noStrike" dirty="0" err="1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健康概念</a:t>
            </a:r>
            <a:endParaRPr lang="en-GB" sz="2000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33D658C-35E6-6FAC-4D7D-968691113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6" name="文字方塊 6">
            <a:extLst>
              <a:ext uri="{FF2B5EF4-FFF2-40B4-BE49-F238E27FC236}">
                <a16:creationId xmlns:a16="http://schemas.microsoft.com/office/drawing/2014/main" id="{1C0C4CE4-9E36-4BE7-9D5D-9AD9D08BC528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808019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Google Shape;120;p15">
            <a:extLst>
              <a:ext uri="{FF2B5EF4-FFF2-40B4-BE49-F238E27FC236}">
                <a16:creationId xmlns:a16="http://schemas.microsoft.com/office/drawing/2014/main" id="{47AAD1F7-1834-7DB7-EB64-512CB350C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581025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445D14EB-C376-605F-3D3E-84992D2BD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413" y="515938"/>
            <a:ext cx="5557837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TW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2026 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控煙新法例：零容忍</a:t>
            </a:r>
            <a:endParaRPr lang="zh-TW" altLang="en-US" sz="3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ontserrat Black" panose="00000A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0257C7-C4B8-0D9F-F199-F7CA6928DB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" t="31628" r="449" b="24868"/>
          <a:stretch/>
        </p:blipFill>
        <p:spPr>
          <a:xfrm>
            <a:off x="0" y="5227782"/>
            <a:ext cx="12192000" cy="1630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4" name="Google Shape;138;p16" descr="image.png">
            <a:extLst>
              <a:ext uri="{FF2B5EF4-FFF2-40B4-BE49-F238E27FC236}">
                <a16:creationId xmlns:a16="http://schemas.microsoft.com/office/drawing/2014/main" id="{72485395-7595-775F-9D35-14CEFAB8DD9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558925"/>
            <a:ext cx="2413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Rectangle 7">
            <a:extLst>
              <a:ext uri="{FF2B5EF4-FFF2-40B4-BE49-F238E27FC236}">
                <a16:creationId xmlns:a16="http://schemas.microsoft.com/office/drawing/2014/main" id="{5DD722B7-1DB4-A125-B85A-330D2271F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100" y="1423988"/>
            <a:ext cx="26468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管有即屬違法</a:t>
            </a:r>
            <a:endParaRPr lang="zh-TW" altLang="en-US" sz="3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296" name="Rectangle 8">
            <a:extLst>
              <a:ext uri="{FF2B5EF4-FFF2-40B4-BE49-F238E27FC236}">
                <a16:creationId xmlns:a16="http://schemas.microsoft.com/office/drawing/2014/main" id="{10443107-C386-F78C-E6D5-95ABD358E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400" y="2299625"/>
            <a:ext cx="10578193" cy="2630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/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由</a:t>
            </a:r>
            <a:r>
              <a:rPr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2026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年</a:t>
            </a:r>
            <a:r>
              <a:rPr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4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月</a:t>
            </a:r>
            <a:r>
              <a:rPr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30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日起，</a:t>
            </a:r>
            <a:r>
              <a:rPr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《2025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年控煙法例（修訂）條例</a:t>
            </a:r>
            <a:r>
              <a:rPr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》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中針對另類吸煙產品相關條文正式生效。任何人不得在公眾地方管有電子煙煙彈、煙油、加熱煙支及草本煙等另類煙用物質，即使僅隨身攜帶、未有實際吸食或使用，亦屬違法。</a:t>
            </a:r>
          </a:p>
          <a:p>
            <a:endParaRPr lang="zh-TW" altLang="en-US" sz="28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HK" panose="020B0200000000000000" pitchFamily="34" charset="-128"/>
              <a:sym typeface="Noto Sans HK" panose="020B0200000000000000" pitchFamily="34" charset="-128"/>
            </a:endParaRPr>
          </a:p>
          <a:p>
            <a:pPr>
              <a:lnSpc>
                <a:spcPct val="160000"/>
              </a:lnSpc>
            </a:pPr>
            <a:endParaRPr lang="zh-TW" altLang="en-US" dirty="0">
              <a:cs typeface="Noto Sans HK" panose="020B0200000000000000" pitchFamily="34" charset="-128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51A36C2-333C-D042-BBBE-DAE15D55C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6" name="文字方塊 6">
            <a:extLst>
              <a:ext uri="{FF2B5EF4-FFF2-40B4-BE49-F238E27FC236}">
                <a16:creationId xmlns:a16="http://schemas.microsoft.com/office/drawing/2014/main" id="{AC7EC8A0-32CC-FF1C-D4AB-841755D1D98E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6B593FA-3B71-D11B-12F8-2799EAC9BB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" t="31628" r="449" b="24868"/>
          <a:stretch/>
        </p:blipFill>
        <p:spPr>
          <a:xfrm>
            <a:off x="0" y="5236261"/>
            <a:ext cx="12192000" cy="1630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5" name="Rectangle 1">
            <a:extLst>
              <a:ext uri="{FF2B5EF4-FFF2-40B4-BE49-F238E27FC236}">
                <a16:creationId xmlns:a16="http://schemas.microsoft.com/office/drawing/2014/main" id="{129167D9-1FDB-0762-BCA9-1616727B9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38" y="51911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3200" b="1">
                <a:solidFill>
                  <a:srgbClr val="FF2A2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堵塞漏洞</a:t>
            </a:r>
            <a:endParaRPr lang="zh-TW" altLang="en-US" sz="32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16" name="Google Shape;120;p15">
            <a:extLst>
              <a:ext uri="{FF2B5EF4-FFF2-40B4-BE49-F238E27FC236}">
                <a16:creationId xmlns:a16="http://schemas.microsoft.com/office/drawing/2014/main" id="{1CC786C1-B3A9-D32D-AC52-345AD2D9B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581025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7D4D8B-7BC7-80F6-84C0-F120DF9C5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51354">
            <a:off x="6811050" y="1154750"/>
            <a:ext cx="5035161" cy="26808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319" name="Google Shape;136;p16">
            <a:extLst>
              <a:ext uri="{FF2B5EF4-FFF2-40B4-BE49-F238E27FC236}">
                <a16:creationId xmlns:a16="http://schemas.microsoft.com/office/drawing/2014/main" id="{FFC426D8-F10F-CF69-6AE0-FACCB1964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5" y="2202365"/>
            <a:ext cx="6214821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/>
            <a:r>
              <a:rPr lang="en-US" altLang="en-US" sz="26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1. </a:t>
            </a:r>
            <a:r>
              <a:rPr lang="en-US" altLang="en-US" sz="2600" b="1" dirty="0" err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拆穿「減害</a:t>
            </a:r>
            <a:r>
              <a:rPr lang="en-US" altLang="en-US" sz="26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/</a:t>
            </a:r>
            <a:r>
              <a:rPr lang="en-US" altLang="en-US" sz="2600" b="1" dirty="0" err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潮流」假象</a:t>
            </a:r>
            <a:endParaRPr lang="en-US" altLang="en-US" sz="26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Noto Sans HK" panose="020B0200000000000000" pitchFamily="34" charset="-128"/>
            </a:endParaRPr>
          </a:p>
          <a:p>
            <a:pPr algn="just"/>
            <a:r>
              <a:rPr lang="en-US" altLang="en-US" sz="2600" b="1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防止另類煙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在</a:t>
            </a:r>
            <a:r>
              <a:rPr lang="en-US" altLang="en-US" sz="2600" b="1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社區植根，保護青少年免受毒害</a:t>
            </a:r>
            <a:r>
              <a:rPr lang="en-US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。</a:t>
            </a:r>
          </a:p>
          <a:p>
            <a:pPr marL="514350" indent="-514350" algn="just">
              <a:buFont typeface="+mj-lt"/>
              <a:buAutoNum type="arabicPeriod"/>
            </a:pPr>
            <a:endParaRPr lang="en-US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  <a:sym typeface="Noto Sans HK" panose="020B0200000000000000" pitchFamily="34" charset="-128"/>
            </a:endParaRPr>
          </a:p>
          <a:p>
            <a:pPr algn="just"/>
            <a:r>
              <a:rPr lang="en-GB" altLang="zh-TW" sz="26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2. </a:t>
            </a:r>
            <a:r>
              <a:rPr lang="zh-TW" altLang="en-US" sz="26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徹底堵塞舊有法例漏洞</a:t>
            </a:r>
            <a:endParaRPr lang="en-GB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  <a:sym typeface="Noto Sans HK" panose="020B0200000000000000" pitchFamily="34" charset="-128"/>
            </a:endParaRPr>
          </a:p>
          <a:p>
            <a:pPr algn="just"/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由「禁售」升級至「禁管有」，從消費端直接</a:t>
            </a:r>
            <a:r>
              <a:rPr lang="zh-TW" altLang="en-US" sz="2600" b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打擊，令違法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產品無法流通。</a:t>
            </a:r>
            <a:endPara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altLang="en-US" sz="2800" b="1" dirty="0">
              <a:latin typeface="+mn-ea"/>
            </a:endParaRPr>
          </a:p>
        </p:txBody>
      </p:sp>
      <p:sp>
        <p:nvSpPr>
          <p:cNvPr id="13320" name="Rectangle 7">
            <a:extLst>
              <a:ext uri="{FF2B5EF4-FFF2-40B4-BE49-F238E27FC236}">
                <a16:creationId xmlns:a16="http://schemas.microsoft.com/office/drawing/2014/main" id="{7EFED941-1236-FF1A-3B93-DFF0EC865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38" y="1300217"/>
            <a:ext cx="4133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政府修例兩大核心動機：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F852D5D-68A8-6279-F12A-F82584D62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6" name="文字方塊 6">
            <a:extLst>
              <a:ext uri="{FF2B5EF4-FFF2-40B4-BE49-F238E27FC236}">
                <a16:creationId xmlns:a16="http://schemas.microsoft.com/office/drawing/2014/main" id="{4F0FC4C6-EA79-FF11-D169-81D7A1EFBD37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987528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CC739EA-2D33-CF3F-2395-AC8CB354F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82469E3-550D-4E5A-1A2F-E7731E0F59B8}"/>
              </a:ext>
            </a:extLst>
          </p:cNvPr>
          <p:cNvSpPr txBox="1"/>
          <p:nvPr/>
        </p:nvSpPr>
        <p:spPr>
          <a:xfrm>
            <a:off x="734291" y="609600"/>
            <a:ext cx="10723418" cy="5830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TW" altLang="en-US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堵塞漏洞 ─ 政府積極打擊另類煙</a:t>
            </a:r>
            <a:endParaRPr lang="en-GB" altLang="zh-TW" sz="2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  <a:buNone/>
            </a:pPr>
            <a:endParaRPr lang="en-GB" altLang="zh-TW" sz="2800" kern="1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  <a:buNone/>
            </a:pPr>
            <a:r>
              <a:rPr lang="zh-TW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由 </a:t>
            </a:r>
            <a:r>
              <a:rPr lang="en-US" sz="2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[_________]</a:t>
            </a:r>
            <a:r>
              <a:rPr lang="en-US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年 </a:t>
            </a:r>
            <a:r>
              <a:rPr lang="en-US" sz="2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[______]</a:t>
            </a:r>
            <a:r>
              <a:rPr lang="en-US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月 </a:t>
            </a:r>
            <a:r>
              <a:rPr lang="en-US" sz="2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[______]</a:t>
            </a:r>
            <a:r>
              <a:rPr lang="en-US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日起，《</a:t>
            </a:r>
            <a:r>
              <a:rPr lang="en-US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2025</a:t>
            </a:r>
            <a:r>
              <a:rPr lang="zh-TW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年控煙法例（修訂）條例》中針對另類吸煙產品相關條文正式生效。</a:t>
            </a:r>
            <a:endParaRPr lang="en-GB" sz="2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  <a:buNone/>
            </a:pPr>
            <a:endParaRPr lang="en-GB" altLang="zh-TW" sz="2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pPr>
              <a:lnSpc>
                <a:spcPct val="150000"/>
              </a:lnSpc>
              <a:buNone/>
            </a:pPr>
            <a:r>
              <a:rPr lang="zh-TW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任何人不得在 </a:t>
            </a:r>
            <a:r>
              <a:rPr lang="en-US" sz="2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[_______________]</a:t>
            </a:r>
            <a:r>
              <a:rPr lang="en-US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TW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管有電子煙煙彈、煙油、加熱煙支及草本煙等另類煙用物質，即使僅 </a:t>
            </a:r>
            <a:r>
              <a:rPr lang="en-US" sz="2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[_______________]</a:t>
            </a:r>
            <a:r>
              <a:rPr lang="zh-TW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，未有實際實際吸食或使用，會被視爲管有並且</a:t>
            </a:r>
            <a:r>
              <a:rPr lang="en-US" sz="2800" b="1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[_______________]</a:t>
            </a:r>
            <a:r>
              <a:rPr lang="zh-TW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，違例者會被定額罰款</a:t>
            </a:r>
            <a:r>
              <a:rPr lang="en-US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$[___________] </a:t>
            </a:r>
            <a:r>
              <a:rPr lang="zh-TW" sz="2800" kern="100" dirty="0"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。</a:t>
            </a:r>
            <a:endParaRPr lang="en-GB" sz="2800" kern="100" dirty="0">
              <a:effectLst/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" name="文字方塊 6">
            <a:extLst>
              <a:ext uri="{FF2B5EF4-FFF2-40B4-BE49-F238E27FC236}">
                <a16:creationId xmlns:a16="http://schemas.microsoft.com/office/drawing/2014/main" id="{33763AD4-CEED-051C-2B50-BF225F3D7EFE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906691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5FF89-8C6F-A234-F3D1-C2F1CEA9E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Google Shape;120;p15">
            <a:extLst>
              <a:ext uri="{FF2B5EF4-FFF2-40B4-BE49-F238E27FC236}">
                <a16:creationId xmlns:a16="http://schemas.microsoft.com/office/drawing/2014/main" id="{34685861-0691-3E3B-E6FA-5CCF6B958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581025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25FDB9A6-56BD-292C-7B9C-38997A0E8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413" y="515938"/>
            <a:ext cx="5557837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TW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2026 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控煙新法例：零容忍</a:t>
            </a:r>
            <a:endParaRPr lang="zh-TW" altLang="en-US" sz="3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ontserrat Black" panose="00000A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14834E-34D0-F384-405D-B8412D92CD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" t="31628" r="449" b="24868"/>
          <a:stretch/>
        </p:blipFill>
        <p:spPr>
          <a:xfrm>
            <a:off x="0" y="5227782"/>
            <a:ext cx="12192000" cy="1630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4" name="Google Shape;138;p16" descr="image.png">
            <a:extLst>
              <a:ext uri="{FF2B5EF4-FFF2-40B4-BE49-F238E27FC236}">
                <a16:creationId xmlns:a16="http://schemas.microsoft.com/office/drawing/2014/main" id="{9DE7E3FE-40F5-48D2-DAC7-29031874B88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1558925"/>
            <a:ext cx="2413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Rectangle 7">
            <a:extLst>
              <a:ext uri="{FF2B5EF4-FFF2-40B4-BE49-F238E27FC236}">
                <a16:creationId xmlns:a16="http://schemas.microsoft.com/office/drawing/2014/main" id="{F748DF7B-2383-766A-526F-B609B4BB0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100" y="1423988"/>
            <a:ext cx="26468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管有即屬違法</a:t>
            </a:r>
            <a:endParaRPr lang="zh-TW" altLang="en-US" sz="3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296" name="Rectangle 8">
            <a:extLst>
              <a:ext uri="{FF2B5EF4-FFF2-40B4-BE49-F238E27FC236}">
                <a16:creationId xmlns:a16="http://schemas.microsoft.com/office/drawing/2014/main" id="{0545748E-EB60-04C2-DDC9-C08EF0CAF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100" y="2415899"/>
            <a:ext cx="10423071" cy="3430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由 </a:t>
            </a:r>
            <a:r>
              <a:rPr lang="en-US" altLang="zh-TW" sz="28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2026</a:t>
            </a:r>
            <a:r>
              <a:rPr lang="zh-TW" altLang="en-US" sz="28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年</a:t>
            </a:r>
            <a:r>
              <a:rPr lang="en-US" altLang="zh-TW" sz="28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4</a:t>
            </a:r>
            <a:r>
              <a:rPr lang="zh-TW" altLang="en-US" sz="28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月</a:t>
            </a:r>
            <a:r>
              <a:rPr lang="en-US" altLang="zh-TW" sz="28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30</a:t>
            </a:r>
            <a:r>
              <a:rPr lang="zh-TW" altLang="en-US" sz="28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日 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起，</a:t>
            </a:r>
            <a:r>
              <a:rPr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《2025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年控煙法例修訂</a:t>
            </a:r>
            <a:r>
              <a:rPr lang="en-US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》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正式生效。</a:t>
            </a:r>
            <a:endParaRPr lang="en-US" altLang="zh-TW" sz="28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HK" panose="020B0200000000000000" pitchFamily="34" charset="-128"/>
              <a:sym typeface="Noto Sans HK" panose="020B0200000000000000" pitchFamily="34" charset="-128"/>
            </a:endParaRPr>
          </a:p>
          <a:p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任何人不得在</a:t>
            </a:r>
            <a:r>
              <a:rPr lang="zh-TW" altLang="en-US" sz="28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公眾地方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管有電子煙煙彈、煙油、加熱煙支及草本煙等。</a:t>
            </a:r>
            <a:endParaRPr lang="zh-TW" altLang="en-US" sz="28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HK" panose="020B0200000000000000" pitchFamily="34" charset="-128"/>
            </a:endParaRPr>
          </a:p>
          <a:p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後果：</a:t>
            </a:r>
            <a:r>
              <a:rPr lang="en-GB" sz="2800" b="1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公眾地方吸食或者</a:t>
            </a:r>
            <a:r>
              <a:rPr lang="en-GB" sz="2800" b="1" dirty="0" err="1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攜帶</a:t>
            </a:r>
            <a:r>
              <a:rPr lang="zh-TW" altLang="en-US" sz="28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 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，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未有實際實際吸食或使用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，</a:t>
            </a:r>
            <a:br>
              <a:rPr lang="en-GB" altLang="zh-TW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</a:b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會被視爲管有並且</a:t>
            </a:r>
            <a:r>
              <a:rPr lang="zh-TW" altLang="en-US" sz="28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違法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；違例者會被定額罰款</a:t>
            </a:r>
            <a:r>
              <a:rPr 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$</a:t>
            </a:r>
            <a:r>
              <a:rPr lang="en-US" sz="28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3,000</a:t>
            </a:r>
            <a:r>
              <a:rPr lang="zh-TW" altLang="en-US" sz="2800" b="1" dirty="0">
                <a:highlight>
                  <a:srgbClr val="0000FF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 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。</a:t>
            </a:r>
            <a:endParaRPr lang="en-US" sz="28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sz="2800" b="1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altLang="zh-TW" sz="24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HK" panose="020B0200000000000000" pitchFamily="34" charset="-128"/>
              <a:sym typeface="Noto Sans HK" panose="020B0200000000000000" pitchFamily="34" charset="-128"/>
            </a:endParaRPr>
          </a:p>
          <a:p>
            <a:pPr>
              <a:lnSpc>
                <a:spcPct val="160000"/>
              </a:lnSpc>
            </a:pPr>
            <a:endParaRPr lang="zh-TW" altLang="en-US" dirty="0">
              <a:cs typeface="Noto Sans HK" panose="020B0200000000000000" pitchFamily="34" charset="-128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CB1E297-890A-09B0-8F78-E3515C24C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6" name="文字方塊 6">
            <a:extLst>
              <a:ext uri="{FF2B5EF4-FFF2-40B4-BE49-F238E27FC236}">
                <a16:creationId xmlns:a16="http://schemas.microsoft.com/office/drawing/2014/main" id="{A3ABC7AC-5E4B-4D78-230B-AE0A1CF2C121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239980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6B593FA-3B71-D11B-12F8-2799EAC9BB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" t="31628" r="449" b="24868"/>
          <a:stretch/>
        </p:blipFill>
        <p:spPr>
          <a:xfrm>
            <a:off x="0" y="5236261"/>
            <a:ext cx="12192000" cy="1630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5" name="Rectangle 1">
            <a:extLst>
              <a:ext uri="{FF2B5EF4-FFF2-40B4-BE49-F238E27FC236}">
                <a16:creationId xmlns:a16="http://schemas.microsoft.com/office/drawing/2014/main" id="{129167D9-1FDB-0762-BCA9-1616727B9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672" y="1314980"/>
            <a:ext cx="32624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zh-TW" altLang="en-US" sz="4800" b="1" dirty="0">
                <a:solidFill>
                  <a:srgbClr val="FF2A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如果係你</a:t>
            </a:r>
          </a:p>
          <a:p>
            <a:r>
              <a:rPr lang="zh-TW" altLang="en-US" sz="4800" b="1" dirty="0">
                <a:solidFill>
                  <a:srgbClr val="FF2A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Montserrat" panose="00000500000000000000" pitchFamily="2" charset="0"/>
              </a:rPr>
              <a:t>你會點做？</a:t>
            </a:r>
            <a:endParaRPr lang="zh-TW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16" name="Google Shape;120;p15">
            <a:extLst>
              <a:ext uri="{FF2B5EF4-FFF2-40B4-BE49-F238E27FC236}">
                <a16:creationId xmlns:a16="http://schemas.microsoft.com/office/drawing/2014/main" id="{1CC786C1-B3A9-D32D-AC52-345AD2D9B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159" y="1376892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4D52A0E1-7A68-CE7E-F955-9EFEE23E2699}"/>
              </a:ext>
            </a:extLst>
          </p:cNvPr>
          <p:cNvSpPr txBox="1">
            <a:spLocks/>
          </p:cNvSpPr>
          <p:nvPr/>
        </p:nvSpPr>
        <p:spPr>
          <a:xfrm>
            <a:off x="1060932" y="3188531"/>
            <a:ext cx="10976936" cy="15696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睇片</a:t>
            </a:r>
            <a:r>
              <a:rPr lang="zh-TW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Wingdings" panose="05000000000000000000" pitchFamily="2" charset="2"/>
              </a:rPr>
              <a:t></a:t>
            </a:r>
            <a:br>
              <a:rPr lang="zh-HK" altLang="en-US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GB" altLang="zh-HK" sz="28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https://youtu.be/9OrXp1eH84Q?si=hbJV1kicg4UPMoQi</a:t>
            </a:r>
            <a:endParaRPr lang="en-GB" sz="2800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4A1BA2C-1722-5DFE-5885-2BE613B3D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6" name="文字方塊 6">
            <a:extLst>
              <a:ext uri="{FF2B5EF4-FFF2-40B4-BE49-F238E27FC236}">
                <a16:creationId xmlns:a16="http://schemas.microsoft.com/office/drawing/2014/main" id="{A5DBBFE9-46D7-4426-4912-818B9C7AE8C2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847346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44EDAC-D069-C88B-9BF6-99BFEA44EC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" t="31628" r="449" b="24868"/>
          <a:stretch/>
        </p:blipFill>
        <p:spPr>
          <a:xfrm>
            <a:off x="121920" y="216472"/>
            <a:ext cx="11734800" cy="446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5" name="Google Shape;184;p19">
            <a:extLst>
              <a:ext uri="{FF2B5EF4-FFF2-40B4-BE49-F238E27FC236}">
                <a16:creationId xmlns:a16="http://schemas.microsoft.com/office/drawing/2014/main" id="{7A48D4EB-D907-2FDF-0088-4583B3B83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" y="1090613"/>
            <a:ext cx="11010900" cy="325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zh-TW" alt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sym typeface="Oswald" panose="00000500000000000000" pitchFamily="2" charset="0"/>
              </a:rPr>
              <a:t>拆穿煙霧─電子煙會毒死你</a:t>
            </a:r>
            <a:endParaRPr lang="en-US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en-US" sz="6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遠離電子煙，遠離毒品</a:t>
            </a:r>
            <a:endParaRPr lang="en-US" altLang="en-US" sz="6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Noto Sans HK" panose="020B0200000000000000" pitchFamily="34" charset="-128"/>
              <a:sym typeface="Noto Sans HK" panose="020B0200000000000000" pitchFamily="34" charset="-128"/>
            </a:endParaRPr>
          </a:p>
          <a:p>
            <a:pPr algn="ctr"/>
            <a:r>
              <a:rPr lang="zh-TW" altLang="en-US" sz="6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拒絶成為</a:t>
            </a:r>
            <a:r>
              <a:rPr lang="en-US" altLang="en-US" sz="6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新聞</a:t>
            </a:r>
            <a:r>
              <a:rPr lang="zh-TW" altLang="en-US" sz="6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報導中</a:t>
            </a:r>
            <a:r>
              <a:rPr lang="en-US" altLang="en-US" sz="6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下一</a:t>
            </a:r>
            <a:r>
              <a:rPr lang="zh-TW" altLang="en-US" sz="6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位</a:t>
            </a:r>
            <a:r>
              <a:rPr lang="en-US" altLang="en-US" sz="6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主角</a:t>
            </a:r>
            <a:endParaRPr lang="en-US" altLang="en-US" sz="6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Noto Sans HK" panose="020B0200000000000000" pitchFamily="34" charset="-128"/>
              <a:sym typeface="Noto Sans HK" panose="020B0200000000000000" pitchFamily="34" charset="-128"/>
            </a:endParaRPr>
          </a:p>
          <a:p>
            <a:pPr algn="ctr"/>
            <a:r>
              <a:rPr lang="zh-TW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Noto Sans HK" panose="020B0200000000000000" pitchFamily="34" charset="-128"/>
                <a:sym typeface="Noto Sans HK" panose="020B0200000000000000" pitchFamily="34" charset="-128"/>
              </a:rPr>
              <a:t>拒絕不良誘惑、拒絕一時好奇、拒絕盲目跟風、拒絕迷幻陷阱</a:t>
            </a:r>
            <a:endParaRPr lang="en-US" alt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Noto Sans HK" panose="020B0200000000000000" pitchFamily="34" charset="-128"/>
            </a:endParaRPr>
          </a:p>
        </p:txBody>
      </p:sp>
      <p:sp>
        <p:nvSpPr>
          <p:cNvPr id="18436" name="Google Shape;185;p19">
            <a:extLst>
              <a:ext uri="{FF2B5EF4-FFF2-40B4-BE49-F238E27FC236}">
                <a16:creationId xmlns:a16="http://schemas.microsoft.com/office/drawing/2014/main" id="{52C1C90A-EC23-BA01-C6C1-FC72FFDD4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4783138"/>
            <a:ext cx="110109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r>
              <a:rPr lang="zh-TW" altLang="en-US" sz="3200" b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「</a:t>
            </a:r>
            <a:r>
              <a:rPr lang="en-US" altLang="en-US" sz="3200" b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條路點行，你自己揀。</a:t>
            </a:r>
            <a:r>
              <a:rPr lang="zh-TW" altLang="en-US" sz="3200" b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」</a:t>
            </a:r>
            <a:r>
              <a:rPr lang="en-US" altLang="en-US" sz="3200" b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但</a:t>
            </a:r>
            <a:r>
              <a:rPr lang="zh-TW" altLang="en-US" sz="3200" b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緊</a:t>
            </a:r>
            <a:r>
              <a:rPr lang="en-US" altLang="en-US" sz="3200" b="1"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記：</a:t>
            </a:r>
            <a:br>
              <a:rPr lang="en-US" altLang="en-US" sz="3200" b="1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Calibri" panose="020F0502020204030204" pitchFamily="34" charset="0"/>
              </a:rPr>
            </a:br>
            <a:r>
              <a:rPr lang="en-US" altLang="en-US" sz="3200" b="1">
                <a:solidFill>
                  <a:srgbClr val="FF2A2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Noto Sans HK" panose="020B0200000000000000" pitchFamily="34" charset="-128"/>
              </a:rPr>
              <a:t>「生命只有一次，冇Take Two」</a:t>
            </a:r>
            <a:endParaRPr lang="en-US" altLang="en-US" sz="32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D26EE46-F5EC-BE87-C58A-9B8ED80A1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6" name="文字方塊 6">
            <a:extLst>
              <a:ext uri="{FF2B5EF4-FFF2-40B4-BE49-F238E27FC236}">
                <a16:creationId xmlns:a16="http://schemas.microsoft.com/office/drawing/2014/main" id="{63E41CFF-C9F2-65DD-35A1-F6D9D6856D00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919F3A91-ECF9-EB92-C6F7-169264686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3" y="547688"/>
            <a:ext cx="6425157" cy="592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zh-TW" altLang="en-US" sz="3200" b="1" dirty="0">
                <a:solidFill>
                  <a:srgbClr val="FF2A2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ontserrat Black" panose="00000A00000000000000" pitchFamily="2" charset="0"/>
                <a:sym typeface="Montserrat Black" panose="00000A00000000000000" pitchFamily="2" charset="0"/>
              </a:rPr>
              <a:t>代價估算 ─ 寫出吸食電子煙的代價</a:t>
            </a:r>
            <a:endParaRPr lang="en-US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  <a:cs typeface="Montserrat Black" panose="00000A00000000000000" pitchFamily="2" charset="0"/>
            </a:endParaRPr>
          </a:p>
        </p:txBody>
      </p:sp>
      <p:sp>
        <p:nvSpPr>
          <p:cNvPr id="16387" name="Google Shape;120;p15">
            <a:extLst>
              <a:ext uri="{FF2B5EF4-FFF2-40B4-BE49-F238E27FC236}">
                <a16:creationId xmlns:a16="http://schemas.microsoft.com/office/drawing/2014/main" id="{A19508E2-2B9F-FF80-1D84-A7345BF63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581025"/>
            <a:ext cx="57150" cy="460375"/>
          </a:xfrm>
          <a:prstGeom prst="rect">
            <a:avLst/>
          </a:prstGeom>
          <a:solidFill>
            <a:srgbClr val="FF2A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7A9B1DAF-710E-DEEF-8CB7-C034F7CD0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7" name="AutoShape 78">
            <a:extLst>
              <a:ext uri="{FF2B5EF4-FFF2-40B4-BE49-F238E27FC236}">
                <a16:creationId xmlns:a16="http://schemas.microsoft.com/office/drawing/2014/main" id="{A2D95958-5C99-E9A4-7FB1-76C61C6C4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3270" y="1525730"/>
            <a:ext cx="7685459" cy="4438652"/>
          </a:xfrm>
          <a:prstGeom prst="bevel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GB"/>
          </a:p>
        </p:txBody>
      </p:sp>
      <p:sp>
        <p:nvSpPr>
          <p:cNvPr id="5" name="文字方塊 6">
            <a:extLst>
              <a:ext uri="{FF2B5EF4-FFF2-40B4-BE49-F238E27FC236}">
                <a16:creationId xmlns:a16="http://schemas.microsoft.com/office/drawing/2014/main" id="{C36F82CE-83F5-CD42-D629-4D9686CB826C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648114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7A40AB-F64F-7DF9-5DD4-37FA383003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" t="31628" r="449" b="24868"/>
          <a:stretch/>
        </p:blipFill>
        <p:spPr>
          <a:xfrm>
            <a:off x="0" y="4113051"/>
            <a:ext cx="12192000" cy="2744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244729-622E-2747-C021-46B64BC970FE}"/>
              </a:ext>
            </a:extLst>
          </p:cNvPr>
          <p:cNvSpPr/>
          <p:nvPr/>
        </p:nvSpPr>
        <p:spPr>
          <a:xfrm>
            <a:off x="874057" y="778770"/>
            <a:ext cx="10443885" cy="49244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800"/>
              </a:spcAft>
              <a:defRPr/>
            </a:pPr>
            <a:r>
              <a:rPr lang="zh-TW" altLang="en-US" sz="80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勇敢大聲說不</a:t>
            </a:r>
            <a:endParaRPr lang="en-GB" altLang="en-US" sz="8000" dirty="0">
              <a:ln w="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3000" endA="300" endPos="35500" dir="5400000" sy="-90000" algn="bl" rotWithShape="0"/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  <a:defRPr/>
            </a:pPr>
            <a:r>
              <a:rPr lang="zh-TW" altLang="en-US" sz="80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保護自己，守護未來</a:t>
            </a:r>
            <a:endParaRPr lang="en-GB" altLang="en-US" sz="8000" dirty="0">
              <a:ln w="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3000" endA="300" endPos="35500" dir="5400000" sy="-90000" algn="bl" rotWithShape="0"/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  <a:defRPr/>
            </a:pPr>
            <a:r>
              <a:rPr lang="zh-TW" altLang="en-US" sz="8000" dirty="0">
                <a:ln w="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做自己健康人生的主人</a:t>
            </a:r>
            <a:endParaRPr lang="en-GB" altLang="en-US" sz="8000" dirty="0">
              <a:ln w="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3000" endA="300" endPos="35500" dir="5400000" sy="-90000" algn="bl" rotWithShape="0"/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89CCFFDF-0B47-D6FD-3CEE-8369F8812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F7C7B-46F8-443A-BEA6-DEAB3CE58959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AB2D170-A2B7-69CD-E62C-96A0301D1BEF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94811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5FDDD-F39C-9079-B843-B2935B476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8293E575-0092-6BC5-516F-075CAF427DFA}"/>
              </a:ext>
            </a:extLst>
          </p:cNvPr>
          <p:cNvSpPr txBox="1"/>
          <p:nvPr/>
        </p:nvSpPr>
        <p:spPr>
          <a:xfrm>
            <a:off x="1028700" y="933619"/>
            <a:ext cx="1056755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延</a:t>
            </a:r>
            <a:r>
              <a:rPr lang="zh-TW" altLang="en-US" sz="480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伸</a:t>
            </a:r>
            <a:r>
              <a:rPr lang="zh-CN" altLang="en-US" sz="480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活動</a:t>
            </a:r>
            <a:endParaRPr lang="zh-HK" altLang="en-US" sz="48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en-GB" altLang="zh-HK" sz="3600" dirty="0">
                <a:latin typeface="Microsoft JhengHei" panose="020B0604030504040204" pitchFamily="34" charset="-120"/>
                <a:ea typeface="Microsoft JhengHei" panose="020B0604030504040204" pitchFamily="34" charset="-120"/>
                <a:hlinkClick r:id="rId3"/>
              </a:rPr>
              <a:t>https://metarena.link/beatnewdrugs</a:t>
            </a:r>
            <a:endParaRPr lang="en-GB" altLang="zh-HK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endParaRPr lang="en-US" altLang="zh-HK" sz="36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5DE5DBE-BDCF-ECD7-DDBD-C8259A26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414B92-48DA-41D0-B880-952E15D7E678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DAF31E5E-5CFE-8587-B541-0CC34EEFA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6092" y="2734339"/>
            <a:ext cx="3287208" cy="3287208"/>
          </a:xfrm>
          <a:prstGeom prst="rect">
            <a:avLst/>
          </a:prstGeom>
        </p:spPr>
      </p:pic>
      <p:sp>
        <p:nvSpPr>
          <p:cNvPr id="4" name="文字方塊 6">
            <a:extLst>
              <a:ext uri="{FF2B5EF4-FFF2-40B4-BE49-F238E27FC236}">
                <a16:creationId xmlns:a16="http://schemas.microsoft.com/office/drawing/2014/main" id="{58515ACB-2058-75F0-61F3-EE2D84150C71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626485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AFAD057-F72E-43AD-2D45-D7A9F316E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88A50D-81F9-4D83-BF77-9B21310B092A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16A0A76-54F3-33D7-08F8-D5EEB09D4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375" y="4742927"/>
            <a:ext cx="2843066" cy="995073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9D41938-1347-3F20-CF7F-52D8E6A3E9D6}"/>
              </a:ext>
            </a:extLst>
          </p:cNvPr>
          <p:cNvSpPr txBox="1"/>
          <p:nvPr/>
        </p:nvSpPr>
        <p:spPr>
          <a:xfrm>
            <a:off x="2815936" y="4558261"/>
            <a:ext cx="4434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特別鳴謝：</a:t>
            </a:r>
            <a:r>
              <a:rPr lang="en-GB" sz="20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zh-CN" sz="200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字方塊 6">
            <a:extLst>
              <a:ext uri="{FF2B5EF4-FFF2-40B4-BE49-F238E27FC236}">
                <a16:creationId xmlns:a16="http://schemas.microsoft.com/office/drawing/2014/main" id="{FA6B4F1B-D4F3-6ECF-6D22-7699A702333B}"/>
              </a:ext>
            </a:extLst>
          </p:cNvPr>
          <p:cNvSpPr txBox="1"/>
          <p:nvPr/>
        </p:nvSpPr>
        <p:spPr>
          <a:xfrm>
            <a:off x="6392098" y="177226"/>
            <a:ext cx="55570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《</a:t>
            </a:r>
            <a:r>
              <a:rPr lang="zh-TW" altLang="en-US" sz="2000" b="1" dirty="0">
                <a:effectLst/>
                <a:latin typeface="Microsoft JhengHei"/>
                <a:ea typeface="Microsoft JhengHei"/>
              </a:rPr>
              <a:t>迷霧背後的真相：</a:t>
            </a:r>
            <a:r>
              <a:rPr lang="zh-TW" altLang="en-US" sz="2000" b="1" dirty="0">
                <a:latin typeface="Microsoft JhengHei"/>
                <a:ea typeface="Microsoft JhengHei"/>
              </a:rPr>
              <a:t>依托咪酯與</a:t>
            </a:r>
            <a:r>
              <a:rPr lang="zh-TW" altLang="en-US" sz="2000" b="1" dirty="0">
                <a:effectLst/>
                <a:latin typeface="Microsoft JhengHei"/>
                <a:ea typeface="Microsoft JhengHei"/>
              </a:rPr>
              <a:t>電子煙的禍害</a:t>
            </a:r>
            <a:r>
              <a:rPr lang="en-US" altLang="zh-TW" sz="2000" b="1" dirty="0">
                <a:effectLst/>
                <a:latin typeface="Microsoft JhengHei"/>
                <a:ea typeface="Microsoft JhengHei"/>
              </a:rPr>
              <a:t>》</a:t>
            </a:r>
            <a:endParaRPr lang="en-GB" dirty="0">
              <a:latin typeface="Century Gothic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7894149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8e95806-ff25-4c0d-a6a6-2f36e013538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430C1C81A582F148823CCCEF3817281A" ma:contentTypeVersion="19" ma:contentTypeDescription="建立新的文件。" ma:contentTypeScope="" ma:versionID="f331752c7446a59a3f85c8f926e7dadb">
  <xsd:schema xmlns:xsd="http://www.w3.org/2001/XMLSchema" xmlns:xs="http://www.w3.org/2001/XMLSchema" xmlns:p="http://schemas.microsoft.com/office/2006/metadata/properties" xmlns:ns3="38e95806-ff25-4c0d-a6a6-2f36e0135380" xmlns:ns4="3e6d8823-9b82-44f0-81eb-45d6e1778e02" targetNamespace="http://schemas.microsoft.com/office/2006/metadata/properties" ma:root="true" ma:fieldsID="ebbe61feba3a9a94a7879b8e4fd2a7a8" ns3:_="" ns4:_="">
    <xsd:import namespace="38e95806-ff25-4c0d-a6a6-2f36e0135380"/>
    <xsd:import namespace="3e6d8823-9b82-44f0-81eb-45d6e1778e0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ystemTag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e95806-ff25-4c0d-a6a6-2f36e01353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6d8823-9b82-44f0-81eb-45d6e1778e02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共用對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共用詳細資料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3" nillable="true" ma:displayName="共用提示雜湊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BB67A3-E094-4EF3-BB0A-A589F23EFD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312315-2FA4-450D-9C57-608A0F856956}">
  <ds:schemaRefs>
    <ds:schemaRef ds:uri="3e6d8823-9b82-44f0-81eb-45d6e1778e02"/>
    <ds:schemaRef ds:uri="http://purl.org/dc/dcmitype/"/>
    <ds:schemaRef ds:uri="38e95806-ff25-4c0d-a6a6-2f36e0135380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69C8C82-B7F6-47C3-9D44-3C80B65571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e95806-ff25-4c0d-a6a6-2f36e0135380"/>
    <ds:schemaRef ds:uri="3e6d8823-9b82-44f0-81eb-45d6e1778e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1575</TotalTime>
  <Words>1336</Words>
  <Application>Microsoft Office PowerPoint</Application>
  <PresentationFormat>寬螢幕</PresentationFormat>
  <Paragraphs>126</Paragraphs>
  <Slides>19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6" baseType="lpstr">
      <vt:lpstr>Microsoft JhengHei</vt:lpstr>
      <vt:lpstr>Arial</vt:lpstr>
      <vt:lpstr>Century Gothic</vt:lpstr>
      <vt:lpstr>Calibri</vt:lpstr>
      <vt:lpstr>Microsoft JhengHei</vt:lpstr>
      <vt:lpstr>Noto Sans HK</vt:lpstr>
      <vt:lpstr>Mesh</vt:lpstr>
      <vt:lpstr>PowerPoint 簡報</vt:lpstr>
      <vt:lpstr>PowerPoint 簡報</vt:lpstr>
      <vt:lpstr>PowerPoint 簡報</vt:lpstr>
      <vt:lpstr>電子煙 ✕ 毒品陷阱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Wong Wing Kei, Iris</dc:creator>
  <cp:lastModifiedBy>AU, Yuen Yee Mandy [CHL]</cp:lastModifiedBy>
  <cp:revision>119</cp:revision>
  <dcterms:modified xsi:type="dcterms:W3CDTF">2026-10-03T12:59:46Z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0x010100430C1C81A582F148823CCCEF3817281A</vt:lpwstr>
  </property>
</Properties>
</file>