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8" r:id="rId2"/>
    <p:sldId id="300" r:id="rId3"/>
    <p:sldId id="318" r:id="rId4"/>
    <p:sldId id="319" r:id="rId5"/>
    <p:sldId id="320" r:id="rId6"/>
    <p:sldId id="322" r:id="rId7"/>
    <p:sldId id="321" r:id="rId8"/>
    <p:sldId id="264" r:id="rId9"/>
    <p:sldId id="323" r:id="rId10"/>
    <p:sldId id="324" r:id="rId11"/>
    <p:sldId id="325" r:id="rId12"/>
    <p:sldId id="326" r:id="rId13"/>
    <p:sldId id="327" r:id="rId14"/>
    <p:sldId id="328" r:id="rId15"/>
    <p:sldId id="329" r:id="rId16"/>
    <p:sldId id="330" r:id="rId17"/>
    <p:sldId id="279" r:id="rId18"/>
    <p:sldId id="331" r:id="rId19"/>
    <p:sldId id="332" r:id="rId20"/>
    <p:sldId id="333" r:id="rId21"/>
    <p:sldId id="334" r:id="rId22"/>
    <p:sldId id="283" r:id="rId23"/>
    <p:sldId id="317" r:id="rId24"/>
    <p:sldId id="316" r:id="rId25"/>
  </p:sldIdLst>
  <p:sldSz cx="18288000" cy="10287000"/>
  <p:notesSz cx="6858000" cy="9144000"/>
  <p:embeddedFontLst>
    <p:embeddedFont>
      <p:font typeface="Microsoft JhengHei" panose="020B0604030504040204" pitchFamily="34" charset="-120"/>
      <p:regular r:id="rId27"/>
      <p:bold r:id="rId28"/>
    </p:embeddedFont>
    <p:embeddedFont>
      <p:font typeface="Microsoft JhengHei" panose="020B0604030504040204" pitchFamily="34" charset="-120"/>
      <p:regular r:id="rId27"/>
      <p:bold r:id="rId28"/>
    </p:embeddedFont>
    <p:embeddedFont>
      <p:font typeface="新細明體-ExtB" panose="02020500000000000000" pitchFamily="18" charset="-120"/>
      <p:regular r:id="rId29"/>
    </p:embeddedFont>
    <p:embeddedFont>
      <p:font typeface="思源宋体-超粗体" panose="020B0604020202020204" charset="-128"/>
      <p:regular r:id="rId30"/>
    </p:embeddedFont>
    <p:embeddedFont>
      <p:font typeface="Sprite Graffiti"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F7ECBF"/>
    <a:srgbClr val="F9F8BC"/>
    <a:srgbClr val="FFFF99"/>
    <a:srgbClr val="06EADF"/>
    <a:srgbClr val="18D3D8"/>
    <a:srgbClr val="09B7E7"/>
    <a:srgbClr val="FFCC66"/>
    <a:srgbClr val="F9F8BA"/>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9" dt="2026-10-05T09:37:44.9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39" autoAdjust="0"/>
    <p:restoredTop sz="88222" autoAdjust="0"/>
  </p:normalViewPr>
  <p:slideViewPr>
    <p:cSldViewPr>
      <p:cViewPr varScale="1">
        <p:scale>
          <a:sx n="60" d="100"/>
          <a:sy n="60" d="100"/>
        </p:scale>
        <p:origin x="174" y="6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6709"/>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N, Haley [SPFEO]" userId="S::chanh@eduhk.hk::7d7eee0c-1046-4f70-8a48-87e127f46548" providerId="AD" clId="Web-{00000000-0000-0000-0000-000000000000}"/>
    <pc:docChg chg="modSld">
      <pc:chgData name="CHAN, Haley [SPFEO]" userId="S::chanh@eduhk.hk::7d7eee0c-1046-4f70-8a48-87e127f46548" providerId="AD" clId="Web-{00000000-0000-0000-0000-000000000000}" dt="2026-10-05T09:37:44.968" v="27" actId="1076"/>
      <pc:docMkLst>
        <pc:docMk/>
      </pc:docMkLst>
      <pc:sldChg chg="modSp">
        <pc:chgData name="CHAN, Haley [SPFEO]" userId="S::chanh@eduhk.hk::7d7eee0c-1046-4f70-8a48-87e127f46548" providerId="AD" clId="Web-{00000000-0000-0000-0000-000000000000}" dt="2026-10-05T09:33:01.199" v="1" actId="1076"/>
        <pc:sldMkLst>
          <pc:docMk/>
          <pc:sldMk cId="584262247" sldId="300"/>
        </pc:sldMkLst>
        <pc:spChg chg="mod">
          <ac:chgData name="CHAN, Haley [SPFEO]" userId="S::chanh@eduhk.hk::7d7eee0c-1046-4f70-8a48-87e127f46548" providerId="AD" clId="Web-{00000000-0000-0000-0000-000000000000}" dt="2026-10-05T09:33:01.199" v="1" actId="1076"/>
          <ac:spMkLst>
            <pc:docMk/>
            <pc:sldMk cId="584262247" sldId="300"/>
            <ac:spMk id="13" creationId="{79B0A5E4-8FCD-90C8-CD4D-EFAD7B4ECA98}"/>
          </ac:spMkLst>
        </pc:spChg>
        <pc:picChg chg="mod">
          <ac:chgData name="CHAN, Haley [SPFEO]" userId="S::chanh@eduhk.hk::7d7eee0c-1046-4f70-8a48-87e127f46548" providerId="AD" clId="Web-{00000000-0000-0000-0000-000000000000}" dt="2026-10-05T09:32:56.417" v="0" actId="1076"/>
          <ac:picMkLst>
            <pc:docMk/>
            <pc:sldMk cId="584262247" sldId="300"/>
            <ac:picMk id="7" creationId="{96E651C0-61FD-2015-2B6D-6FD54049A954}"/>
          </ac:picMkLst>
        </pc:picChg>
      </pc:sldChg>
      <pc:sldChg chg="modSp">
        <pc:chgData name="CHAN, Haley [SPFEO]" userId="S::chanh@eduhk.hk::7d7eee0c-1046-4f70-8a48-87e127f46548" providerId="AD" clId="Web-{00000000-0000-0000-0000-000000000000}" dt="2026-10-05T09:37:44.968" v="27" actId="1076"/>
        <pc:sldMkLst>
          <pc:docMk/>
          <pc:sldMk cId="1789414953" sldId="316"/>
        </pc:sldMkLst>
        <pc:spChg chg="mod">
          <ac:chgData name="CHAN, Haley [SPFEO]" userId="S::chanh@eduhk.hk::7d7eee0c-1046-4f70-8a48-87e127f46548" providerId="AD" clId="Web-{00000000-0000-0000-0000-000000000000}" dt="2026-10-05T09:37:44.968" v="27" actId="1076"/>
          <ac:spMkLst>
            <pc:docMk/>
            <pc:sldMk cId="1789414953" sldId="316"/>
            <ac:spMk id="9" creationId="{F9D41938-1347-3F20-CF7F-52D8E6A3E9D6}"/>
          </ac:spMkLst>
        </pc:spChg>
      </pc:sldChg>
      <pc:sldChg chg="modSp">
        <pc:chgData name="CHAN, Haley [SPFEO]" userId="S::chanh@eduhk.hk::7d7eee0c-1046-4f70-8a48-87e127f46548" providerId="AD" clId="Web-{00000000-0000-0000-0000-000000000000}" dt="2026-10-05T09:36:36.479" v="23" actId="20577"/>
        <pc:sldMkLst>
          <pc:docMk/>
          <pc:sldMk cId="0" sldId="317"/>
        </pc:sldMkLst>
        <pc:spChg chg="mod">
          <ac:chgData name="CHAN, Haley [SPFEO]" userId="S::chanh@eduhk.hk::7d7eee0c-1046-4f70-8a48-87e127f46548" providerId="AD" clId="Web-{00000000-0000-0000-0000-000000000000}" dt="2026-10-05T09:36:36.479" v="23" actId="20577"/>
          <ac:spMkLst>
            <pc:docMk/>
            <pc:sldMk cId="0" sldId="317"/>
            <ac:spMk id="11" creationId="{00000000-0000-0000-0000-000000000000}"/>
          </ac:spMkLst>
        </pc:spChg>
      </pc:sldChg>
      <pc:sldChg chg="modSp">
        <pc:chgData name="CHAN, Haley [SPFEO]" userId="S::chanh@eduhk.hk::7d7eee0c-1046-4f70-8a48-87e127f46548" providerId="AD" clId="Web-{00000000-0000-0000-0000-000000000000}" dt="2026-10-05T09:33:42.233" v="2" actId="1076"/>
        <pc:sldMkLst>
          <pc:docMk/>
          <pc:sldMk cId="0" sldId="323"/>
        </pc:sldMkLst>
        <pc:spChg chg="mod">
          <ac:chgData name="CHAN, Haley [SPFEO]" userId="S::chanh@eduhk.hk::7d7eee0c-1046-4f70-8a48-87e127f46548" providerId="AD" clId="Web-{00000000-0000-0000-0000-000000000000}" dt="2026-10-05T09:33:42.233" v="2" actId="1076"/>
          <ac:spMkLst>
            <pc:docMk/>
            <pc:sldMk cId="0" sldId="323"/>
            <ac:spMk id="12" creationId="{00000000-0000-0000-0000-000000000000}"/>
          </ac:spMkLst>
        </pc:spChg>
      </pc:sldChg>
      <pc:sldChg chg="modSp">
        <pc:chgData name="CHAN, Haley [SPFEO]" userId="S::chanh@eduhk.hk::7d7eee0c-1046-4f70-8a48-87e127f46548" providerId="AD" clId="Web-{00000000-0000-0000-0000-000000000000}" dt="2026-10-05T09:34:02.422" v="5" actId="1076"/>
        <pc:sldMkLst>
          <pc:docMk/>
          <pc:sldMk cId="0" sldId="324"/>
        </pc:sldMkLst>
        <pc:spChg chg="mod">
          <ac:chgData name="CHAN, Haley [SPFEO]" userId="S::chanh@eduhk.hk::7d7eee0c-1046-4f70-8a48-87e127f46548" providerId="AD" clId="Web-{00000000-0000-0000-0000-000000000000}" dt="2026-10-05T09:33:52.437" v="3" actId="1076"/>
          <ac:spMkLst>
            <pc:docMk/>
            <pc:sldMk cId="0" sldId="324"/>
            <ac:spMk id="12" creationId="{00000000-0000-0000-0000-000000000000}"/>
          </ac:spMkLst>
        </pc:spChg>
        <pc:spChg chg="mod">
          <ac:chgData name="CHAN, Haley [SPFEO]" userId="S::chanh@eduhk.hk::7d7eee0c-1046-4f70-8a48-87e127f46548" providerId="AD" clId="Web-{00000000-0000-0000-0000-000000000000}" dt="2026-10-05T09:34:02.422" v="5" actId="1076"/>
          <ac:spMkLst>
            <pc:docMk/>
            <pc:sldMk cId="0" sldId="324"/>
            <ac:spMk id="16" creationId="{1F73362C-758E-C586-7084-DE2D28044085}"/>
          </ac:spMkLst>
        </pc:spChg>
      </pc:sldChg>
      <pc:sldChg chg="modSp">
        <pc:chgData name="CHAN, Haley [SPFEO]" userId="S::chanh@eduhk.hk::7d7eee0c-1046-4f70-8a48-87e127f46548" providerId="AD" clId="Web-{00000000-0000-0000-0000-000000000000}" dt="2026-10-05T09:34:20.235" v="7" actId="1076"/>
        <pc:sldMkLst>
          <pc:docMk/>
          <pc:sldMk cId="2872006060" sldId="326"/>
        </pc:sldMkLst>
        <pc:spChg chg="mod">
          <ac:chgData name="CHAN, Haley [SPFEO]" userId="S::chanh@eduhk.hk::7d7eee0c-1046-4f70-8a48-87e127f46548" providerId="AD" clId="Web-{00000000-0000-0000-0000-000000000000}" dt="2026-10-05T09:34:14.798" v="6" actId="1076"/>
          <ac:spMkLst>
            <pc:docMk/>
            <pc:sldMk cId="2872006060" sldId="326"/>
            <ac:spMk id="12" creationId="{C80327AA-5CD6-C0BC-042B-C6614242E568}"/>
          </ac:spMkLst>
        </pc:spChg>
        <pc:grpChg chg="mod">
          <ac:chgData name="CHAN, Haley [SPFEO]" userId="S::chanh@eduhk.hk::7d7eee0c-1046-4f70-8a48-87e127f46548" providerId="AD" clId="Web-{00000000-0000-0000-0000-000000000000}" dt="2026-10-05T09:34:20.235" v="7" actId="1076"/>
          <ac:grpSpMkLst>
            <pc:docMk/>
            <pc:sldMk cId="2872006060" sldId="326"/>
            <ac:grpSpMk id="6" creationId="{00000000-0000-0000-0000-000000000000}"/>
          </ac:grpSpMkLst>
        </pc:grpChg>
      </pc:sldChg>
      <pc:sldChg chg="modSp">
        <pc:chgData name="CHAN, Haley [SPFEO]" userId="S::chanh@eduhk.hk::7d7eee0c-1046-4f70-8a48-87e127f46548" providerId="AD" clId="Web-{00000000-0000-0000-0000-000000000000}" dt="2026-10-05T09:34:35.908" v="9" actId="20577"/>
        <pc:sldMkLst>
          <pc:docMk/>
          <pc:sldMk cId="337944849" sldId="327"/>
        </pc:sldMkLst>
        <pc:spChg chg="mod">
          <ac:chgData name="CHAN, Haley [SPFEO]" userId="S::chanh@eduhk.hk::7d7eee0c-1046-4f70-8a48-87e127f46548" providerId="AD" clId="Web-{00000000-0000-0000-0000-000000000000}" dt="2026-10-05T09:34:35.908" v="9" actId="20577"/>
          <ac:spMkLst>
            <pc:docMk/>
            <pc:sldMk cId="337944849" sldId="327"/>
            <ac:spMk id="7" creationId="{15DC44F6-8EFF-27E8-D869-0EA22235D64C}"/>
          </ac:spMkLst>
        </pc:spChg>
      </pc:sldChg>
      <pc:sldChg chg="modSp">
        <pc:chgData name="CHAN, Haley [SPFEO]" userId="S::chanh@eduhk.hk::7d7eee0c-1046-4f70-8a48-87e127f46548" providerId="AD" clId="Web-{00000000-0000-0000-0000-000000000000}" dt="2026-10-05T09:34:45.175" v="10" actId="20577"/>
        <pc:sldMkLst>
          <pc:docMk/>
          <pc:sldMk cId="975569228" sldId="328"/>
        </pc:sldMkLst>
        <pc:spChg chg="mod">
          <ac:chgData name="CHAN, Haley [SPFEO]" userId="S::chanh@eduhk.hk::7d7eee0c-1046-4f70-8a48-87e127f46548" providerId="AD" clId="Web-{00000000-0000-0000-0000-000000000000}" dt="2026-10-05T09:34:45.175" v="10" actId="20577"/>
          <ac:spMkLst>
            <pc:docMk/>
            <pc:sldMk cId="975569228" sldId="328"/>
            <ac:spMk id="9" creationId="{8B1B9171-4271-9952-B07A-EF8D91A85DB8}"/>
          </ac:spMkLst>
        </pc:spChg>
      </pc:sldChg>
      <pc:sldChg chg="modSp">
        <pc:chgData name="CHAN, Haley [SPFEO]" userId="S::chanh@eduhk.hk::7d7eee0c-1046-4f70-8a48-87e127f46548" providerId="AD" clId="Web-{00000000-0000-0000-0000-000000000000}" dt="2026-10-05T09:35:22.912" v="13" actId="1076"/>
        <pc:sldMkLst>
          <pc:docMk/>
          <pc:sldMk cId="0" sldId="331"/>
        </pc:sldMkLst>
        <pc:spChg chg="mod">
          <ac:chgData name="CHAN, Haley [SPFEO]" userId="S::chanh@eduhk.hk::7d7eee0c-1046-4f70-8a48-87e127f46548" providerId="AD" clId="Web-{00000000-0000-0000-0000-000000000000}" dt="2026-10-05T09:35:22.912" v="13" actId="1076"/>
          <ac:spMkLst>
            <pc:docMk/>
            <pc:sldMk cId="0" sldId="331"/>
            <ac:spMk id="3" creationId="{00000000-0000-0000-0000-000000000000}"/>
          </ac:spMkLst>
        </pc:spChg>
        <pc:spChg chg="mod">
          <ac:chgData name="CHAN, Haley [SPFEO]" userId="S::chanh@eduhk.hk::7d7eee0c-1046-4f70-8a48-87e127f46548" providerId="AD" clId="Web-{00000000-0000-0000-0000-000000000000}" dt="2026-10-05T09:35:13.755" v="11" actId="1076"/>
          <ac:spMkLst>
            <pc:docMk/>
            <pc:sldMk cId="0" sldId="331"/>
            <ac:spMk id="15" creationId="{00000000-0000-0000-0000-000000000000}"/>
          </ac:spMkLst>
        </pc:spChg>
        <pc:spChg chg="mod">
          <ac:chgData name="CHAN, Haley [SPFEO]" userId="S::chanh@eduhk.hk::7d7eee0c-1046-4f70-8a48-87e127f46548" providerId="AD" clId="Web-{00000000-0000-0000-0000-000000000000}" dt="2026-10-05T09:35:21.068" v="12" actId="1076"/>
          <ac:spMkLst>
            <pc:docMk/>
            <pc:sldMk cId="0" sldId="331"/>
            <ac:spMk id="20" creationId="{E290BC3A-3DDF-6F53-32D2-0B36429EFA63}"/>
          </ac:spMkLst>
        </pc:spChg>
      </pc:sldChg>
      <pc:sldChg chg="modSp">
        <pc:chgData name="CHAN, Haley [SPFEO]" userId="S::chanh@eduhk.hk::7d7eee0c-1046-4f70-8a48-87e127f46548" providerId="AD" clId="Web-{00000000-0000-0000-0000-000000000000}" dt="2026-10-05T09:36:08.102" v="18" actId="20577"/>
        <pc:sldMkLst>
          <pc:docMk/>
          <pc:sldMk cId="2814404996" sldId="332"/>
        </pc:sldMkLst>
        <pc:spChg chg="mod">
          <ac:chgData name="CHAN, Haley [SPFEO]" userId="S::chanh@eduhk.hk::7d7eee0c-1046-4f70-8a48-87e127f46548" providerId="AD" clId="Web-{00000000-0000-0000-0000-000000000000}" dt="2026-10-05T09:36:08.102" v="18" actId="20577"/>
          <ac:spMkLst>
            <pc:docMk/>
            <pc:sldMk cId="2814404996" sldId="332"/>
            <ac:spMk id="20" creationId="{7EEE6129-85E1-3C9E-1FA5-176369151417}"/>
          </ac:spMkLst>
        </pc:spChg>
        <pc:spChg chg="mod">
          <ac:chgData name="CHAN, Haley [SPFEO]" userId="S::chanh@eduhk.hk::7d7eee0c-1046-4f70-8a48-87e127f46548" providerId="AD" clId="Web-{00000000-0000-0000-0000-000000000000}" dt="2026-10-05T09:35:30.990" v="14" actId="1076"/>
          <ac:spMkLst>
            <pc:docMk/>
            <pc:sldMk cId="2814404996" sldId="332"/>
            <ac:spMk id="22" creationId="{60FCEBF3-91FD-085B-37AE-C417CA3B173C}"/>
          </ac:spMkLst>
        </pc:spChg>
      </pc:sldChg>
      <pc:sldChg chg="modSp">
        <pc:chgData name="CHAN, Haley [SPFEO]" userId="S::chanh@eduhk.hk::7d7eee0c-1046-4f70-8a48-87e127f46548" providerId="AD" clId="Web-{00000000-0000-0000-0000-000000000000}" dt="2026-10-05T09:36:13.993" v="19" actId="1076"/>
        <pc:sldMkLst>
          <pc:docMk/>
          <pc:sldMk cId="0" sldId="333"/>
        </pc:sldMkLst>
        <pc:spChg chg="mod">
          <ac:chgData name="CHAN, Haley [SPFEO]" userId="S::chanh@eduhk.hk::7d7eee0c-1046-4f70-8a48-87e127f46548" providerId="AD" clId="Web-{00000000-0000-0000-0000-000000000000}" dt="2026-10-05T09:36:13.993" v="19" actId="1076"/>
          <ac:spMkLst>
            <pc:docMk/>
            <pc:sldMk cId="0" sldId="333"/>
            <ac:spMk id="16" creationId="{00000000-0000-0000-0000-000000000000}"/>
          </ac:spMkLst>
        </pc:spChg>
      </pc:sldChg>
      <pc:sldChg chg="modSp">
        <pc:chgData name="CHAN, Haley [SPFEO]" userId="S::chanh@eduhk.hk::7d7eee0c-1046-4f70-8a48-87e127f46548" providerId="AD" clId="Web-{00000000-0000-0000-0000-000000000000}" dt="2026-10-05T09:36:24.291" v="22" actId="1076"/>
        <pc:sldMkLst>
          <pc:docMk/>
          <pc:sldMk cId="1373848798" sldId="334"/>
        </pc:sldMkLst>
        <pc:spChg chg="mod">
          <ac:chgData name="CHAN, Haley [SPFEO]" userId="S::chanh@eduhk.hk::7d7eee0c-1046-4f70-8a48-87e127f46548" providerId="AD" clId="Web-{00000000-0000-0000-0000-000000000000}" dt="2026-10-05T09:36:19.462" v="20" actId="1076"/>
          <ac:spMkLst>
            <pc:docMk/>
            <pc:sldMk cId="1373848798" sldId="334"/>
            <ac:spMk id="7" creationId="{F89ABE12-DBEC-D60F-B3BB-3EC77095E5C7}"/>
          </ac:spMkLst>
        </pc:spChg>
        <pc:spChg chg="mod">
          <ac:chgData name="CHAN, Haley [SPFEO]" userId="S::chanh@eduhk.hk::7d7eee0c-1046-4f70-8a48-87e127f46548" providerId="AD" clId="Web-{00000000-0000-0000-0000-000000000000}" dt="2026-10-05T09:36:24.291" v="22" actId="1076"/>
          <ac:spMkLst>
            <pc:docMk/>
            <pc:sldMk cId="1373848798" sldId="334"/>
            <ac:spMk id="9" creationId="{CACF2CC9-3883-524D-B335-E8E33C7584E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CFA122-4D3F-4E58-98CB-EE261BBA08DE}" type="doc">
      <dgm:prSet loTypeId="urn:microsoft.com/office/officeart/2005/8/layout/hProcess9" loCatId="process" qsTypeId="urn:microsoft.com/office/officeart/2005/8/quickstyle/simple1#1" qsCatId="simple" csTypeId="urn:microsoft.com/office/officeart/2005/8/colors/accent1_2#1" csCatId="accent1" phldr="1"/>
      <dgm:spPr/>
      <dgm:t>
        <a:bodyPr/>
        <a:lstStyle/>
        <a:p>
          <a:endParaRPr lang="en-GB"/>
        </a:p>
      </dgm:t>
    </dgm:pt>
    <dgm:pt modelId="{3A0A3B09-43D5-4C17-9E8F-A5EE4AC01ED6}">
      <dgm:prSet phldrT="[文字]" custT="1"/>
      <dgm:spPr/>
      <dgm:t>
        <a:bodyPr/>
        <a:lstStyle/>
        <a:p>
          <a:pPr>
            <a:lnSpc>
              <a:spcPct val="100000"/>
            </a:lnSpc>
            <a:spcAft>
              <a:spcPts val="0"/>
            </a:spcAft>
          </a:pPr>
          <a:r>
            <a:rPr lang="en-GB" sz="4000" b="1" dirty="0">
              <a:solidFill>
                <a:schemeClr val="bg1"/>
              </a:solidFill>
              <a:latin typeface="Times New Roman" panose="02020603050405020304" pitchFamily="18" charset="0"/>
              <a:cs typeface="Times New Roman" panose="02020603050405020304" pitchFamily="18" charset="0"/>
            </a:rPr>
            <a:t>Looking for targets</a:t>
          </a:r>
        </a:p>
      </dgm:t>
    </dgm:pt>
    <dgm:pt modelId="{8CFEDECA-B849-42C6-9BDC-13E3280427EA}" type="parTrans" cxnId="{17B4F33D-0043-4819-AE14-4D898C537CD6}">
      <dgm:prSet/>
      <dgm:spPr/>
      <dgm:t>
        <a:bodyPr/>
        <a:lstStyle/>
        <a:p>
          <a:endParaRPr lang="en-GB"/>
        </a:p>
      </dgm:t>
    </dgm:pt>
    <dgm:pt modelId="{3B36A3C4-9F64-4CE5-9693-92D60F06836A}" type="sibTrans" cxnId="{17B4F33D-0043-4819-AE14-4D898C537CD6}">
      <dgm:prSet/>
      <dgm:spPr/>
      <dgm:t>
        <a:bodyPr/>
        <a:lstStyle/>
        <a:p>
          <a:endParaRPr lang="en-GB"/>
        </a:p>
      </dgm:t>
    </dgm:pt>
    <dgm:pt modelId="{0D0A561E-8420-4B34-B11E-E3DEAB8E2E54}">
      <dgm:prSet phldrT="[文字]" custT="1"/>
      <dgm:spPr/>
      <dgm:t>
        <a:bodyPr/>
        <a:lstStyle/>
        <a:p>
          <a:pPr>
            <a:lnSpc>
              <a:spcPct val="100000"/>
            </a:lnSpc>
            <a:spcAft>
              <a:spcPts val="0"/>
            </a:spcAft>
          </a:pPr>
          <a:r>
            <a:rPr lang="en-GB" sz="4000" b="1" kern="1200" dirty="0">
              <a:solidFill>
                <a:prstClr val="white"/>
              </a:solidFill>
              <a:latin typeface="Times New Roman" panose="02020603050405020304" pitchFamily="18" charset="0"/>
              <a:ea typeface="+mn-ea"/>
              <a:cs typeface="Times New Roman" panose="02020603050405020304" pitchFamily="18" charset="0"/>
            </a:rPr>
            <a:t>Building</a:t>
          </a:r>
          <a:r>
            <a:rPr lang="en-GB" sz="4000" b="1" kern="1200" dirty="0">
              <a:solidFill>
                <a:schemeClr val="bg1"/>
              </a:solidFill>
              <a:latin typeface="Times New Roman" panose="02020603050405020304" pitchFamily="18" charset="0"/>
              <a:cs typeface="Times New Roman" panose="02020603050405020304" pitchFamily="18" charset="0"/>
            </a:rPr>
            <a:t> trust</a:t>
          </a:r>
        </a:p>
      </dgm:t>
    </dgm:pt>
    <dgm:pt modelId="{797C2400-AAB5-45D6-A82F-35BA775389E0}" type="parTrans" cxnId="{51324D66-4931-4126-BE4A-5DAC13D1EEC3}">
      <dgm:prSet/>
      <dgm:spPr/>
      <dgm:t>
        <a:bodyPr/>
        <a:lstStyle/>
        <a:p>
          <a:endParaRPr lang="en-GB"/>
        </a:p>
      </dgm:t>
    </dgm:pt>
    <dgm:pt modelId="{AD189244-8733-4B0F-AAAF-85D091B63C9A}" type="sibTrans" cxnId="{51324D66-4931-4126-BE4A-5DAC13D1EEC3}">
      <dgm:prSet/>
      <dgm:spPr/>
      <dgm:t>
        <a:bodyPr/>
        <a:lstStyle/>
        <a:p>
          <a:endParaRPr lang="en-GB"/>
        </a:p>
      </dgm:t>
    </dgm:pt>
    <dgm:pt modelId="{4406B926-3DCA-4E89-BF1D-A672E2D8BF77}">
      <dgm:prSet phldrT="[文字]" custT="1"/>
      <dgm:spPr/>
      <dgm:t>
        <a:bodyPr/>
        <a:lstStyle/>
        <a:p>
          <a:r>
            <a:rPr lang="en-US" altLang="zh-TW" sz="2800" b="1" dirty="0">
              <a:solidFill>
                <a:schemeClr val="bg1"/>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Threatening and blackmailing</a:t>
          </a:r>
          <a:endParaRPr lang="en-GB" sz="2800" b="1" dirty="0">
            <a:solidFill>
              <a:schemeClr val="bg1"/>
            </a:solidFill>
            <a:latin typeface="Times New Roman" panose="02020603050405020304" pitchFamily="18" charset="0"/>
            <a:cs typeface="Times New Roman" panose="02020603050405020304" pitchFamily="18" charset="0"/>
          </a:endParaRPr>
        </a:p>
      </dgm:t>
    </dgm:pt>
    <dgm:pt modelId="{2E790B5B-5E7E-449B-AEB6-3099375D4CD9}" type="parTrans" cxnId="{4C4A8E7A-61A2-4724-BAED-7921B2FE53EC}">
      <dgm:prSet/>
      <dgm:spPr/>
      <dgm:t>
        <a:bodyPr/>
        <a:lstStyle/>
        <a:p>
          <a:endParaRPr lang="en-GB"/>
        </a:p>
      </dgm:t>
    </dgm:pt>
    <dgm:pt modelId="{49A5F162-8A8B-4417-A515-2B031BD989A8}" type="sibTrans" cxnId="{4C4A8E7A-61A2-4724-BAED-7921B2FE53EC}">
      <dgm:prSet/>
      <dgm:spPr/>
      <dgm:t>
        <a:bodyPr/>
        <a:lstStyle/>
        <a:p>
          <a:endParaRPr lang="en-GB"/>
        </a:p>
      </dgm:t>
    </dgm:pt>
    <dgm:pt modelId="{0748BE6D-5693-4F9D-B7CD-48F632856951}">
      <dgm:prSet phldrT="[文字]" custT="1"/>
      <dgm:spPr/>
      <dgm:t>
        <a:bodyPr/>
        <a:lstStyle/>
        <a:p>
          <a:pPr>
            <a:lnSpc>
              <a:spcPct val="100000"/>
            </a:lnSpc>
            <a:spcAft>
              <a:spcPts val="0"/>
            </a:spcAft>
          </a:pPr>
          <a:r>
            <a:rPr lang="en-US" altLang="zh-TW" sz="4000" b="1" dirty="0">
              <a:solidFill>
                <a:schemeClr val="bg1"/>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Isolating the victim</a:t>
          </a:r>
        </a:p>
      </dgm:t>
    </dgm:pt>
    <dgm:pt modelId="{8507C547-F298-4643-B377-80EA2525E765}" type="sibTrans" cxnId="{BB69B075-4336-4E18-949A-0D309791142A}">
      <dgm:prSet/>
      <dgm:spPr/>
      <dgm:t>
        <a:bodyPr/>
        <a:lstStyle/>
        <a:p>
          <a:endParaRPr lang="en-GB"/>
        </a:p>
      </dgm:t>
    </dgm:pt>
    <dgm:pt modelId="{FDF59FB8-B99C-4633-9549-A58230DF2F3B}" type="parTrans" cxnId="{BB69B075-4336-4E18-949A-0D309791142A}">
      <dgm:prSet/>
      <dgm:spPr/>
      <dgm:t>
        <a:bodyPr/>
        <a:lstStyle/>
        <a:p>
          <a:endParaRPr lang="en-GB"/>
        </a:p>
      </dgm:t>
    </dgm:pt>
    <dgm:pt modelId="{C68C984C-BBD1-4550-A997-6C5B75B81CB1}">
      <dgm:prSet phldrT="[文字]" custT="1"/>
      <dgm:spPr/>
      <dgm:t>
        <a:bodyPr/>
        <a:lstStyle/>
        <a:p>
          <a:pPr marL="0" lvl="0" algn="ctr" defTabSz="1778000">
            <a:lnSpc>
              <a:spcPct val="100000"/>
            </a:lnSpc>
            <a:spcBef>
              <a:spcPct val="0"/>
            </a:spcBef>
            <a:spcAft>
              <a:spcPts val="0"/>
            </a:spcAft>
            <a:buNone/>
          </a:pPr>
          <a:r>
            <a:rPr lang="en-US" altLang="zh-TW" sz="3600" b="1" kern="1200" dirty="0">
              <a:solidFill>
                <a:prstClr val="white"/>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Asking for private images</a:t>
          </a:r>
          <a:endParaRPr lang="en-GB" sz="3600" b="1" kern="1200" dirty="0">
            <a:solidFill>
              <a:prstClr val="white"/>
            </a:solidFill>
            <a:latin typeface="Times New Roman" panose="02020603050405020304" pitchFamily="18" charset="0"/>
            <a:ea typeface="新細明體-ExtB" panose="02020500000000000000" pitchFamily="18" charset="-120"/>
            <a:cs typeface="Times New Roman" panose="02020603050405020304" pitchFamily="18" charset="0"/>
          </a:endParaRPr>
        </a:p>
      </dgm:t>
    </dgm:pt>
    <dgm:pt modelId="{ADFA03C0-CFCD-4B5F-AFE6-25C8B4A51F78}" type="sibTrans" cxnId="{B6EA65EC-479D-42B4-8146-91E4903A7A3E}">
      <dgm:prSet/>
      <dgm:spPr/>
      <dgm:t>
        <a:bodyPr/>
        <a:lstStyle/>
        <a:p>
          <a:endParaRPr lang="en-GB"/>
        </a:p>
      </dgm:t>
    </dgm:pt>
    <dgm:pt modelId="{984463A7-F00B-4AF9-A9D3-249F396B5F16}" type="parTrans" cxnId="{B6EA65EC-479D-42B4-8146-91E4903A7A3E}">
      <dgm:prSet/>
      <dgm:spPr/>
      <dgm:t>
        <a:bodyPr/>
        <a:lstStyle/>
        <a:p>
          <a:endParaRPr lang="en-GB"/>
        </a:p>
      </dgm:t>
    </dgm:pt>
    <dgm:pt modelId="{2E3F0493-67D8-446A-990C-0956B54BB79E}" type="pres">
      <dgm:prSet presAssocID="{92CFA122-4D3F-4E58-98CB-EE261BBA08DE}" presName="CompostProcess" presStyleCnt="0">
        <dgm:presLayoutVars>
          <dgm:dir/>
          <dgm:resizeHandles val="exact"/>
        </dgm:presLayoutVars>
      </dgm:prSet>
      <dgm:spPr/>
    </dgm:pt>
    <dgm:pt modelId="{3B2E0366-7FBF-4EE3-B22C-0911A886743E}" type="pres">
      <dgm:prSet presAssocID="{92CFA122-4D3F-4E58-98CB-EE261BBA08DE}" presName="arrow" presStyleLbl="bgShp" presStyleIdx="0" presStyleCnt="1" custScaleX="117647" custLinFactNeighborX="-144">
        <dgm:style>
          <a:lnRef idx="2">
            <a:schemeClr val="accent1"/>
          </a:lnRef>
          <a:fillRef idx="1">
            <a:schemeClr val="lt1"/>
          </a:fillRef>
          <a:effectRef idx="0">
            <a:schemeClr val="accent1"/>
          </a:effectRef>
          <a:fontRef idx="minor">
            <a:schemeClr val="dk1"/>
          </a:fontRef>
        </dgm:style>
      </dgm:prSet>
      <dgm:spPr/>
    </dgm:pt>
    <dgm:pt modelId="{AE01B9B9-58E0-49F4-8649-6B9DE0CB638B}" type="pres">
      <dgm:prSet presAssocID="{92CFA122-4D3F-4E58-98CB-EE261BBA08DE}" presName="linearProcess" presStyleCnt="0"/>
      <dgm:spPr/>
    </dgm:pt>
    <dgm:pt modelId="{52AC64BE-550F-4DED-8041-723493544BB4}" type="pres">
      <dgm:prSet presAssocID="{3A0A3B09-43D5-4C17-9E8F-A5EE4AC01ED6}" presName="textNode" presStyleLbl="node1" presStyleIdx="0" presStyleCnt="5">
        <dgm:presLayoutVars>
          <dgm:bulletEnabled val="1"/>
        </dgm:presLayoutVars>
      </dgm:prSet>
      <dgm:spPr/>
    </dgm:pt>
    <dgm:pt modelId="{B7E48D15-90C5-407D-9A5B-22C0C95DD572}" type="pres">
      <dgm:prSet presAssocID="{3B36A3C4-9F64-4CE5-9693-92D60F06836A}" presName="sibTrans" presStyleCnt="0"/>
      <dgm:spPr/>
    </dgm:pt>
    <dgm:pt modelId="{E78A377F-12BA-4FCD-975A-F43E66AEF258}" type="pres">
      <dgm:prSet presAssocID="{0D0A561E-8420-4B34-B11E-E3DEAB8E2E54}" presName="textNode" presStyleLbl="node1" presStyleIdx="1" presStyleCnt="5">
        <dgm:presLayoutVars>
          <dgm:bulletEnabled val="1"/>
        </dgm:presLayoutVars>
      </dgm:prSet>
      <dgm:spPr/>
    </dgm:pt>
    <dgm:pt modelId="{7620D701-539F-4F31-90E8-BCAA8FB4797E}" type="pres">
      <dgm:prSet presAssocID="{AD189244-8733-4B0F-AAAF-85D091B63C9A}" presName="sibTrans" presStyleCnt="0"/>
      <dgm:spPr/>
    </dgm:pt>
    <dgm:pt modelId="{3D7F89CD-4BDC-4035-96DB-5A20E4700432}" type="pres">
      <dgm:prSet presAssocID="{0748BE6D-5693-4F9D-B7CD-48F632856951}" presName="textNode" presStyleLbl="node1" presStyleIdx="2" presStyleCnt="5">
        <dgm:presLayoutVars>
          <dgm:bulletEnabled val="1"/>
        </dgm:presLayoutVars>
      </dgm:prSet>
      <dgm:spPr/>
    </dgm:pt>
    <dgm:pt modelId="{8A4B823D-54C9-438E-A159-A4AB5553087D}" type="pres">
      <dgm:prSet presAssocID="{8507C547-F298-4643-B377-80EA2525E765}" presName="sibTrans" presStyleCnt="0"/>
      <dgm:spPr/>
    </dgm:pt>
    <dgm:pt modelId="{AA20120B-B267-4C3D-B716-87B90584CD27}" type="pres">
      <dgm:prSet presAssocID="{C68C984C-BBD1-4550-A997-6C5B75B81CB1}" presName="textNode" presStyleLbl="node1" presStyleIdx="3" presStyleCnt="5">
        <dgm:presLayoutVars>
          <dgm:bulletEnabled val="1"/>
        </dgm:presLayoutVars>
      </dgm:prSet>
      <dgm:spPr/>
    </dgm:pt>
    <dgm:pt modelId="{17BB68C2-99DB-4FF2-B578-340CDCEA7A15}" type="pres">
      <dgm:prSet presAssocID="{ADFA03C0-CFCD-4B5F-AFE6-25C8B4A51F78}" presName="sibTrans" presStyleCnt="0"/>
      <dgm:spPr/>
    </dgm:pt>
    <dgm:pt modelId="{7FC62E56-A102-468C-A902-E3ADB04FA23A}" type="pres">
      <dgm:prSet presAssocID="{4406B926-3DCA-4E89-BF1D-A672E2D8BF77}" presName="textNode" presStyleLbl="node1" presStyleIdx="4" presStyleCnt="5">
        <dgm:presLayoutVars>
          <dgm:bulletEnabled val="1"/>
        </dgm:presLayoutVars>
      </dgm:prSet>
      <dgm:spPr/>
    </dgm:pt>
  </dgm:ptLst>
  <dgm:cxnLst>
    <dgm:cxn modelId="{B1174A00-ED97-4EBB-B696-3079173FD359}" type="presOf" srcId="{C68C984C-BBD1-4550-A997-6C5B75B81CB1}" destId="{AA20120B-B267-4C3D-B716-87B90584CD27}" srcOrd="0" destOrd="0" presId="urn:microsoft.com/office/officeart/2005/8/layout/hProcess9"/>
    <dgm:cxn modelId="{7AADBD16-8387-4DB3-8FDE-760144585BBA}" type="presOf" srcId="{4406B926-3DCA-4E89-BF1D-A672E2D8BF77}" destId="{7FC62E56-A102-468C-A902-E3ADB04FA23A}" srcOrd="0" destOrd="0" presId="urn:microsoft.com/office/officeart/2005/8/layout/hProcess9"/>
    <dgm:cxn modelId="{17B4F33D-0043-4819-AE14-4D898C537CD6}" srcId="{92CFA122-4D3F-4E58-98CB-EE261BBA08DE}" destId="{3A0A3B09-43D5-4C17-9E8F-A5EE4AC01ED6}" srcOrd="0" destOrd="0" parTransId="{8CFEDECA-B849-42C6-9BDC-13E3280427EA}" sibTransId="{3B36A3C4-9F64-4CE5-9693-92D60F06836A}"/>
    <dgm:cxn modelId="{3012655D-EB4F-4E00-9A8D-A4377783F259}" type="presOf" srcId="{0D0A561E-8420-4B34-B11E-E3DEAB8E2E54}" destId="{E78A377F-12BA-4FCD-975A-F43E66AEF258}" srcOrd="0" destOrd="0" presId="urn:microsoft.com/office/officeart/2005/8/layout/hProcess9"/>
    <dgm:cxn modelId="{CD1AB564-92B0-4702-AE3A-320CA7AB8784}" type="presOf" srcId="{3A0A3B09-43D5-4C17-9E8F-A5EE4AC01ED6}" destId="{52AC64BE-550F-4DED-8041-723493544BB4}" srcOrd="0" destOrd="0" presId="urn:microsoft.com/office/officeart/2005/8/layout/hProcess9"/>
    <dgm:cxn modelId="{51324D66-4931-4126-BE4A-5DAC13D1EEC3}" srcId="{92CFA122-4D3F-4E58-98CB-EE261BBA08DE}" destId="{0D0A561E-8420-4B34-B11E-E3DEAB8E2E54}" srcOrd="1" destOrd="0" parTransId="{797C2400-AAB5-45D6-A82F-35BA775389E0}" sibTransId="{AD189244-8733-4B0F-AAAF-85D091B63C9A}"/>
    <dgm:cxn modelId="{BB69B075-4336-4E18-949A-0D309791142A}" srcId="{92CFA122-4D3F-4E58-98CB-EE261BBA08DE}" destId="{0748BE6D-5693-4F9D-B7CD-48F632856951}" srcOrd="2" destOrd="0" parTransId="{FDF59FB8-B99C-4633-9549-A58230DF2F3B}" sibTransId="{8507C547-F298-4643-B377-80EA2525E765}"/>
    <dgm:cxn modelId="{4C4A8E7A-61A2-4724-BAED-7921B2FE53EC}" srcId="{92CFA122-4D3F-4E58-98CB-EE261BBA08DE}" destId="{4406B926-3DCA-4E89-BF1D-A672E2D8BF77}" srcOrd="4" destOrd="0" parTransId="{2E790B5B-5E7E-449B-AEB6-3099375D4CD9}" sibTransId="{49A5F162-8A8B-4417-A515-2B031BD989A8}"/>
    <dgm:cxn modelId="{4E061C93-7729-4955-98F6-442B5D110BEC}" type="presOf" srcId="{0748BE6D-5693-4F9D-B7CD-48F632856951}" destId="{3D7F89CD-4BDC-4035-96DB-5A20E4700432}" srcOrd="0" destOrd="0" presId="urn:microsoft.com/office/officeart/2005/8/layout/hProcess9"/>
    <dgm:cxn modelId="{526257C2-C21D-4F43-AA22-112243CEAD2E}" type="presOf" srcId="{92CFA122-4D3F-4E58-98CB-EE261BBA08DE}" destId="{2E3F0493-67D8-446A-990C-0956B54BB79E}" srcOrd="0" destOrd="0" presId="urn:microsoft.com/office/officeart/2005/8/layout/hProcess9"/>
    <dgm:cxn modelId="{B6EA65EC-479D-42B4-8146-91E4903A7A3E}" srcId="{92CFA122-4D3F-4E58-98CB-EE261BBA08DE}" destId="{C68C984C-BBD1-4550-A997-6C5B75B81CB1}" srcOrd="3" destOrd="0" parTransId="{984463A7-F00B-4AF9-A9D3-249F396B5F16}" sibTransId="{ADFA03C0-CFCD-4B5F-AFE6-25C8B4A51F78}"/>
    <dgm:cxn modelId="{D0294DD7-D7E6-4B81-9B8F-A5506BD4473B}" type="presParOf" srcId="{2E3F0493-67D8-446A-990C-0956B54BB79E}" destId="{3B2E0366-7FBF-4EE3-B22C-0911A886743E}" srcOrd="0" destOrd="0" presId="urn:microsoft.com/office/officeart/2005/8/layout/hProcess9"/>
    <dgm:cxn modelId="{D4A48F0F-3D62-4A1E-A9AF-10269618E714}" type="presParOf" srcId="{2E3F0493-67D8-446A-990C-0956B54BB79E}" destId="{AE01B9B9-58E0-49F4-8649-6B9DE0CB638B}" srcOrd="1" destOrd="0" presId="urn:microsoft.com/office/officeart/2005/8/layout/hProcess9"/>
    <dgm:cxn modelId="{5BB3A329-A604-4052-964E-3BAC35F87441}" type="presParOf" srcId="{AE01B9B9-58E0-49F4-8649-6B9DE0CB638B}" destId="{52AC64BE-550F-4DED-8041-723493544BB4}" srcOrd="0" destOrd="0" presId="urn:microsoft.com/office/officeart/2005/8/layout/hProcess9"/>
    <dgm:cxn modelId="{8995BBA3-8CFF-4016-954F-D2BB5759557B}" type="presParOf" srcId="{AE01B9B9-58E0-49F4-8649-6B9DE0CB638B}" destId="{B7E48D15-90C5-407D-9A5B-22C0C95DD572}" srcOrd="1" destOrd="0" presId="urn:microsoft.com/office/officeart/2005/8/layout/hProcess9"/>
    <dgm:cxn modelId="{CD2D0744-40B6-4319-BFD7-3691099DD329}" type="presParOf" srcId="{AE01B9B9-58E0-49F4-8649-6B9DE0CB638B}" destId="{E78A377F-12BA-4FCD-975A-F43E66AEF258}" srcOrd="2" destOrd="0" presId="urn:microsoft.com/office/officeart/2005/8/layout/hProcess9"/>
    <dgm:cxn modelId="{1667F3D9-C173-441F-824F-A9AF9C0DB0AF}" type="presParOf" srcId="{AE01B9B9-58E0-49F4-8649-6B9DE0CB638B}" destId="{7620D701-539F-4F31-90E8-BCAA8FB4797E}" srcOrd="3" destOrd="0" presId="urn:microsoft.com/office/officeart/2005/8/layout/hProcess9"/>
    <dgm:cxn modelId="{5DE0BA1A-917F-4779-93EE-98A10EB0EB76}" type="presParOf" srcId="{AE01B9B9-58E0-49F4-8649-6B9DE0CB638B}" destId="{3D7F89CD-4BDC-4035-96DB-5A20E4700432}" srcOrd="4" destOrd="0" presId="urn:microsoft.com/office/officeart/2005/8/layout/hProcess9"/>
    <dgm:cxn modelId="{C08788EF-FE13-4ADB-A28C-BF705965E03F}" type="presParOf" srcId="{AE01B9B9-58E0-49F4-8649-6B9DE0CB638B}" destId="{8A4B823D-54C9-438E-A159-A4AB5553087D}" srcOrd="5" destOrd="0" presId="urn:microsoft.com/office/officeart/2005/8/layout/hProcess9"/>
    <dgm:cxn modelId="{91CA7F25-CBEC-4CB6-A8E9-30BE489DC5DB}" type="presParOf" srcId="{AE01B9B9-58E0-49F4-8649-6B9DE0CB638B}" destId="{AA20120B-B267-4C3D-B716-87B90584CD27}" srcOrd="6" destOrd="0" presId="urn:microsoft.com/office/officeart/2005/8/layout/hProcess9"/>
    <dgm:cxn modelId="{6C565F48-68B2-4DAA-8B31-99428F59253C}" type="presParOf" srcId="{AE01B9B9-58E0-49F4-8649-6B9DE0CB638B}" destId="{17BB68C2-99DB-4FF2-B578-340CDCEA7A15}" srcOrd="7" destOrd="0" presId="urn:microsoft.com/office/officeart/2005/8/layout/hProcess9"/>
    <dgm:cxn modelId="{9EE48FE5-3DD6-4CE9-AF61-6AC545EC7751}" type="presParOf" srcId="{AE01B9B9-58E0-49F4-8649-6B9DE0CB638B}" destId="{7FC62E56-A102-468C-A902-E3ADB04FA23A}"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E0366-7FBF-4EE3-B22C-0911A886743E}">
      <dsp:nvSpPr>
        <dsp:cNvPr id="0" name=""/>
        <dsp:cNvSpPr/>
      </dsp:nvSpPr>
      <dsp:spPr>
        <a:xfrm>
          <a:off x="0" y="0"/>
          <a:ext cx="14688582" cy="6171669"/>
        </a:xfrm>
        <a:prstGeom prst="rightArrow">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sp>
    <dsp:sp modelId="{52AC64BE-550F-4DED-8041-723493544BB4}">
      <dsp:nvSpPr>
        <dsp:cNvPr id="0" name=""/>
        <dsp:cNvSpPr/>
      </dsp:nvSpPr>
      <dsp:spPr>
        <a:xfrm>
          <a:off x="4303" y="1851500"/>
          <a:ext cx="2590585" cy="24686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100000"/>
            </a:lnSpc>
            <a:spcBef>
              <a:spcPct val="0"/>
            </a:spcBef>
            <a:spcAft>
              <a:spcPts val="0"/>
            </a:spcAft>
            <a:buNone/>
          </a:pPr>
          <a:r>
            <a:rPr lang="en-GB" sz="4000" b="1" kern="1200" dirty="0">
              <a:solidFill>
                <a:schemeClr val="bg1"/>
              </a:solidFill>
              <a:latin typeface="Times New Roman" panose="02020603050405020304" pitchFamily="18" charset="0"/>
              <a:cs typeface="Times New Roman" panose="02020603050405020304" pitchFamily="18" charset="0"/>
            </a:rPr>
            <a:t>Looking for targets</a:t>
          </a:r>
        </a:p>
      </dsp:txBody>
      <dsp:txXfrm>
        <a:off x="124813" y="1972010"/>
        <a:ext cx="2349565" cy="2227647"/>
      </dsp:txXfrm>
    </dsp:sp>
    <dsp:sp modelId="{E78A377F-12BA-4FCD-975A-F43E66AEF258}">
      <dsp:nvSpPr>
        <dsp:cNvPr id="0" name=""/>
        <dsp:cNvSpPr/>
      </dsp:nvSpPr>
      <dsp:spPr>
        <a:xfrm>
          <a:off x="3026652" y="1851500"/>
          <a:ext cx="2590585" cy="24686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100000"/>
            </a:lnSpc>
            <a:spcBef>
              <a:spcPct val="0"/>
            </a:spcBef>
            <a:spcAft>
              <a:spcPts val="0"/>
            </a:spcAft>
            <a:buNone/>
          </a:pPr>
          <a:r>
            <a:rPr lang="en-GB" sz="4000" b="1" kern="1200" dirty="0">
              <a:solidFill>
                <a:prstClr val="white"/>
              </a:solidFill>
              <a:latin typeface="Times New Roman" panose="02020603050405020304" pitchFamily="18" charset="0"/>
              <a:ea typeface="+mn-ea"/>
              <a:cs typeface="Times New Roman" panose="02020603050405020304" pitchFamily="18" charset="0"/>
            </a:rPr>
            <a:t>Building</a:t>
          </a:r>
          <a:r>
            <a:rPr lang="en-GB" sz="4000" b="1" kern="1200" dirty="0">
              <a:solidFill>
                <a:schemeClr val="bg1"/>
              </a:solidFill>
              <a:latin typeface="Times New Roman" panose="02020603050405020304" pitchFamily="18" charset="0"/>
              <a:cs typeface="Times New Roman" panose="02020603050405020304" pitchFamily="18" charset="0"/>
            </a:rPr>
            <a:t> trust</a:t>
          </a:r>
        </a:p>
      </dsp:txBody>
      <dsp:txXfrm>
        <a:off x="3147162" y="1972010"/>
        <a:ext cx="2349565" cy="2227647"/>
      </dsp:txXfrm>
    </dsp:sp>
    <dsp:sp modelId="{3D7F89CD-4BDC-4035-96DB-5A20E4700432}">
      <dsp:nvSpPr>
        <dsp:cNvPr id="0" name=""/>
        <dsp:cNvSpPr/>
      </dsp:nvSpPr>
      <dsp:spPr>
        <a:xfrm>
          <a:off x="6049002" y="1851500"/>
          <a:ext cx="2590585" cy="24686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100000"/>
            </a:lnSpc>
            <a:spcBef>
              <a:spcPct val="0"/>
            </a:spcBef>
            <a:spcAft>
              <a:spcPts val="0"/>
            </a:spcAft>
            <a:buNone/>
          </a:pPr>
          <a:r>
            <a:rPr lang="en-US" altLang="zh-TW" sz="4000" b="1" kern="1200" dirty="0">
              <a:solidFill>
                <a:schemeClr val="bg1"/>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Isolating the victim</a:t>
          </a:r>
        </a:p>
      </dsp:txBody>
      <dsp:txXfrm>
        <a:off x="6169512" y="1972010"/>
        <a:ext cx="2349565" cy="2227647"/>
      </dsp:txXfrm>
    </dsp:sp>
    <dsp:sp modelId="{AA20120B-B267-4C3D-B716-87B90584CD27}">
      <dsp:nvSpPr>
        <dsp:cNvPr id="0" name=""/>
        <dsp:cNvSpPr/>
      </dsp:nvSpPr>
      <dsp:spPr>
        <a:xfrm>
          <a:off x="9071351" y="1851500"/>
          <a:ext cx="2590585" cy="24686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778000">
            <a:lnSpc>
              <a:spcPct val="100000"/>
            </a:lnSpc>
            <a:spcBef>
              <a:spcPct val="0"/>
            </a:spcBef>
            <a:spcAft>
              <a:spcPts val="0"/>
            </a:spcAft>
            <a:buNone/>
          </a:pPr>
          <a:r>
            <a:rPr lang="en-US" altLang="zh-TW" sz="3600" b="1" kern="1200" dirty="0">
              <a:solidFill>
                <a:prstClr val="white"/>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Asking for private images</a:t>
          </a:r>
          <a:endParaRPr lang="en-GB" sz="3600" b="1" kern="1200" dirty="0">
            <a:solidFill>
              <a:prstClr val="white"/>
            </a:solidFill>
            <a:latin typeface="Times New Roman" panose="02020603050405020304" pitchFamily="18" charset="0"/>
            <a:ea typeface="新細明體-ExtB" panose="02020500000000000000" pitchFamily="18" charset="-120"/>
            <a:cs typeface="Times New Roman" panose="02020603050405020304" pitchFamily="18" charset="0"/>
          </a:endParaRPr>
        </a:p>
      </dsp:txBody>
      <dsp:txXfrm>
        <a:off x="9191861" y="1972010"/>
        <a:ext cx="2349565" cy="2227647"/>
      </dsp:txXfrm>
    </dsp:sp>
    <dsp:sp modelId="{7FC62E56-A102-468C-A902-E3ADB04FA23A}">
      <dsp:nvSpPr>
        <dsp:cNvPr id="0" name=""/>
        <dsp:cNvSpPr/>
      </dsp:nvSpPr>
      <dsp:spPr>
        <a:xfrm>
          <a:off x="12093701" y="1851500"/>
          <a:ext cx="2590585" cy="246866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solidFill>
                <a:schemeClr val="bg1"/>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Threatening and blackmailing</a:t>
          </a:r>
          <a:endParaRPr lang="en-GB" sz="2800" b="1" kern="1200" dirty="0">
            <a:solidFill>
              <a:schemeClr val="bg1"/>
            </a:solidFill>
            <a:latin typeface="Times New Roman" panose="02020603050405020304" pitchFamily="18" charset="0"/>
            <a:cs typeface="Times New Roman" panose="02020603050405020304" pitchFamily="18" charset="0"/>
          </a:endParaRPr>
        </a:p>
      </dsp:txBody>
      <dsp:txXfrm>
        <a:off x="12214211" y="1972010"/>
        <a:ext cx="2349565" cy="222764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8E4BE2-03E0-46B4-B22D-07F9DE6573A9}" type="datetimeFigureOut">
              <a:rPr lang="zh-TW" altLang="en-US" smtClean="0"/>
              <a:t>2026/10/5</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F30433-FEBF-4700-96CE-09410CD43BE9}" type="slidenum">
              <a:rPr lang="zh-TW" altLang="en-US" smtClean="0"/>
              <a:t>‹#›</a:t>
            </a:fld>
            <a:endParaRPr lang="zh-TW" altLang="en-US"/>
          </a:p>
        </p:txBody>
      </p:sp>
    </p:spTree>
    <p:extLst>
      <p:ext uri="{BB962C8B-B14F-4D97-AF65-F5344CB8AC3E}">
        <p14:creationId xmlns:p14="http://schemas.microsoft.com/office/powerpoint/2010/main" val="1796940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8D7A1-80D5-580D-B26B-36FCA6677E64}"/>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6D16485E-7CAE-5CF1-CC83-79B9DC009660}"/>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0D9FBF31-C0DF-ED12-AE56-73FF6CC7C614}"/>
              </a:ext>
            </a:extLst>
          </p:cNvPr>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635733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48878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551886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241E2-54FD-ABAB-653D-A2C40B7E0168}"/>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6AC2649F-9AB7-4CCF-4F29-9082161798D9}"/>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BF37F353-DE8F-7640-06CE-AD2014698FC3}"/>
              </a:ext>
            </a:extLst>
          </p:cNvPr>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812261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0679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CD38882-BE69-4453-AF05-20C52FF1D723}"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3BDCED-1AC1-469B-83EC-EEE7D484F9B6}"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539060-9EC3-4635-B1D2-C6C24C8FBF16}"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92BC6B-DD73-43E5-8B29-7B229D1FAACA}" type="datetime1">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B2F06D1-D90F-47D8-B2C5-A3FFB8D9CEA7}" type="datetime1">
              <a:rPr lang="en-US" smtClean="0"/>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5DBD69-1641-448A-8C58-5217208E1469}" type="datetime1">
              <a:rPr lang="en-US" smtClean="0"/>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6FCE82-0073-4189-B3C2-4D0F23EF606A}" type="datetime1">
              <a:rPr lang="en-US" smtClean="0"/>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CBC993-7A2E-4246-B440-6CE4BD7F740F}" type="datetime1">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0A7001-8C99-4FCC-9E7A-376FF62326B0}" type="datetime1">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9A0734-357D-4431-B8EA-9F973E3AA334}"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E9442C-5085-4ECF-8C09-91C3903741CC}"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712119" y="914402"/>
            <a:ext cx="14858999" cy="4686299"/>
          </a:xfrm>
        </p:spPr>
        <p:txBody>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1712117" y="6515100"/>
            <a:ext cx="14859000" cy="2171700"/>
          </a:xfrm>
        </p:spPr>
        <p:txBody>
          <a:bodyPr/>
          <a:lstStyle>
            <a:lvl1pPr marL="0" indent="0" algn="l">
              <a:buNone/>
              <a:defRPr sz="3000">
                <a:gradFill flip="none" rotWithShape="1">
                  <a:gsLst>
                    <a:gs pos="0">
                      <a:schemeClr val="tx1"/>
                    </a:gs>
                    <a:gs pos="100000">
                      <a:schemeClr val="tx1">
                        <a:lumMod val="75000"/>
                      </a:schemeClr>
                    </a:gs>
                  </a:gsLst>
                  <a:lin ang="5400000" scaled="0"/>
                  <a:tileRect/>
                </a:gra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E2C3F31-1FBA-597A-0921-F23BA9C7D6C8}"/>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2763D377-2F79-DC8E-07A0-4D5275885D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A33E5FD-8AE0-1125-20AA-C947DC68D9C9}"/>
              </a:ext>
            </a:extLst>
          </p:cNvPr>
          <p:cNvSpPr>
            <a:spLocks noGrp="1"/>
          </p:cNvSpPr>
          <p:nvPr>
            <p:ph type="sldNum" sz="quarter" idx="12"/>
          </p:nvPr>
        </p:nvSpPr>
        <p:spPr/>
        <p:txBody>
          <a:bodyPr/>
          <a:lstStyle>
            <a:lvl1pPr>
              <a:defRPr/>
            </a:lvl1pPr>
          </a:lstStyle>
          <a:p>
            <a:pPr>
              <a:defRPr/>
            </a:pPr>
            <a:fld id="{0788A50D-81F9-4D83-BF77-9B21310B092A}" type="slidenum">
              <a:rPr lang="en-US" altLang="en-US"/>
              <a:pPr>
                <a:defRPr/>
              </a:pPr>
              <a:t>‹#›</a:t>
            </a:fld>
            <a:endParaRPr lang="en-US" altLang="en-US"/>
          </a:p>
        </p:txBody>
      </p:sp>
    </p:spTree>
    <p:extLst>
      <p:ext uri="{BB962C8B-B14F-4D97-AF65-F5344CB8AC3E}">
        <p14:creationId xmlns:p14="http://schemas.microsoft.com/office/powerpoint/2010/main" val="2207470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544725-A8DE-4E44-BCBF-CB9B31781424}" type="datetime1">
              <a:rPr lang="en-US" smtClean="0"/>
              <a:t>10/5/2026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pixabay.com/en/mobile-phone-communication-15706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1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7.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1B9"/>
        </a:solidFill>
        <a:effectLst/>
      </p:bgPr>
    </p:bg>
    <p:spTree>
      <p:nvGrpSpPr>
        <p:cNvPr id="1" name="">
          <a:extLst>
            <a:ext uri="{FF2B5EF4-FFF2-40B4-BE49-F238E27FC236}">
              <a16:creationId xmlns:a16="http://schemas.microsoft.com/office/drawing/2014/main" id="{48412FDA-CE07-9E5F-F94C-D2C69207765F}"/>
            </a:ext>
          </a:extLst>
        </p:cNvPr>
        <p:cNvGrpSpPr/>
        <p:nvPr/>
      </p:nvGrpSpPr>
      <p:grpSpPr>
        <a:xfrm>
          <a:off x="0" y="0"/>
          <a:ext cx="0" cy="0"/>
          <a:chOff x="0" y="0"/>
          <a:chExt cx="0" cy="0"/>
        </a:xfrm>
      </p:grpSpPr>
      <p:sp>
        <p:nvSpPr>
          <p:cNvPr id="8" name="TextBox 8">
            <a:extLst>
              <a:ext uri="{FF2B5EF4-FFF2-40B4-BE49-F238E27FC236}">
                <a16:creationId xmlns:a16="http://schemas.microsoft.com/office/drawing/2014/main" id="{9C1B3F98-1BAE-7284-6272-F3317A87C6E5}"/>
              </a:ext>
            </a:extLst>
          </p:cNvPr>
          <p:cNvSpPr txBox="1"/>
          <p:nvPr/>
        </p:nvSpPr>
        <p:spPr>
          <a:xfrm>
            <a:off x="2790683" y="2324100"/>
            <a:ext cx="12706632" cy="7201972"/>
          </a:xfrm>
          <a:prstGeom prst="rect">
            <a:avLst/>
          </a:prstGeom>
        </p:spPr>
        <p:txBody>
          <a:bodyPr wrap="square" lIns="0" tIns="0" rIns="0" bIns="0" rtlCol="0" anchor="t">
            <a:spAutoFit/>
          </a:bodyPr>
          <a:lstStyle/>
          <a:p>
            <a:pPr marR="0" lvl="0" algn="l" defTabSz="914400" rtl="0" eaLnBrk="1" fontAlgn="auto" latinLnBrk="0" hangingPunct="1">
              <a:lnSpc>
                <a:spcPct val="100000"/>
              </a:lnSpc>
              <a:spcBef>
                <a:spcPct val="0"/>
              </a:spcBef>
              <a:spcAft>
                <a:spcPts val="0"/>
              </a:spcAft>
              <a:buClrTx/>
              <a:buSzTx/>
              <a:tabLst/>
              <a:defRPr/>
            </a:pPr>
            <a:r>
              <a:rPr kumimoji="0" lang="en-US" altLang="zh-TW"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1️⃣ Do I use these platforms</a:t>
            </a:r>
            <a:r>
              <a:rPr kumimoji="0" lang="zh-TW"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a:t>
            </a:r>
          </a:p>
          <a:p>
            <a:pPr marR="0" lvl="0" algn="l" defTabSz="914400" rtl="0" eaLnBrk="1" fontAlgn="auto" latinLnBrk="0" hangingPunct="1">
              <a:lnSpc>
                <a:spcPct val="100000"/>
              </a:lnSpc>
              <a:spcBef>
                <a:spcPct val="0"/>
              </a:spcBef>
              <a:spcAft>
                <a:spcPts val="0"/>
              </a:spcAft>
              <a:buClrTx/>
              <a:buSzTx/>
              <a:tabLst/>
              <a:defRPr/>
            </a:pPr>
            <a:r>
              <a:rPr kumimoji="0" lang="en-US" altLang="zh-TW"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If you use any of the following social-media or online platforms, put a tick (✓) in the box.</a:t>
            </a:r>
            <a:endParaRPr kumimoji="0" lang="zh-TW"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endParaRPr>
          </a:p>
          <a:p>
            <a:pPr marL="571500" marR="0" lvl="0" indent="-571500" algn="l" defTabSz="914400" rtl="0" eaLnBrk="1" fontAlgn="auto" latinLnBrk="0" hangingPunct="1">
              <a:lnSpc>
                <a:spcPct val="100000"/>
              </a:lnSpc>
              <a:spcBef>
                <a:spcPct val="0"/>
              </a:spcBef>
              <a:spcAft>
                <a:spcPts val="0"/>
              </a:spcAft>
              <a:buClrTx/>
              <a:buSzTx/>
              <a:buFont typeface="Wingdings" panose="05000000000000000000" pitchFamily="2" charset="2"/>
              <a:buChar char="q"/>
              <a:tabLst/>
              <a:defRPr/>
            </a:pPr>
            <a:r>
              <a:rPr kumimoji="0" lang="en-US" altLang="zh-TW"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Instagram  </a:t>
            </a:r>
          </a:p>
          <a:p>
            <a:pPr marL="571500" marR="0" lvl="0" indent="-571500" algn="l" defTabSz="914400" rtl="0" eaLnBrk="1" fontAlgn="auto" latinLnBrk="0" hangingPunct="1">
              <a:lnSpc>
                <a:spcPct val="100000"/>
              </a:lnSpc>
              <a:spcBef>
                <a:spcPct val="0"/>
              </a:spcBef>
              <a:spcAft>
                <a:spcPts val="0"/>
              </a:spcAft>
              <a:buClrTx/>
              <a:buSzTx/>
              <a:buFont typeface="Wingdings" panose="05000000000000000000" pitchFamily="2" charset="2"/>
              <a:buChar char="q"/>
              <a:tabLst/>
              <a:defRPr/>
            </a:pPr>
            <a:r>
              <a:rPr lang="en-US" sz="3600" dirty="0">
                <a:latin typeface="Times New Roman" panose="02020603050405020304" pitchFamily="18" charset="0"/>
                <a:cs typeface="Times New Roman" panose="02020603050405020304" pitchFamily="18" charset="0"/>
              </a:rPr>
              <a:t>Online games</a:t>
            </a:r>
          </a:p>
          <a:p>
            <a:pPr marL="571500" marR="0" lvl="0" indent="-571500" algn="l" defTabSz="914400" rtl="0" eaLnBrk="1" fontAlgn="auto" latinLnBrk="0" hangingPunct="1">
              <a:lnSpc>
                <a:spcPct val="100000"/>
              </a:lnSpc>
              <a:spcBef>
                <a:spcPct val="0"/>
              </a:spcBef>
              <a:spcAft>
                <a:spcPts val="0"/>
              </a:spcAft>
              <a:buClrTx/>
              <a:buSzTx/>
              <a:buFont typeface="Wingdings" panose="05000000000000000000" pitchFamily="2" charset="2"/>
              <a:buChar char="q"/>
              <a:tabLst/>
              <a:defRPr/>
            </a:pPr>
            <a:r>
              <a:rPr lang="en-US" sz="3600" dirty="0">
                <a:latin typeface="Times New Roman" panose="02020603050405020304" pitchFamily="18" charset="0"/>
                <a:cs typeface="Times New Roman" panose="02020603050405020304" pitchFamily="18" charset="0"/>
              </a:rPr>
              <a:t>Video platforms</a:t>
            </a:r>
            <a:r>
              <a:rPr kumimoji="0" lang="zh-TW"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a:t>
            </a:r>
            <a:r>
              <a:rPr kumimoji="0" lang="en-US" altLang="zh-TW"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For example</a:t>
            </a:r>
            <a:r>
              <a:rPr kumimoji="0" lang="zh-TW"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a:t>
            </a:r>
            <a:r>
              <a:rPr kumimoji="0" lang="en-US" altLang="zh-TW"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YouTube</a:t>
            </a:r>
            <a:r>
              <a:rPr kumimoji="0" lang="zh-TW"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a:t>
            </a:r>
          </a:p>
          <a:p>
            <a:pPr marL="571500" marR="0" lvl="0" indent="-571500" algn="l" defTabSz="914400" rtl="0" eaLnBrk="1" fontAlgn="auto" latinLnBrk="0" hangingPunct="1">
              <a:lnSpc>
                <a:spcPct val="100000"/>
              </a:lnSpc>
              <a:spcBef>
                <a:spcPct val="0"/>
              </a:spcBef>
              <a:spcAft>
                <a:spcPts val="0"/>
              </a:spcAft>
              <a:buClrTx/>
              <a:buSzTx/>
              <a:buFont typeface="Wingdings" panose="05000000000000000000" pitchFamily="2" charset="2"/>
              <a:buChar char="q"/>
              <a:tabLst/>
              <a:defRPr/>
            </a:pPr>
            <a:r>
              <a:rPr lang="en-US" sz="3600" dirty="0">
                <a:latin typeface="Times New Roman" panose="02020603050405020304" pitchFamily="18" charset="0"/>
                <a:cs typeface="Times New Roman" panose="02020603050405020304" pitchFamily="18" charset="0"/>
              </a:rPr>
              <a:t>Other:</a:t>
            </a:r>
            <a:r>
              <a:rPr kumimoji="0" lang="en-US" altLang="zh-TW"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_________________</a:t>
            </a:r>
          </a:p>
          <a:p>
            <a:pPr marR="0" lvl="0" algn="l" defTabSz="914400" rtl="0" eaLnBrk="1" fontAlgn="auto" latinLnBrk="0" hangingPunct="1">
              <a:lnSpc>
                <a:spcPct val="100000"/>
              </a:lnSpc>
              <a:spcBef>
                <a:spcPct val="0"/>
              </a:spcBef>
              <a:spcAft>
                <a:spcPts val="0"/>
              </a:spcAft>
              <a:buClrTx/>
              <a:buSzTx/>
              <a:tabLst/>
              <a:defRPr/>
            </a:pPr>
            <a:endParaRPr kumimoji="0" lang="en-US" altLang="zh-TW"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endParaRPr>
          </a:p>
          <a:p>
            <a:pPr marR="0" lvl="0" algn="l" defTabSz="914400" rtl="0" eaLnBrk="1" fontAlgn="auto" latinLnBrk="0" hangingPunct="1">
              <a:lnSpc>
                <a:spcPct val="100000"/>
              </a:lnSpc>
              <a:spcBef>
                <a:spcPct val="0"/>
              </a:spcBef>
              <a:spcAft>
                <a:spcPts val="0"/>
              </a:spcAft>
              <a:buClrTx/>
              <a:buSzTx/>
              <a:tabLst/>
              <a:defRPr/>
            </a:pPr>
            <a:r>
              <a:rPr kumimoji="0" lang="en-US" altLang="zh-TW"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2️⃣ </a:t>
            </a:r>
            <a:r>
              <a:rPr lang="en-US" sz="3600" dirty="0">
                <a:latin typeface="Times New Roman" panose="02020603050405020304" pitchFamily="18" charset="0"/>
                <a:cs typeface="Times New Roman" panose="02020603050405020304" pitchFamily="18" charset="0"/>
              </a:rPr>
              <a:t>Which platforms do I use most often? </a:t>
            </a:r>
          </a:p>
          <a:p>
            <a:pPr marR="0" lvl="0" algn="l" defTabSz="914400" rtl="0" eaLnBrk="1" fontAlgn="auto" latinLnBrk="0" hangingPunct="1">
              <a:lnSpc>
                <a:spcPct val="100000"/>
              </a:lnSpc>
              <a:spcBef>
                <a:spcPct val="0"/>
              </a:spcBef>
              <a:spcAft>
                <a:spcPts val="0"/>
              </a:spcAft>
              <a:buClrTx/>
              <a:buSzTx/>
              <a:tabLst/>
              <a:defRPr/>
            </a:pPr>
            <a:r>
              <a:rPr lang="en-US" sz="3600" dirty="0">
                <a:latin typeface="Times New Roman" panose="02020603050405020304" pitchFamily="18" charset="0"/>
                <a:cs typeface="Times New Roman" panose="02020603050405020304" pitchFamily="18" charset="0"/>
              </a:rPr>
              <a:t>Write down the three platforms that you use most often.</a:t>
            </a:r>
            <a:endParaRPr kumimoji="0" lang="zh-TW"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endParaRPr>
          </a:p>
          <a:p>
            <a:pPr marR="0" lvl="0" algn="l" defTabSz="914400" rtl="0" eaLnBrk="1" fontAlgn="auto" latinLnBrk="0" hangingPunct="1">
              <a:lnSpc>
                <a:spcPct val="100000"/>
              </a:lnSpc>
              <a:spcBef>
                <a:spcPct val="0"/>
              </a:spcBef>
              <a:spcAft>
                <a:spcPts val="0"/>
              </a:spcAft>
              <a:buClrTx/>
              <a:buSzTx/>
              <a:tabLst/>
              <a:defRPr/>
            </a:pPr>
            <a:r>
              <a:rPr kumimoji="0" lang="zh-TW"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a:t>
            </a:r>
            <a:r>
              <a:rPr kumimoji="0" lang="en-US" altLang="zh-TW"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Most used</a:t>
            </a:r>
            <a:r>
              <a:rPr lang="en-US" altLang="zh-TW" sz="3600" dirty="0">
                <a:solidFill>
                  <a:srgbClr val="000000"/>
                </a:solidFill>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a:t>
            </a:r>
            <a:r>
              <a:rPr lang="zh-TW" altLang="en-US" sz="3600" dirty="0">
                <a:solidFill>
                  <a:srgbClr val="000000"/>
                </a:solidFill>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 </a:t>
            </a:r>
            <a:r>
              <a:rPr kumimoji="0" lang="en-US" altLang="zh-TW"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__________________</a:t>
            </a:r>
          </a:p>
          <a:p>
            <a:pPr marR="0" lvl="0" algn="l" defTabSz="914400" rtl="0" eaLnBrk="1" fontAlgn="auto" latinLnBrk="0" hangingPunct="1">
              <a:lnSpc>
                <a:spcPct val="100000"/>
              </a:lnSpc>
              <a:spcBef>
                <a:spcPct val="0"/>
              </a:spcBef>
              <a:spcAft>
                <a:spcPts val="0"/>
              </a:spcAft>
              <a:buClrTx/>
              <a:buSzTx/>
              <a:tabLst/>
              <a:defRPr/>
            </a:pPr>
            <a:r>
              <a:rPr kumimoji="0" lang="zh-TW"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a:t>
            </a:r>
            <a:r>
              <a:rPr kumimoji="0" lang="en-US" altLang="zh-TW"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2nd most used: __________________</a:t>
            </a:r>
          </a:p>
          <a:p>
            <a:pPr marR="0" lvl="0" algn="l" defTabSz="914400" rtl="0" eaLnBrk="1" fontAlgn="auto" latinLnBrk="0" hangingPunct="1">
              <a:lnSpc>
                <a:spcPct val="100000"/>
              </a:lnSpc>
              <a:spcBef>
                <a:spcPct val="0"/>
              </a:spcBef>
              <a:spcAft>
                <a:spcPts val="0"/>
              </a:spcAft>
              <a:buClrTx/>
              <a:buSzTx/>
              <a:tabLst/>
              <a:defRPr/>
            </a:pPr>
            <a:r>
              <a:rPr kumimoji="0" lang="zh-TW"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a:t>
            </a:r>
            <a:r>
              <a:rPr kumimoji="0" lang="en-US" altLang="zh-TW"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3rd most used: __________________</a:t>
            </a:r>
          </a:p>
        </p:txBody>
      </p:sp>
      <p:sp>
        <p:nvSpPr>
          <p:cNvPr id="4" name="TextBox 3">
            <a:extLst>
              <a:ext uri="{FF2B5EF4-FFF2-40B4-BE49-F238E27FC236}">
                <a16:creationId xmlns:a16="http://schemas.microsoft.com/office/drawing/2014/main" id="{DC7E41C1-7D29-D84A-FCF4-0E6F805DD476}"/>
              </a:ext>
            </a:extLst>
          </p:cNvPr>
          <p:cNvSpPr txBox="1"/>
          <p:nvPr/>
        </p:nvSpPr>
        <p:spPr>
          <a:xfrm>
            <a:off x="838200" y="876300"/>
            <a:ext cx="16459200" cy="1107996"/>
          </a:xfrm>
          <a:prstGeom prst="rect">
            <a:avLst/>
          </a:prstGeom>
          <a:noFill/>
        </p:spPr>
        <p:txBody>
          <a:bodyPr wrap="square">
            <a:spAutoFit/>
          </a:bodyPr>
          <a:lstStyle/>
          <a:p>
            <a:pPr lvl="0"/>
            <a:r>
              <a:rPr lang="en-US" sz="6600" b="1" dirty="0">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Task 1: Self-Check: Social Media Usage</a:t>
            </a:r>
          </a:p>
        </p:txBody>
      </p:sp>
      <p:sp>
        <p:nvSpPr>
          <p:cNvPr id="2" name="投影片編號版面配置區 1">
            <a:extLst>
              <a:ext uri="{FF2B5EF4-FFF2-40B4-BE49-F238E27FC236}">
                <a16:creationId xmlns:a16="http://schemas.microsoft.com/office/drawing/2014/main" id="{251F67DA-70BC-EAB8-453C-5BC92CE7827D}"/>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a:t>
            </a:fld>
            <a:endParaRPr lang="en-US" altLang="en-US" dirty="0">
              <a:solidFill>
                <a:schemeClr val="tx1"/>
              </a:solidFill>
            </a:endParaRPr>
          </a:p>
        </p:txBody>
      </p:sp>
      <p:sp>
        <p:nvSpPr>
          <p:cNvPr id="14" name="Flowchart: Alternate Process 13">
            <a:extLst>
              <a:ext uri="{FF2B5EF4-FFF2-40B4-BE49-F238E27FC236}">
                <a16:creationId xmlns:a16="http://schemas.microsoft.com/office/drawing/2014/main" id="{72DA87F3-01BE-033D-A177-B8244F1D06DE}"/>
              </a:ext>
            </a:extLst>
          </p:cNvPr>
          <p:cNvSpPr/>
          <p:nvPr/>
        </p:nvSpPr>
        <p:spPr>
          <a:xfrm>
            <a:off x="1524000" y="2095500"/>
            <a:ext cx="15087600" cy="7723967"/>
          </a:xfrm>
          <a:prstGeom prst="flowChartAlternateProcess">
            <a:avLst/>
          </a:prstGeom>
          <a:noFill/>
          <a:ln w="76200">
            <a:prstDash val="lg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7">
            <a:extLst>
              <a:ext uri="{FF2B5EF4-FFF2-40B4-BE49-F238E27FC236}">
                <a16:creationId xmlns:a16="http://schemas.microsoft.com/office/drawing/2014/main" id="{2B0ED418-A1EB-C769-9E76-B91774F007E5}"/>
              </a:ext>
            </a:extLst>
          </p:cNvPr>
          <p:cNvSpPr/>
          <p:nvPr/>
        </p:nvSpPr>
        <p:spPr>
          <a:xfrm rot="650624">
            <a:off x="13264972" y="6811925"/>
            <a:ext cx="1892655" cy="2469957"/>
          </a:xfrm>
          <a:custGeom>
            <a:avLst/>
            <a:gdLst/>
            <a:ahLst/>
            <a:cxnLst/>
            <a:rect l="l" t="t" r="r" b="b"/>
            <a:pathLst>
              <a:path w="1874212" h="2015282">
                <a:moveTo>
                  <a:pt x="0" y="0"/>
                </a:moveTo>
                <a:lnTo>
                  <a:pt x="1874212" y="0"/>
                </a:lnTo>
                <a:lnTo>
                  <a:pt x="1874212" y="2015282"/>
                </a:lnTo>
                <a:lnTo>
                  <a:pt x="0" y="2015282"/>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文字方塊 2">
            <a:extLst>
              <a:ext uri="{FF2B5EF4-FFF2-40B4-BE49-F238E27FC236}">
                <a16:creationId xmlns:a16="http://schemas.microsoft.com/office/drawing/2014/main" id="{641DE001-448C-5885-AC17-14361740F99F}"/>
              </a:ext>
            </a:extLst>
          </p:cNvPr>
          <p:cNvSpPr txBox="1"/>
          <p:nvPr/>
        </p:nvSpPr>
        <p:spPr>
          <a:xfrm>
            <a:off x="8610600" y="23878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893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D605C88A-3CDD-AED4-28B8-92A3D6737524}"/>
            </a:ext>
          </a:extLst>
        </p:cNvPr>
        <p:cNvGrpSpPr/>
        <p:nvPr/>
      </p:nvGrpSpPr>
      <p:grpSpPr>
        <a:xfrm>
          <a:off x="0" y="0"/>
          <a:ext cx="0" cy="0"/>
          <a:chOff x="0" y="0"/>
          <a:chExt cx="0" cy="0"/>
        </a:xfrm>
      </p:grpSpPr>
      <p:sp>
        <p:nvSpPr>
          <p:cNvPr id="10" name="TextBox 10">
            <a:extLst>
              <a:ext uri="{FF2B5EF4-FFF2-40B4-BE49-F238E27FC236}">
                <a16:creationId xmlns:a16="http://schemas.microsoft.com/office/drawing/2014/main" id="{1F48A1AB-C1B5-7853-1375-88E0637142FE}"/>
              </a:ext>
            </a:extLst>
          </p:cNvPr>
          <p:cNvSpPr txBox="1"/>
          <p:nvPr/>
        </p:nvSpPr>
        <p:spPr>
          <a:xfrm>
            <a:off x="3743583" y="3302937"/>
            <a:ext cx="1002226" cy="704672"/>
          </a:xfrm>
          <a:prstGeom prst="rect">
            <a:avLst/>
          </a:prstGeom>
        </p:spPr>
        <p:txBody>
          <a:bodyPr lIns="0" tIns="0" rIns="0" bIns="0" rtlCol="0" anchor="t">
            <a:spAutoFit/>
          </a:bodyPr>
          <a:lstStyle/>
          <a:p>
            <a:pPr marL="0" marR="0" lvl="0" indent="0" algn="ctr" defTabSz="914400" rtl="0" eaLnBrk="1" fontAlgn="auto" latinLnBrk="0" hangingPunct="1">
              <a:lnSpc>
                <a:spcPts val="516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a:extLst>
              <a:ext uri="{FF2B5EF4-FFF2-40B4-BE49-F238E27FC236}">
                <a16:creationId xmlns:a16="http://schemas.microsoft.com/office/drawing/2014/main" id="{6D348981-8E61-BA75-30AB-35B4B6556F4C}"/>
              </a:ext>
            </a:extLst>
          </p:cNvPr>
          <p:cNvSpPr txBox="1"/>
          <p:nvPr/>
        </p:nvSpPr>
        <p:spPr>
          <a:xfrm>
            <a:off x="8370676" y="3302937"/>
            <a:ext cx="2024403" cy="704672"/>
          </a:xfrm>
          <a:prstGeom prst="rect">
            <a:avLst/>
          </a:prstGeom>
        </p:spPr>
        <p:txBody>
          <a:bodyPr lIns="0" tIns="0" rIns="0" bIns="0" rtlCol="0" anchor="t">
            <a:spAutoFit/>
          </a:bodyPr>
          <a:lstStyle/>
          <a:p>
            <a:pPr marL="0" marR="0" lvl="0" indent="0" algn="ctr" defTabSz="914400" rtl="0" eaLnBrk="1" fontAlgn="auto" latinLnBrk="0" hangingPunct="1">
              <a:lnSpc>
                <a:spcPts val="516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a:extLst>
              <a:ext uri="{FF2B5EF4-FFF2-40B4-BE49-F238E27FC236}">
                <a16:creationId xmlns:a16="http://schemas.microsoft.com/office/drawing/2014/main" id="{1EF50845-234F-20C8-2B02-60B66EF43794}"/>
              </a:ext>
            </a:extLst>
          </p:cNvPr>
          <p:cNvSpPr txBox="1"/>
          <p:nvPr/>
        </p:nvSpPr>
        <p:spPr>
          <a:xfrm>
            <a:off x="12813471" y="3302937"/>
            <a:ext cx="1002226" cy="704672"/>
          </a:xfrm>
          <a:prstGeom prst="rect">
            <a:avLst/>
          </a:prstGeom>
        </p:spPr>
        <p:txBody>
          <a:bodyPr lIns="0" tIns="0" rIns="0" bIns="0" rtlCol="0" anchor="t">
            <a:spAutoFit/>
          </a:bodyPr>
          <a:lstStyle/>
          <a:p>
            <a:pPr marL="0" marR="0" lvl="0" indent="0" algn="ctr" defTabSz="914400" rtl="0" eaLnBrk="1" fontAlgn="auto" latinLnBrk="0" hangingPunct="1">
              <a:lnSpc>
                <a:spcPts val="5161"/>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8">
            <a:extLst>
              <a:ext uri="{FF2B5EF4-FFF2-40B4-BE49-F238E27FC236}">
                <a16:creationId xmlns:a16="http://schemas.microsoft.com/office/drawing/2014/main" id="{79B0A5E4-8FCD-90C8-CD4D-EFAD7B4ECA98}"/>
              </a:ext>
            </a:extLst>
          </p:cNvPr>
          <p:cNvSpPr/>
          <p:nvPr/>
        </p:nvSpPr>
        <p:spPr>
          <a:xfrm rot="17118825">
            <a:off x="724579" y="7719278"/>
            <a:ext cx="1867260" cy="2073944"/>
          </a:xfrm>
          <a:custGeom>
            <a:avLst/>
            <a:gdLst/>
            <a:ahLst/>
            <a:cxnLst/>
            <a:rect l="l" t="t" r="r" b="b"/>
            <a:pathLst>
              <a:path w="2389636" h="2747716">
                <a:moveTo>
                  <a:pt x="0" y="0"/>
                </a:moveTo>
                <a:lnTo>
                  <a:pt x="2389636" y="0"/>
                </a:lnTo>
                <a:lnTo>
                  <a:pt x="2389636" y="2747716"/>
                </a:lnTo>
                <a:lnTo>
                  <a:pt x="0" y="2747716"/>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投影片編號版面配置區 1">
            <a:extLst>
              <a:ext uri="{FF2B5EF4-FFF2-40B4-BE49-F238E27FC236}">
                <a16:creationId xmlns:a16="http://schemas.microsoft.com/office/drawing/2014/main" id="{7F36B9B0-09D7-5107-326E-1A7374971DF7}"/>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2</a:t>
            </a:fld>
            <a:endParaRPr lang="en-US" altLang="en-US" dirty="0">
              <a:solidFill>
                <a:schemeClr val="tx1"/>
              </a:solidFill>
            </a:endParaRPr>
          </a:p>
        </p:txBody>
      </p:sp>
      <p:sp>
        <p:nvSpPr>
          <p:cNvPr id="6" name="TextBox 5">
            <a:extLst>
              <a:ext uri="{FF2B5EF4-FFF2-40B4-BE49-F238E27FC236}">
                <a16:creationId xmlns:a16="http://schemas.microsoft.com/office/drawing/2014/main" id="{98F8AA9E-AFDD-2773-849F-EC959F05C68F}"/>
              </a:ext>
            </a:extLst>
          </p:cNvPr>
          <p:cNvSpPr txBox="1"/>
          <p:nvPr/>
        </p:nvSpPr>
        <p:spPr>
          <a:xfrm>
            <a:off x="2743200" y="2642443"/>
            <a:ext cx="11963400" cy="5078313"/>
          </a:xfrm>
          <a:prstGeom prst="rect">
            <a:avLst/>
          </a:prstGeom>
          <a:noFill/>
        </p:spPr>
        <p:txBody>
          <a:bodyPr wrap="square">
            <a:spAutoFit/>
          </a:bodyPr>
          <a:lstStyle/>
          <a:p>
            <a:pPr marR="0" lvl="0" defTabSz="914400" rtl="0" eaLnBrk="1" fontAlgn="auto" latinLnBrk="0" hangingPunct="1">
              <a:lnSpc>
                <a:spcPct val="100000"/>
              </a:lnSpc>
              <a:spcBef>
                <a:spcPct val="0"/>
              </a:spcBef>
              <a:spcAft>
                <a:spcPts val="0"/>
              </a:spcAft>
              <a:buClrTx/>
              <a:buSzTx/>
              <a:tabLst/>
              <a:defRPr/>
            </a:pPr>
            <a:r>
              <a:rPr kumimoji="0" lang="en-US" altLang="zh-TW"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rPr>
              <a:t>3️⃣ </a:t>
            </a:r>
            <a:r>
              <a:rPr lang="en-US" sz="3600" dirty="0">
                <a:latin typeface="Times New Roman" panose="02020603050405020304" pitchFamily="18" charset="0"/>
                <a:cs typeface="Times New Roman" panose="02020603050405020304" pitchFamily="18" charset="0"/>
              </a:rPr>
              <a:t>Have I encountered suspicious situations?</a:t>
            </a:r>
            <a:endParaRPr kumimoji="0" lang="zh-TW"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endParaRPr>
          </a:p>
          <a:p>
            <a:pPr marR="0" lvl="0" algn="just" defTabSz="914400" rtl="0" eaLnBrk="1" fontAlgn="auto" latinLnBrk="0" hangingPunct="1">
              <a:lnSpc>
                <a:spcPct val="100000"/>
              </a:lnSpc>
              <a:spcBef>
                <a:spcPct val="0"/>
              </a:spcBef>
              <a:spcAft>
                <a:spcPts val="0"/>
              </a:spcAft>
              <a:buClrTx/>
              <a:buSzTx/>
              <a:tabLst/>
              <a:defRPr/>
            </a:pPr>
            <a:r>
              <a:rPr lang="en-US" sz="3600" dirty="0">
                <a:latin typeface="Times New Roman" panose="02020603050405020304" pitchFamily="18" charset="0"/>
                <a:cs typeface="Times New Roman" panose="02020603050405020304" pitchFamily="18" charset="0"/>
              </a:rPr>
              <a:t>When using social media or online platforms, have you ever experienced any of the following? Please place a tick "✓" in the box.</a:t>
            </a:r>
          </a:p>
          <a:p>
            <a:pPr marR="0" lvl="0" defTabSz="914400" rtl="0" eaLnBrk="1" fontAlgn="auto" latinLnBrk="0" hangingPunct="1">
              <a:lnSpc>
                <a:spcPct val="100000"/>
              </a:lnSpc>
              <a:spcBef>
                <a:spcPct val="0"/>
              </a:spcBef>
              <a:spcAft>
                <a:spcPts val="0"/>
              </a:spcAft>
              <a:buClrTx/>
              <a:buSzTx/>
              <a:tabLst/>
              <a:defRPr/>
            </a:pPr>
            <a:endParaRPr kumimoji="0" lang="zh-TW"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endParaRPr>
          </a:p>
          <a:p>
            <a:pPr marL="571500" marR="0" lvl="0" indent="-571500" defTabSz="914400" rtl="0" eaLnBrk="1" fontAlgn="auto" latinLnBrk="0" hangingPunct="1">
              <a:lnSpc>
                <a:spcPct val="100000"/>
              </a:lnSpc>
              <a:spcBef>
                <a:spcPct val="0"/>
              </a:spcBef>
              <a:spcAft>
                <a:spcPts val="0"/>
              </a:spcAft>
              <a:buClrTx/>
              <a:buSzTx/>
              <a:buFont typeface="Wingdings" panose="05000000000000000000" pitchFamily="2" charset="2"/>
              <a:buChar char="q"/>
              <a:tabLst/>
              <a:defRPr/>
            </a:pPr>
            <a:r>
              <a:rPr lang="en-US" sz="3600" dirty="0">
                <a:latin typeface="Times New Roman" panose="02020603050405020304" pitchFamily="18" charset="0"/>
                <a:cs typeface="Times New Roman" panose="02020603050405020304" pitchFamily="18" charset="0"/>
              </a:rPr>
              <a:t>Received messages from strangers</a:t>
            </a:r>
          </a:p>
          <a:p>
            <a:pPr marL="571500" marR="0" lvl="0" indent="-571500" defTabSz="914400" rtl="0" eaLnBrk="1" fontAlgn="auto" latinLnBrk="0" hangingPunct="1">
              <a:lnSpc>
                <a:spcPct val="100000"/>
              </a:lnSpc>
              <a:spcBef>
                <a:spcPct val="0"/>
              </a:spcBef>
              <a:spcAft>
                <a:spcPts val="0"/>
              </a:spcAft>
              <a:buClrTx/>
              <a:buSzTx/>
              <a:buFont typeface="Wingdings" panose="05000000000000000000" pitchFamily="2" charset="2"/>
              <a:buChar char="q"/>
              <a:tabLst/>
              <a:defRPr/>
            </a:pPr>
            <a:r>
              <a:rPr lang="en-US" sz="3600" dirty="0">
                <a:latin typeface="Times New Roman" panose="02020603050405020304" pitchFamily="18" charset="0"/>
                <a:cs typeface="Times New Roman" panose="02020603050405020304" pitchFamily="18" charset="0"/>
              </a:rPr>
              <a:t>Strangers reached out wanting to be friends with you</a:t>
            </a:r>
          </a:p>
          <a:p>
            <a:pPr marL="571500" marR="0" lvl="0" indent="-571500" defTabSz="914400" rtl="0" eaLnBrk="1" fontAlgn="auto" latinLnBrk="0" hangingPunct="1">
              <a:lnSpc>
                <a:spcPct val="100000"/>
              </a:lnSpc>
              <a:spcBef>
                <a:spcPct val="0"/>
              </a:spcBef>
              <a:spcAft>
                <a:spcPts val="0"/>
              </a:spcAft>
              <a:buClrTx/>
              <a:buSzTx/>
              <a:buFont typeface="Wingdings" panose="05000000000000000000" pitchFamily="2" charset="2"/>
              <a:buChar char="q"/>
              <a:tabLst/>
              <a:defRPr/>
            </a:pPr>
            <a:r>
              <a:rPr lang="en-US" sz="3600" dirty="0">
                <a:latin typeface="Times New Roman" panose="02020603050405020304" pitchFamily="18" charset="0"/>
                <a:cs typeface="Times New Roman" panose="02020603050405020304" pitchFamily="18" charset="0"/>
              </a:rPr>
              <a:t>Experienced a situation that felt strange or uncomfortable</a:t>
            </a:r>
          </a:p>
          <a:p>
            <a:pPr marL="571500" marR="0" lvl="0" indent="-571500" defTabSz="914400" rtl="0" eaLnBrk="1" fontAlgn="auto" latinLnBrk="0" hangingPunct="1">
              <a:lnSpc>
                <a:spcPct val="100000"/>
              </a:lnSpc>
              <a:spcBef>
                <a:spcPct val="0"/>
              </a:spcBef>
              <a:spcAft>
                <a:spcPts val="0"/>
              </a:spcAft>
              <a:buClrTx/>
              <a:buSzTx/>
              <a:buFont typeface="Wingdings" panose="05000000000000000000" pitchFamily="2" charset="2"/>
              <a:buChar char="q"/>
              <a:tabLst/>
              <a:defRPr/>
            </a:pPr>
            <a:r>
              <a:rPr lang="en-US" sz="3600" dirty="0">
                <a:latin typeface="Times New Roman" panose="02020603050405020304" pitchFamily="18" charset="0"/>
                <a:cs typeface="Times New Roman" panose="02020603050405020304" pitchFamily="18" charset="0"/>
              </a:rPr>
              <a:t>None of the above</a:t>
            </a:r>
            <a:endParaRPr kumimoji="0" lang="zh-TW" alt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Microsoft JhengHei" panose="020B0604030504040204" pitchFamily="34" charset="-120"/>
              <a:cs typeface="Times New Roman" panose="02020603050405020304" pitchFamily="18" charset="0"/>
              <a:sym typeface="思源宋体-超粗体"/>
            </a:endParaRPr>
          </a:p>
        </p:txBody>
      </p:sp>
      <p:sp>
        <p:nvSpPr>
          <p:cNvPr id="8" name="Flowchart: Alternate Process 7">
            <a:extLst>
              <a:ext uri="{FF2B5EF4-FFF2-40B4-BE49-F238E27FC236}">
                <a16:creationId xmlns:a16="http://schemas.microsoft.com/office/drawing/2014/main" id="{3B0230D1-82F5-C742-20F3-8B24E0EC7279}"/>
              </a:ext>
            </a:extLst>
          </p:cNvPr>
          <p:cNvSpPr/>
          <p:nvPr/>
        </p:nvSpPr>
        <p:spPr>
          <a:xfrm>
            <a:off x="2095500" y="1485900"/>
            <a:ext cx="13258800" cy="7391400"/>
          </a:xfrm>
          <a:prstGeom prst="flowChartAlternateProcess">
            <a:avLst/>
          </a:prstGeom>
          <a:noFill/>
          <a:ln w="76200">
            <a:prstDash val="lg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6E651C0-61FD-2015-2B6D-6FD54049A954}"/>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20540478">
            <a:off x="14335512" y="7039592"/>
            <a:ext cx="4050983" cy="2897770"/>
          </a:xfrm>
          <a:prstGeom prst="rect">
            <a:avLst/>
          </a:prstGeom>
        </p:spPr>
      </p:pic>
      <p:sp>
        <p:nvSpPr>
          <p:cNvPr id="4" name="文字方塊 2">
            <a:extLst>
              <a:ext uri="{FF2B5EF4-FFF2-40B4-BE49-F238E27FC236}">
                <a16:creationId xmlns:a16="http://schemas.microsoft.com/office/drawing/2014/main" id="{7223237D-BC4C-A17D-8FED-1E5917564A44}"/>
              </a:ext>
            </a:extLst>
          </p:cNvPr>
          <p:cNvSpPr txBox="1"/>
          <p:nvPr/>
        </p:nvSpPr>
        <p:spPr>
          <a:xfrm>
            <a:off x="8610600" y="23878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5" name="投影片編號版面配置區 1">
            <a:extLst>
              <a:ext uri="{FF2B5EF4-FFF2-40B4-BE49-F238E27FC236}">
                <a16:creationId xmlns:a16="http://schemas.microsoft.com/office/drawing/2014/main" id="{8A35E64B-EB10-9938-DD88-7B0F754B260E}"/>
              </a:ext>
            </a:extLst>
          </p:cNvPr>
          <p:cNvSpPr txBox="1">
            <a:spLocks/>
          </p:cNvSpPr>
          <p:nvPr/>
        </p:nvSpPr>
        <p:spPr>
          <a:xfrm>
            <a:off x="17137132" y="9751340"/>
            <a:ext cx="55086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6EF7C7B-46F8-443A-BEA6-DEAB3CE58959}" type="slidenum">
              <a:rPr lang="en-US" altLang="en-US" smtClean="0">
                <a:solidFill>
                  <a:schemeClr val="tx1"/>
                </a:solidFill>
              </a:rPr>
              <a:pPr>
                <a:defRPr/>
              </a:pPr>
              <a:t>2</a:t>
            </a:fld>
            <a:endParaRPr lang="en-US" altLang="en-US" dirty="0">
              <a:solidFill>
                <a:schemeClr val="tx1"/>
              </a:solidFill>
            </a:endParaRPr>
          </a:p>
        </p:txBody>
      </p:sp>
    </p:spTree>
    <p:extLst>
      <p:ext uri="{BB962C8B-B14F-4D97-AF65-F5344CB8AC3E}">
        <p14:creationId xmlns:p14="http://schemas.microsoft.com/office/powerpoint/2010/main" val="584262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07A3B817-1641-4EC7-B582-F42A7C5DF023}"/>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2880F740-F041-F764-D2FA-883B838CCCFB}"/>
              </a:ext>
            </a:extLst>
          </p:cNvPr>
          <p:cNvGrpSpPr/>
          <p:nvPr/>
        </p:nvGrpSpPr>
        <p:grpSpPr>
          <a:xfrm>
            <a:off x="13114440" y="3426371"/>
            <a:ext cx="4850182" cy="5825663"/>
            <a:chOff x="0" y="0"/>
            <a:chExt cx="395992" cy="475635"/>
          </a:xfrm>
        </p:grpSpPr>
        <p:sp>
          <p:nvSpPr>
            <p:cNvPr id="4" name="Freeform 4">
              <a:extLst>
                <a:ext uri="{FF2B5EF4-FFF2-40B4-BE49-F238E27FC236}">
                  <a16:creationId xmlns:a16="http://schemas.microsoft.com/office/drawing/2014/main" id="{17DC3612-AF43-AC0C-B723-847A936EC15B}"/>
                </a:ext>
              </a:extLst>
            </p:cNvPr>
            <p:cNvSpPr/>
            <p:nvPr/>
          </p:nvSpPr>
          <p:spPr>
            <a:xfrm>
              <a:off x="0" y="0"/>
              <a:ext cx="395992" cy="475635"/>
            </a:xfrm>
            <a:custGeom>
              <a:avLst/>
              <a:gdLst/>
              <a:ahLst/>
              <a:cxnLst/>
              <a:rect l="l" t="t" r="r" b="b"/>
              <a:pathLst>
                <a:path w="395992" h="475635">
                  <a:moveTo>
                    <a:pt x="31176" y="0"/>
                  </a:moveTo>
                  <a:lnTo>
                    <a:pt x="364816" y="0"/>
                  </a:lnTo>
                  <a:cubicBezTo>
                    <a:pt x="382034" y="0"/>
                    <a:pt x="395992" y="13958"/>
                    <a:pt x="395992" y="31176"/>
                  </a:cubicBezTo>
                  <a:lnTo>
                    <a:pt x="395992" y="444459"/>
                  </a:lnTo>
                  <a:cubicBezTo>
                    <a:pt x="395992" y="452727"/>
                    <a:pt x="392707" y="460657"/>
                    <a:pt x="386861" y="466504"/>
                  </a:cubicBezTo>
                  <a:cubicBezTo>
                    <a:pt x="381014" y="472350"/>
                    <a:pt x="373084" y="475635"/>
                    <a:pt x="364816" y="475635"/>
                  </a:cubicBezTo>
                  <a:lnTo>
                    <a:pt x="31176" y="475635"/>
                  </a:lnTo>
                  <a:cubicBezTo>
                    <a:pt x="22908" y="475635"/>
                    <a:pt x="14978" y="472350"/>
                    <a:pt x="9131" y="466504"/>
                  </a:cubicBezTo>
                  <a:cubicBezTo>
                    <a:pt x="3285" y="460657"/>
                    <a:pt x="0" y="452727"/>
                    <a:pt x="0" y="444459"/>
                  </a:cubicBezTo>
                  <a:lnTo>
                    <a:pt x="0" y="31176"/>
                  </a:lnTo>
                  <a:cubicBezTo>
                    <a:pt x="0" y="22908"/>
                    <a:pt x="3285" y="14978"/>
                    <a:pt x="9131" y="9131"/>
                  </a:cubicBezTo>
                  <a:cubicBezTo>
                    <a:pt x="14978" y="3285"/>
                    <a:pt x="22908" y="0"/>
                    <a:pt x="31176" y="0"/>
                  </a:cubicBezTo>
                  <a:close/>
                </a:path>
              </a:pathLst>
            </a:custGeom>
            <a:solidFill>
              <a:srgbClr val="FFFFFF"/>
            </a:solidFill>
            <a:ln w="38100" cap="rnd">
              <a:solidFill>
                <a:srgbClr val="000000"/>
              </a:solidFill>
              <a:prstDash val="dash"/>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375C48C-B579-5913-35CD-EEAC96F52A51}"/>
                </a:ext>
              </a:extLst>
            </p:cNvPr>
            <p:cNvSpPr txBox="1"/>
            <p:nvPr/>
          </p:nvSpPr>
          <p:spPr>
            <a:xfrm>
              <a:off x="0" y="-38100"/>
              <a:ext cx="395992" cy="51373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a:extLst>
              <a:ext uri="{FF2B5EF4-FFF2-40B4-BE49-F238E27FC236}">
                <a16:creationId xmlns:a16="http://schemas.microsoft.com/office/drawing/2014/main" id="{31BF4BAB-73F6-71D9-3696-E7CE1A92AC71}"/>
              </a:ext>
            </a:extLst>
          </p:cNvPr>
          <p:cNvGrpSpPr/>
          <p:nvPr/>
        </p:nvGrpSpPr>
        <p:grpSpPr>
          <a:xfrm>
            <a:off x="472628" y="3398335"/>
            <a:ext cx="4652466" cy="5825663"/>
            <a:chOff x="0" y="0"/>
            <a:chExt cx="360965" cy="451988"/>
          </a:xfrm>
        </p:grpSpPr>
        <p:sp>
          <p:nvSpPr>
            <p:cNvPr id="12" name="Freeform 12">
              <a:extLst>
                <a:ext uri="{FF2B5EF4-FFF2-40B4-BE49-F238E27FC236}">
                  <a16:creationId xmlns:a16="http://schemas.microsoft.com/office/drawing/2014/main" id="{F6EA6223-940B-0E3C-DBDB-5876D62050D2}"/>
                </a:ext>
              </a:extLst>
            </p:cNvPr>
            <p:cNvSpPr/>
            <p:nvPr/>
          </p:nvSpPr>
          <p:spPr>
            <a:xfrm>
              <a:off x="0" y="0"/>
              <a:ext cx="360965" cy="451988"/>
            </a:xfrm>
            <a:custGeom>
              <a:avLst/>
              <a:gdLst/>
              <a:ahLst/>
              <a:cxnLst/>
              <a:rect l="l" t="t" r="r" b="b"/>
              <a:pathLst>
                <a:path w="360965" h="451988">
                  <a:moveTo>
                    <a:pt x="32501" y="0"/>
                  </a:moveTo>
                  <a:lnTo>
                    <a:pt x="328464" y="0"/>
                  </a:lnTo>
                  <a:cubicBezTo>
                    <a:pt x="337084" y="0"/>
                    <a:pt x="345351" y="3424"/>
                    <a:pt x="351446" y="9519"/>
                  </a:cubicBezTo>
                  <a:cubicBezTo>
                    <a:pt x="357541" y="15614"/>
                    <a:pt x="360965" y="23881"/>
                    <a:pt x="360965" y="32501"/>
                  </a:cubicBezTo>
                  <a:lnTo>
                    <a:pt x="360965" y="419488"/>
                  </a:lnTo>
                  <a:cubicBezTo>
                    <a:pt x="360965" y="428107"/>
                    <a:pt x="357541" y="436374"/>
                    <a:pt x="351446" y="442469"/>
                  </a:cubicBezTo>
                  <a:cubicBezTo>
                    <a:pt x="345351" y="448564"/>
                    <a:pt x="337084" y="451988"/>
                    <a:pt x="328464" y="451988"/>
                  </a:cubicBezTo>
                  <a:lnTo>
                    <a:pt x="32501" y="451988"/>
                  </a:lnTo>
                  <a:cubicBezTo>
                    <a:pt x="23881" y="451988"/>
                    <a:pt x="15614" y="448564"/>
                    <a:pt x="9519" y="442469"/>
                  </a:cubicBezTo>
                  <a:cubicBezTo>
                    <a:pt x="3424" y="436374"/>
                    <a:pt x="0" y="428107"/>
                    <a:pt x="0" y="419488"/>
                  </a:cubicBezTo>
                  <a:lnTo>
                    <a:pt x="0" y="32501"/>
                  </a:lnTo>
                  <a:cubicBezTo>
                    <a:pt x="0" y="23881"/>
                    <a:pt x="3424" y="15614"/>
                    <a:pt x="9519" y="9519"/>
                  </a:cubicBezTo>
                  <a:cubicBezTo>
                    <a:pt x="15614" y="3424"/>
                    <a:pt x="23881" y="0"/>
                    <a:pt x="32501" y="0"/>
                  </a:cubicBezTo>
                  <a:close/>
                </a:path>
              </a:pathLst>
            </a:custGeom>
            <a:solidFill>
              <a:srgbClr val="FFFFFF"/>
            </a:solidFill>
            <a:ln w="38100" cap="rnd">
              <a:solidFill>
                <a:srgbClr val="000000"/>
              </a:solidFill>
              <a:prstDash val="dash"/>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3">
              <a:extLst>
                <a:ext uri="{FF2B5EF4-FFF2-40B4-BE49-F238E27FC236}">
                  <a16:creationId xmlns:a16="http://schemas.microsoft.com/office/drawing/2014/main" id="{B5A0BE83-5309-AC18-E4F2-BA92A1C0151F}"/>
                </a:ext>
              </a:extLst>
            </p:cNvPr>
            <p:cNvSpPr txBox="1"/>
            <p:nvPr/>
          </p:nvSpPr>
          <p:spPr>
            <a:xfrm>
              <a:off x="0" y="-38100"/>
              <a:ext cx="360965" cy="490088"/>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4">
            <a:extLst>
              <a:ext uri="{FF2B5EF4-FFF2-40B4-BE49-F238E27FC236}">
                <a16:creationId xmlns:a16="http://schemas.microsoft.com/office/drawing/2014/main" id="{89C1FC2F-2A95-7269-FC94-ACAC088A9ECD}"/>
              </a:ext>
            </a:extLst>
          </p:cNvPr>
          <p:cNvSpPr/>
          <p:nvPr/>
        </p:nvSpPr>
        <p:spPr>
          <a:xfrm>
            <a:off x="489610" y="3603278"/>
            <a:ext cx="4533172" cy="5415776"/>
          </a:xfrm>
          <a:custGeom>
            <a:avLst/>
            <a:gdLst/>
            <a:ahLst/>
            <a:cxnLst/>
            <a:rect l="l" t="t" r="r" b="b"/>
            <a:pathLst>
              <a:path w="4533172" h="5415776">
                <a:moveTo>
                  <a:pt x="0" y="0"/>
                </a:moveTo>
                <a:lnTo>
                  <a:pt x="4533172" y="0"/>
                </a:lnTo>
                <a:lnTo>
                  <a:pt x="4533172" y="5415776"/>
                </a:lnTo>
                <a:lnTo>
                  <a:pt x="0" y="5415776"/>
                </a:lnTo>
                <a:lnTo>
                  <a:pt x="0" y="0"/>
                </a:lnTo>
                <a:close/>
              </a:path>
            </a:pathLst>
          </a:custGeom>
          <a:blipFill>
            <a:blip r:embed="rId3" cstate="email">
              <a:extLst>
                <a:ext uri="{28A0092B-C50C-407E-A947-70E740481C1C}">
                  <a14:useLocalDpi xmlns:a14="http://schemas.microsoft.com/office/drawing/2010/main"/>
                </a:ext>
              </a:extLst>
            </a:blip>
            <a:stretch>
              <a:fillRect r="-840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Freeform 15">
            <a:extLst>
              <a:ext uri="{FF2B5EF4-FFF2-40B4-BE49-F238E27FC236}">
                <a16:creationId xmlns:a16="http://schemas.microsoft.com/office/drawing/2014/main" id="{6A79C129-3C44-65D0-0309-F771525C2FD9}"/>
              </a:ext>
            </a:extLst>
          </p:cNvPr>
          <p:cNvSpPr/>
          <p:nvPr/>
        </p:nvSpPr>
        <p:spPr>
          <a:xfrm>
            <a:off x="13176563" y="3527582"/>
            <a:ext cx="4626743" cy="5703657"/>
          </a:xfrm>
          <a:custGeom>
            <a:avLst/>
            <a:gdLst/>
            <a:ahLst/>
            <a:cxnLst/>
            <a:rect l="l" t="t" r="r" b="b"/>
            <a:pathLst>
              <a:path w="4626743" h="5703657">
                <a:moveTo>
                  <a:pt x="0" y="0"/>
                </a:moveTo>
                <a:lnTo>
                  <a:pt x="4626743" y="0"/>
                </a:lnTo>
                <a:lnTo>
                  <a:pt x="4626743" y="5703658"/>
                </a:lnTo>
                <a:lnTo>
                  <a:pt x="0" y="5703658"/>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6">
            <a:extLst>
              <a:ext uri="{FF2B5EF4-FFF2-40B4-BE49-F238E27FC236}">
                <a16:creationId xmlns:a16="http://schemas.microsoft.com/office/drawing/2014/main" id="{FDB9F515-1003-138D-FC95-1DDFC6E43BC4}"/>
              </a:ext>
            </a:extLst>
          </p:cNvPr>
          <p:cNvSpPr txBox="1"/>
          <p:nvPr/>
        </p:nvSpPr>
        <p:spPr>
          <a:xfrm>
            <a:off x="1900485" y="1968340"/>
            <a:ext cx="15012263" cy="923330"/>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1E5E96"/>
                </a:solidFill>
                <a:effectLst/>
                <a:uLnTx/>
                <a:uFillTx/>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Dating Apps – Traps Are Everywhere</a:t>
            </a:r>
          </a:p>
        </p:txBody>
      </p:sp>
      <p:sp>
        <p:nvSpPr>
          <p:cNvPr id="17" name="TextBox 17">
            <a:extLst>
              <a:ext uri="{FF2B5EF4-FFF2-40B4-BE49-F238E27FC236}">
                <a16:creationId xmlns:a16="http://schemas.microsoft.com/office/drawing/2014/main" id="{718A7E3D-1533-D35A-A944-551AFE2978FD}"/>
              </a:ext>
            </a:extLst>
          </p:cNvPr>
          <p:cNvSpPr txBox="1"/>
          <p:nvPr/>
        </p:nvSpPr>
        <p:spPr>
          <a:xfrm>
            <a:off x="2133601" y="3789981"/>
            <a:ext cx="13996958" cy="1771639"/>
          </a:xfrm>
          <a:prstGeom prst="rect">
            <a:avLst/>
          </a:prstGeom>
        </p:spPr>
        <p:txBody>
          <a:bodyPr wrap="square" lIns="0" tIns="0" rIns="0" bIns="0" rtlCol="0" anchor="t">
            <a:spAutoFit/>
          </a:bodyPr>
          <a:lstStyle/>
          <a:p>
            <a:pPr marL="0" marR="0" lvl="0" indent="0" algn="ctr" defTabSz="914400" rtl="0" eaLnBrk="1" fontAlgn="auto" latinLnBrk="0" hangingPunct="1">
              <a:lnSpc>
                <a:spcPts val="7279"/>
              </a:lnSpc>
              <a:spcBef>
                <a:spcPts val="0"/>
              </a:spcBef>
              <a:spcAft>
                <a:spcPts val="0"/>
              </a:spcAft>
              <a:buClrTx/>
              <a:buSzTx/>
              <a:buFontTx/>
              <a:buNone/>
              <a:tabLst/>
              <a:defRPr/>
            </a:pPr>
            <a:endParaRPr kumimoji="0" lang="en-US" sz="5199" b="0" i="0" u="none" strike="noStrike" kern="1200" cap="none" spc="0" normalizeH="0" baseline="0" noProof="0" dirty="0">
              <a:ln>
                <a:noFill/>
              </a:ln>
              <a:solidFill>
                <a:srgbClr val="D9D9D9"/>
              </a:solidFill>
              <a:effectLst/>
              <a:uLnTx/>
              <a:uFillTx/>
              <a:latin typeface="Sprite Graffiti"/>
              <a:ea typeface="Sprite Graffiti"/>
              <a:cs typeface="Sprite Graffiti"/>
              <a:sym typeface="Sprite Graffiti"/>
            </a:endParaRPr>
          </a:p>
          <a:p>
            <a:pPr marL="0" marR="0" lvl="0" indent="0" algn="ctr" defTabSz="914400" rtl="0" eaLnBrk="1" fontAlgn="auto" latinLnBrk="0" hangingPunct="1">
              <a:lnSpc>
                <a:spcPts val="7279"/>
              </a:lnSpc>
              <a:spcBef>
                <a:spcPts val="0"/>
              </a:spcBef>
              <a:spcAft>
                <a:spcPts val="0"/>
              </a:spcAft>
              <a:buClrTx/>
              <a:buSzTx/>
              <a:buFontTx/>
              <a:buNone/>
              <a:tabLst/>
              <a:defRPr/>
            </a:pPr>
            <a:endParaRPr kumimoji="0" lang="en-US" sz="5199" b="0" i="0" u="none" strike="noStrike" kern="1200" cap="none" spc="0" normalizeH="0" baseline="0" noProof="0" dirty="0">
              <a:ln>
                <a:noFill/>
              </a:ln>
              <a:solidFill>
                <a:srgbClr val="D9D9D9"/>
              </a:solidFill>
              <a:effectLst/>
              <a:uLnTx/>
              <a:uFillTx/>
              <a:latin typeface="Sprite Graffiti"/>
              <a:ea typeface="Sprite Graffiti"/>
              <a:cs typeface="Sprite Graffiti"/>
              <a:sym typeface="Sprite Graffiti"/>
            </a:endParaRPr>
          </a:p>
        </p:txBody>
      </p:sp>
      <p:sp>
        <p:nvSpPr>
          <p:cNvPr id="18" name="矩形 17">
            <a:extLst>
              <a:ext uri="{FF2B5EF4-FFF2-40B4-BE49-F238E27FC236}">
                <a16:creationId xmlns:a16="http://schemas.microsoft.com/office/drawing/2014/main" id="{FDBE3F04-B25C-F68A-83ED-7F37DCBD7FB8}"/>
              </a:ext>
            </a:extLst>
          </p:cNvPr>
          <p:cNvSpPr/>
          <p:nvPr/>
        </p:nvSpPr>
        <p:spPr>
          <a:xfrm>
            <a:off x="4729617" y="3527582"/>
            <a:ext cx="8617020" cy="4154984"/>
          </a:xfrm>
          <a:prstGeom prst="rect">
            <a:avLst/>
          </a:prstGeom>
          <a:noFill/>
        </p:spPr>
        <p:txBody>
          <a:bodyPr wrap="square" lIns="91440" tIns="45720" rIns="91440" bIns="45720">
            <a:spAutoFit/>
          </a:bodyPr>
          <a:lstStyle/>
          <a:p>
            <a:pPr lvl="0" algn="ctr"/>
            <a:r>
              <a:rPr lang="en-US" sz="6600" b="1" dirty="0">
                <a:latin typeface="Times New Roman" panose="02020603050405020304" pitchFamily="18" charset="0"/>
                <a:cs typeface="Times New Roman" panose="02020603050405020304" pitchFamily="18" charset="0"/>
              </a:rPr>
              <a:t>Thousands of dating apps exist, but how many people offer genuine connection?</a:t>
            </a:r>
            <a:endParaRPr kumimoji="0" lang="zh-HK" altLang="en-US" sz="66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Times New Roman" panose="02020603050405020304" pitchFamily="18" charset="0"/>
              <a:ea typeface="新細明體-ExtB" panose="02020500000000000000" pitchFamily="18" charset="-120"/>
              <a:cs typeface="Times New Roman" panose="02020603050405020304" pitchFamily="18" charset="0"/>
            </a:endParaRPr>
          </a:p>
        </p:txBody>
      </p:sp>
      <p:sp>
        <p:nvSpPr>
          <p:cNvPr id="19" name="文字方塊 18">
            <a:extLst>
              <a:ext uri="{FF2B5EF4-FFF2-40B4-BE49-F238E27FC236}">
                <a16:creationId xmlns:a16="http://schemas.microsoft.com/office/drawing/2014/main" id="{1F15A154-9BCA-E374-4001-6066922D3AE2}"/>
              </a:ext>
            </a:extLst>
          </p:cNvPr>
          <p:cNvSpPr txBox="1"/>
          <p:nvPr/>
        </p:nvSpPr>
        <p:spPr>
          <a:xfrm>
            <a:off x="12006322" y="4533900"/>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dirty="0">
              <a:ln>
                <a:noFill/>
              </a:ln>
              <a:solidFill>
                <a:prstClr val="black"/>
              </a:solidFill>
              <a:effectLst/>
              <a:uLnTx/>
              <a:uFillTx/>
              <a:latin typeface="Calibri"/>
              <a:ea typeface="新細明體-ExtB" panose="02020500000000000000" pitchFamily="18" charset="-120"/>
              <a:cs typeface="+mn-cs"/>
            </a:endParaRPr>
          </a:p>
        </p:txBody>
      </p:sp>
      <p:sp>
        <p:nvSpPr>
          <p:cNvPr id="25" name="Freeform 5">
            <a:extLst>
              <a:ext uri="{FF2B5EF4-FFF2-40B4-BE49-F238E27FC236}">
                <a16:creationId xmlns:a16="http://schemas.microsoft.com/office/drawing/2014/main" id="{33B2F292-9399-04C6-8279-789FA6764FEC}"/>
              </a:ext>
            </a:extLst>
          </p:cNvPr>
          <p:cNvSpPr/>
          <p:nvPr/>
        </p:nvSpPr>
        <p:spPr>
          <a:xfrm rot="20145254">
            <a:off x="189955" y="312065"/>
            <a:ext cx="1563130" cy="2188987"/>
          </a:xfrm>
          <a:custGeom>
            <a:avLst/>
            <a:gdLst/>
            <a:ahLst/>
            <a:cxnLst/>
            <a:rect l="l" t="t" r="r" b="b"/>
            <a:pathLst>
              <a:path w="1563130" h="2188987">
                <a:moveTo>
                  <a:pt x="0" y="0"/>
                </a:moveTo>
                <a:lnTo>
                  <a:pt x="1563130" y="0"/>
                </a:lnTo>
                <a:lnTo>
                  <a:pt x="1563130" y="2188987"/>
                </a:lnTo>
                <a:lnTo>
                  <a:pt x="0" y="2188987"/>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9" name="Freeform 3">
            <a:extLst>
              <a:ext uri="{FF2B5EF4-FFF2-40B4-BE49-F238E27FC236}">
                <a16:creationId xmlns:a16="http://schemas.microsoft.com/office/drawing/2014/main" id="{E568636D-F934-4105-D9F1-99FF6FEC00EA}"/>
              </a:ext>
            </a:extLst>
          </p:cNvPr>
          <p:cNvSpPr/>
          <p:nvPr/>
        </p:nvSpPr>
        <p:spPr>
          <a:xfrm rot="11088775">
            <a:off x="15463948" y="1073675"/>
            <a:ext cx="2704749" cy="1639371"/>
          </a:xfrm>
          <a:custGeom>
            <a:avLst/>
            <a:gdLst/>
            <a:ahLst/>
            <a:cxnLst/>
            <a:rect l="l" t="t" r="r" b="b"/>
            <a:pathLst>
              <a:path w="3154055" h="1800679">
                <a:moveTo>
                  <a:pt x="0" y="0"/>
                </a:moveTo>
                <a:lnTo>
                  <a:pt x="3154055" y="0"/>
                </a:lnTo>
                <a:lnTo>
                  <a:pt x="3154055" y="1800679"/>
                </a:lnTo>
                <a:lnTo>
                  <a:pt x="0" y="180067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Freeform 5">
            <a:extLst>
              <a:ext uri="{FF2B5EF4-FFF2-40B4-BE49-F238E27FC236}">
                <a16:creationId xmlns:a16="http://schemas.microsoft.com/office/drawing/2014/main" id="{9152D57D-5E90-83B9-84A1-E8DC204F12B3}"/>
              </a:ext>
            </a:extLst>
          </p:cNvPr>
          <p:cNvSpPr/>
          <p:nvPr/>
        </p:nvSpPr>
        <p:spPr>
          <a:xfrm>
            <a:off x="8132667" y="7744548"/>
            <a:ext cx="2323898" cy="2428152"/>
          </a:xfrm>
          <a:custGeom>
            <a:avLst/>
            <a:gdLst/>
            <a:ahLst/>
            <a:cxnLst/>
            <a:rect l="l" t="t" r="r" b="b"/>
            <a:pathLst>
              <a:path w="3102076" h="2741460">
                <a:moveTo>
                  <a:pt x="0" y="0"/>
                </a:moveTo>
                <a:lnTo>
                  <a:pt x="3102076" y="0"/>
                </a:lnTo>
                <a:lnTo>
                  <a:pt x="3102076" y="2741460"/>
                </a:lnTo>
                <a:lnTo>
                  <a:pt x="0" y="2741460"/>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889D213B-496E-E213-8A65-DD332BD9719A}"/>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6" name="投影片編號版面配置區 1">
            <a:extLst>
              <a:ext uri="{FF2B5EF4-FFF2-40B4-BE49-F238E27FC236}">
                <a16:creationId xmlns:a16="http://schemas.microsoft.com/office/drawing/2014/main" id="{92CAEDE7-7283-8F2E-9C36-723081B98C15}"/>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3</a:t>
            </a:fld>
            <a:endParaRPr lang="en-US" altLang="en-US" dirty="0">
              <a:solidFill>
                <a:schemeClr val="tx1"/>
              </a:solidFill>
            </a:endParaRPr>
          </a:p>
        </p:txBody>
      </p:sp>
    </p:spTree>
    <p:extLst>
      <p:ext uri="{BB962C8B-B14F-4D97-AF65-F5344CB8AC3E}">
        <p14:creationId xmlns:p14="http://schemas.microsoft.com/office/powerpoint/2010/main" val="1860712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E7F6CF7F-E327-4230-6D0A-A4D0808C964E}"/>
            </a:ext>
          </a:extLst>
        </p:cNvPr>
        <p:cNvGrpSpPr/>
        <p:nvPr/>
      </p:nvGrpSpPr>
      <p:grpSpPr>
        <a:xfrm>
          <a:off x="0" y="0"/>
          <a:ext cx="0" cy="0"/>
          <a:chOff x="0" y="0"/>
          <a:chExt cx="0" cy="0"/>
        </a:xfrm>
      </p:grpSpPr>
      <p:sp>
        <p:nvSpPr>
          <p:cNvPr id="3" name="Freeform 8">
            <a:extLst>
              <a:ext uri="{FF2B5EF4-FFF2-40B4-BE49-F238E27FC236}">
                <a16:creationId xmlns:a16="http://schemas.microsoft.com/office/drawing/2014/main" id="{69917EF9-8435-B994-6DC4-D107CC7D0E73}"/>
              </a:ext>
            </a:extLst>
          </p:cNvPr>
          <p:cNvSpPr/>
          <p:nvPr/>
        </p:nvSpPr>
        <p:spPr>
          <a:xfrm>
            <a:off x="1676400" y="2400300"/>
            <a:ext cx="12810715" cy="6995867"/>
          </a:xfrm>
          <a:custGeom>
            <a:avLst/>
            <a:gdLst/>
            <a:ahLst/>
            <a:cxnLst/>
            <a:rect l="l" t="t" r="r" b="b"/>
            <a:pathLst>
              <a:path w="10732537" h="6012743">
                <a:moveTo>
                  <a:pt x="0" y="0"/>
                </a:moveTo>
                <a:lnTo>
                  <a:pt x="10732536" y="0"/>
                </a:lnTo>
                <a:lnTo>
                  <a:pt x="10732536" y="6012743"/>
                </a:lnTo>
                <a:lnTo>
                  <a:pt x="0" y="6012743"/>
                </a:lnTo>
                <a:lnTo>
                  <a:pt x="0" y="0"/>
                </a:lnTo>
                <a:close/>
              </a:path>
            </a:pathLst>
          </a:custGeom>
          <a:blipFill>
            <a:blip r:embed="rId2"/>
            <a:stretch>
              <a:fillRect/>
            </a:stretch>
          </a:blipFill>
        </p:spPr>
        <p:txBody>
          <a:bodyPr/>
          <a:lstStyle/>
          <a:p>
            <a:r>
              <a:rPr lang="en-GB" dirty="0"/>
              <a:t>a</a:t>
            </a:r>
          </a:p>
        </p:txBody>
      </p:sp>
      <p:sp>
        <p:nvSpPr>
          <p:cNvPr id="5" name="TextBox 9">
            <a:extLst>
              <a:ext uri="{FF2B5EF4-FFF2-40B4-BE49-F238E27FC236}">
                <a16:creationId xmlns:a16="http://schemas.microsoft.com/office/drawing/2014/main" id="{652BD19F-1E8D-06F3-B956-9447EF57D8FB}"/>
              </a:ext>
            </a:extLst>
          </p:cNvPr>
          <p:cNvSpPr txBox="1"/>
          <p:nvPr/>
        </p:nvSpPr>
        <p:spPr>
          <a:xfrm>
            <a:off x="0" y="1485900"/>
            <a:ext cx="18288000" cy="738664"/>
          </a:xfrm>
          <a:prstGeom prst="rect">
            <a:avLst/>
          </a:prstGeom>
        </p:spPr>
        <p:txBody>
          <a:bodyPr wrap="square" lIns="0" tIns="0" rIns="0" bIns="0" rtlCol="0" anchor="t">
            <a:spAutoFit/>
          </a:bodyPr>
          <a:lstStyle/>
          <a:p>
            <a:pPr marL="0" lvl="0" indent="0" algn="ctr"/>
            <a:r>
              <a:rPr lang="en-US" sz="48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Statistics on "Online Child Sexual Grooming" Offences</a:t>
            </a:r>
          </a:p>
        </p:txBody>
      </p:sp>
      <p:sp>
        <p:nvSpPr>
          <p:cNvPr id="15" name="Freeform 4">
            <a:extLst>
              <a:ext uri="{FF2B5EF4-FFF2-40B4-BE49-F238E27FC236}">
                <a16:creationId xmlns:a16="http://schemas.microsoft.com/office/drawing/2014/main" id="{33FAE945-0640-C7A0-A435-60432E7D5F45}"/>
              </a:ext>
            </a:extLst>
          </p:cNvPr>
          <p:cNvSpPr/>
          <p:nvPr/>
        </p:nvSpPr>
        <p:spPr>
          <a:xfrm>
            <a:off x="15073712" y="7393466"/>
            <a:ext cx="2941605" cy="2537134"/>
          </a:xfrm>
          <a:custGeom>
            <a:avLst/>
            <a:gdLst/>
            <a:ahLst/>
            <a:cxnLst/>
            <a:rect l="l" t="t" r="r" b="b"/>
            <a:pathLst>
              <a:path w="2941605" h="2537134">
                <a:moveTo>
                  <a:pt x="0" y="0"/>
                </a:moveTo>
                <a:lnTo>
                  <a:pt x="2941604" y="0"/>
                </a:lnTo>
                <a:lnTo>
                  <a:pt x="2941604" y="2537134"/>
                </a:lnTo>
                <a:lnTo>
                  <a:pt x="0" y="253713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7092344E-EC73-C368-54EC-CD3FC5F043CF}"/>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4" name="投影片編號版面配置區 1">
            <a:extLst>
              <a:ext uri="{FF2B5EF4-FFF2-40B4-BE49-F238E27FC236}">
                <a16:creationId xmlns:a16="http://schemas.microsoft.com/office/drawing/2014/main" id="{72187C3C-4226-866F-0204-CF66ACE87962}"/>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4</a:t>
            </a:fld>
            <a:endParaRPr lang="en-US" altLang="en-US" dirty="0">
              <a:solidFill>
                <a:schemeClr val="tx1"/>
              </a:solidFill>
            </a:endParaRPr>
          </a:p>
        </p:txBody>
      </p:sp>
    </p:spTree>
    <p:extLst>
      <p:ext uri="{BB962C8B-B14F-4D97-AF65-F5344CB8AC3E}">
        <p14:creationId xmlns:p14="http://schemas.microsoft.com/office/powerpoint/2010/main" val="2634780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p:cNvGrpSpPr/>
        <p:nvPr/>
      </p:nvGrpSpPr>
      <p:grpSpPr>
        <a:xfrm>
          <a:off x="0" y="0"/>
          <a:ext cx="0" cy="0"/>
          <a:chOff x="0" y="0"/>
          <a:chExt cx="0" cy="0"/>
        </a:xfrm>
      </p:grpSpPr>
      <p:graphicFrame>
        <p:nvGraphicFramePr>
          <p:cNvPr id="21" name="表格 20">
            <a:extLst>
              <a:ext uri="{FF2B5EF4-FFF2-40B4-BE49-F238E27FC236}">
                <a16:creationId xmlns:a16="http://schemas.microsoft.com/office/drawing/2014/main" id="{D8EF8DE2-37CB-6FEA-D9F4-4932554D99FA}"/>
              </a:ext>
            </a:extLst>
          </p:cNvPr>
          <p:cNvGraphicFramePr>
            <a:graphicFrameLocks noGrp="1"/>
          </p:cNvGraphicFramePr>
          <p:nvPr/>
        </p:nvGraphicFramePr>
        <p:xfrm>
          <a:off x="685799" y="927551"/>
          <a:ext cx="16916401" cy="9211652"/>
        </p:xfrm>
        <a:graphic>
          <a:graphicData uri="http://schemas.openxmlformats.org/drawingml/2006/table">
            <a:tbl>
              <a:tblPr firstRow="1" firstCol="1" bandRow="1">
                <a:tableStyleId>{5C22544A-7EE6-4342-B048-85BDC9FD1C3A}</a:tableStyleId>
              </a:tblPr>
              <a:tblGrid>
                <a:gridCol w="4343401">
                  <a:extLst>
                    <a:ext uri="{9D8B030D-6E8A-4147-A177-3AD203B41FA5}">
                      <a16:colId xmlns:a16="http://schemas.microsoft.com/office/drawing/2014/main" val="846577439"/>
                    </a:ext>
                  </a:extLst>
                </a:gridCol>
                <a:gridCol w="5943600">
                  <a:extLst>
                    <a:ext uri="{9D8B030D-6E8A-4147-A177-3AD203B41FA5}">
                      <a16:colId xmlns:a16="http://schemas.microsoft.com/office/drawing/2014/main" val="2098364938"/>
                    </a:ext>
                  </a:extLst>
                </a:gridCol>
                <a:gridCol w="2362199">
                  <a:extLst>
                    <a:ext uri="{9D8B030D-6E8A-4147-A177-3AD203B41FA5}">
                      <a16:colId xmlns:a16="http://schemas.microsoft.com/office/drawing/2014/main" val="382247031"/>
                    </a:ext>
                  </a:extLst>
                </a:gridCol>
                <a:gridCol w="4267201">
                  <a:extLst>
                    <a:ext uri="{9D8B030D-6E8A-4147-A177-3AD203B41FA5}">
                      <a16:colId xmlns:a16="http://schemas.microsoft.com/office/drawing/2014/main" val="1835395021"/>
                    </a:ext>
                  </a:extLst>
                </a:gridCol>
              </a:tblGrid>
              <a:tr h="688996">
                <a:tc>
                  <a:txBody>
                    <a:bodyPr/>
                    <a:lstStyle/>
                    <a:p>
                      <a:pPr>
                        <a:lnSpc>
                          <a:spcPct val="115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 </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nSpc>
                          <a:spcPct val="115000"/>
                        </a:lnSpc>
                        <a:spcAft>
                          <a:spcPts val="800"/>
                        </a:spcAft>
                        <a:buNone/>
                      </a:pPr>
                      <a:r>
                        <a:rPr lang="en-US" alt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Offence Category</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2025</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15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Jan – Mar 2026</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2652438104"/>
                  </a:ext>
                </a:extLst>
              </a:tr>
              <a:tr h="653852">
                <a:tc rowSpan="5">
                  <a:txBody>
                    <a:bodyPr/>
                    <a:lstStyle/>
                    <a:p>
                      <a:pPr algn="just">
                        <a:lnSpc>
                          <a:spcPct val="100000"/>
                        </a:lnSpc>
                        <a:spcAft>
                          <a:spcPts val="800"/>
                        </a:spcAft>
                        <a:buNone/>
                      </a:pPr>
                      <a:r>
                        <a:rPr lang="en-US" sz="3600" b="1" dirty="0">
                          <a:latin typeface="Times New Roman" panose="02020603050405020304" pitchFamily="18" charset="0"/>
                          <a:cs typeface="Times New Roman" panose="02020603050405020304" pitchFamily="18" charset="0"/>
                        </a:rPr>
                        <a:t>Non-consensual Sexual Offences: 85 cases in 2025</a:t>
                      </a:r>
                      <a:endParaRPr lang="zh-TW" sz="3600" b="1" kern="100" dirty="0">
                        <a:solidFill>
                          <a:srgbClr val="FFFF00"/>
                        </a:solidFill>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nSpc>
                          <a:spcPct val="100000"/>
                        </a:lnSpc>
                        <a:spcAft>
                          <a:spcPts val="800"/>
                        </a:spcAft>
                        <a:buNone/>
                      </a:pPr>
                      <a:r>
                        <a:rPr lang="en-US" sz="3600" b="1" dirty="0">
                          <a:latin typeface="Times New Roman" panose="02020603050405020304" pitchFamily="18" charset="0"/>
                          <a:cs typeface="Times New Roman" panose="02020603050405020304" pitchFamily="18" charset="0"/>
                        </a:rPr>
                        <a:t>Unlawful sexual intercourse</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47</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10</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3089563969"/>
                  </a:ext>
                </a:extLst>
              </a:tr>
              <a:tr h="653852">
                <a:tc vMerge="1">
                  <a:txBody>
                    <a:bodyPr/>
                    <a:lstStyle/>
                    <a:p>
                      <a:endParaRPr lang="zh-TW" altLang="en-US"/>
                    </a:p>
                  </a:txBody>
                  <a:tcPr/>
                </a:tc>
                <a:tc>
                  <a:txBody>
                    <a:bodyPr/>
                    <a:lstStyle/>
                    <a:p>
                      <a:pPr>
                        <a:lnSpc>
                          <a:spcPct val="100000"/>
                        </a:lnSpc>
                        <a:spcAft>
                          <a:spcPts val="800"/>
                        </a:spcAft>
                        <a:buNone/>
                      </a:pPr>
                      <a:r>
                        <a:rPr lang="en-US" sz="3600" b="1" dirty="0">
                          <a:latin typeface="Times New Roman" panose="02020603050405020304" pitchFamily="18" charset="0"/>
                          <a:cs typeface="Times New Roman" panose="02020603050405020304" pitchFamily="18" charset="0"/>
                        </a:rPr>
                        <a:t>Indecent assault</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22</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6</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1620281425"/>
                  </a:ext>
                </a:extLst>
              </a:tr>
              <a:tr h="653852">
                <a:tc vMerge="1">
                  <a:txBody>
                    <a:bodyPr/>
                    <a:lstStyle/>
                    <a:p>
                      <a:endParaRPr lang="zh-TW" altLang="en-US"/>
                    </a:p>
                  </a:txBody>
                  <a:tcPr/>
                </a:tc>
                <a:tc>
                  <a:txBody>
                    <a:bodyPr/>
                    <a:lstStyle/>
                    <a:p>
                      <a:pPr>
                        <a:lnSpc>
                          <a:spcPct val="100000"/>
                        </a:lnSpc>
                        <a:spcAft>
                          <a:spcPts val="800"/>
                        </a:spcAft>
                        <a:buNone/>
                      </a:pPr>
                      <a:r>
                        <a:rPr lang="en-US" sz="3600" b="1" dirty="0">
                          <a:latin typeface="Times New Roman" panose="02020603050405020304" pitchFamily="18" charset="0"/>
                          <a:cs typeface="Times New Roman" panose="02020603050405020304" pitchFamily="18" charset="0"/>
                        </a:rPr>
                        <a:t>Buggery</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5</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1</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2297597163"/>
                  </a:ext>
                </a:extLst>
              </a:tr>
              <a:tr h="653852">
                <a:tc vMerge="1">
                  <a:txBody>
                    <a:bodyPr/>
                    <a:lstStyle/>
                    <a:p>
                      <a:endParaRPr lang="zh-TW" altLang="en-US"/>
                    </a:p>
                  </a:txBody>
                  <a:tcPr/>
                </a:tc>
                <a:tc>
                  <a:txBody>
                    <a:bodyPr/>
                    <a:lstStyle/>
                    <a:p>
                      <a:pPr>
                        <a:lnSpc>
                          <a:spcPct val="100000"/>
                        </a:lnSpc>
                        <a:spcAft>
                          <a:spcPts val="800"/>
                        </a:spcAft>
                        <a:buNone/>
                      </a:pPr>
                      <a:r>
                        <a:rPr lang="en-US" alt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Rape</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3</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0</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549438285"/>
                  </a:ext>
                </a:extLst>
              </a:tr>
              <a:tr h="653852">
                <a:tc vMerge="1">
                  <a:txBody>
                    <a:bodyPr/>
                    <a:lstStyle/>
                    <a:p>
                      <a:endParaRPr lang="zh-TW" altLang="en-US"/>
                    </a:p>
                  </a:txBody>
                  <a:tcPr/>
                </a:tc>
                <a:tc>
                  <a:txBody>
                    <a:bodyPr/>
                    <a:lstStyle/>
                    <a:p>
                      <a:pPr>
                        <a:lnSpc>
                          <a:spcPct val="100000"/>
                        </a:lnSpc>
                        <a:spcAft>
                          <a:spcPts val="800"/>
                        </a:spcAft>
                        <a:buNone/>
                      </a:pPr>
                      <a:r>
                        <a:rPr lang="en-US" sz="3600" b="1" dirty="0">
                          <a:latin typeface="Times New Roman" panose="02020603050405020304" pitchFamily="18" charset="0"/>
                          <a:cs typeface="Times New Roman" panose="02020603050405020304" pitchFamily="18" charset="0"/>
                        </a:rPr>
                        <a:t>Voyeurism-related offences</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8</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1</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197961607"/>
                  </a:ext>
                </a:extLst>
              </a:tr>
              <a:tr h="653852">
                <a:tc rowSpan="2">
                  <a:txBody>
                    <a:bodyPr/>
                    <a:lstStyle/>
                    <a:p>
                      <a:pPr>
                        <a:lnSpc>
                          <a:spcPct val="100000"/>
                        </a:lnSpc>
                        <a:spcAft>
                          <a:spcPts val="800"/>
                        </a:spcAft>
                        <a:buNone/>
                      </a:pPr>
                      <a:r>
                        <a:rPr lang="en-US" sz="3600" b="1" dirty="0">
                          <a:latin typeface="Times New Roman" panose="02020603050405020304" pitchFamily="18" charset="0"/>
                          <a:cs typeface="Times New Roman" panose="02020603050405020304" pitchFamily="18" charset="0"/>
                        </a:rPr>
                        <a:t>Sexual Offences Enacted for the Protection of Vulnerable Persons</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nSpc>
                          <a:spcPct val="100000"/>
                        </a:lnSpc>
                        <a:spcAft>
                          <a:spcPts val="800"/>
                        </a:spcAft>
                        <a:buNone/>
                      </a:pPr>
                      <a:r>
                        <a:rPr lang="en-US" sz="3600" b="1" dirty="0">
                          <a:latin typeface="Times New Roman" panose="02020603050405020304" pitchFamily="18" charset="0"/>
                          <a:cs typeface="Times New Roman" panose="02020603050405020304" pitchFamily="18" charset="0"/>
                        </a:rPr>
                        <a:t>Child pornography-related offences</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8</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5</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2741763310"/>
                  </a:ext>
                </a:extLst>
              </a:tr>
              <a:tr h="1307704">
                <a:tc vMerge="1">
                  <a:txBody>
                    <a:bodyPr/>
                    <a:lstStyle/>
                    <a:p>
                      <a:endParaRPr lang="zh-TW" altLang="en-US"/>
                    </a:p>
                  </a:txBody>
                  <a:tcPr/>
                </a:tc>
                <a:tc>
                  <a:txBody>
                    <a:bodyPr/>
                    <a:lstStyle/>
                    <a:p>
                      <a:pPr>
                        <a:lnSpc>
                          <a:spcPct val="100000"/>
                        </a:lnSpc>
                        <a:spcAft>
                          <a:spcPts val="800"/>
                        </a:spcAft>
                        <a:buNone/>
                      </a:pPr>
                      <a:r>
                        <a:rPr lang="en-US" sz="3600" b="1" dirty="0">
                          <a:latin typeface="Times New Roman" panose="02020603050405020304" pitchFamily="18" charset="0"/>
                          <a:cs typeface="Times New Roman" panose="02020603050405020304" pitchFamily="18" charset="0"/>
                        </a:rPr>
                        <a:t>Indecent conduct towards a child under 16</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4</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0</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867806378"/>
                  </a:ext>
                </a:extLst>
              </a:tr>
              <a:tr h="1307704">
                <a:tc>
                  <a:txBody>
                    <a:bodyPr/>
                    <a:lstStyle/>
                    <a:p>
                      <a:pPr>
                        <a:lnSpc>
                          <a:spcPct val="100000"/>
                        </a:lnSpc>
                        <a:spcAft>
                          <a:spcPts val="800"/>
                        </a:spcAft>
                        <a:buNone/>
                      </a:pPr>
                      <a:r>
                        <a:rPr lang="en-US" sz="3600" b="1" dirty="0">
                          <a:latin typeface="Times New Roman" panose="02020603050405020304" pitchFamily="18" charset="0"/>
                          <a:cs typeface="Times New Roman" panose="02020603050405020304" pitchFamily="18" charset="0"/>
                        </a:rPr>
                        <a:t>Sexual Offences Enacted to Safeguard Public Morals</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nSpc>
                          <a:spcPct val="100000"/>
                        </a:lnSpc>
                        <a:spcAft>
                          <a:spcPts val="800"/>
                        </a:spcAft>
                        <a:buNone/>
                      </a:pPr>
                      <a:r>
                        <a:rPr lang="en-US" sz="3600" b="1" dirty="0">
                          <a:latin typeface="Times New Roman" panose="02020603050405020304" pitchFamily="18" charset="0"/>
                          <a:cs typeface="Times New Roman" panose="02020603050405020304" pitchFamily="18" charset="0"/>
                        </a:rPr>
                        <a:t>Outraging public decency, exposure, and sexual offences committed outside Hong Kong</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3</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3600" b="1" kern="100" dirty="0">
                          <a:effectLst/>
                          <a:latin typeface="Times New Roman" panose="02020603050405020304" pitchFamily="18" charset="0"/>
                          <a:ea typeface="新細明體-ExtB" panose="02020500000000000000" pitchFamily="18" charset="-120"/>
                          <a:cs typeface="Times New Roman" panose="02020603050405020304" pitchFamily="18" charset="0"/>
                        </a:rPr>
                        <a:t>1</a:t>
                      </a:r>
                      <a:endParaRPr lang="zh-TW" sz="36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1758616584"/>
                  </a:ext>
                </a:extLst>
              </a:tr>
              <a:tr h="653852">
                <a:tc>
                  <a:txBody>
                    <a:bodyPr/>
                    <a:lstStyle/>
                    <a:p>
                      <a:pPr>
                        <a:lnSpc>
                          <a:spcPct val="100000"/>
                        </a:lnSpc>
                        <a:spcAft>
                          <a:spcPts val="800"/>
                        </a:spcAft>
                        <a:buNone/>
                      </a:pPr>
                      <a:r>
                        <a:rPr lang="en-US" sz="4000" b="1" kern="100" dirty="0">
                          <a:effectLst/>
                          <a:latin typeface="Times New Roman" panose="02020603050405020304" pitchFamily="18" charset="0"/>
                          <a:ea typeface="新細明體-ExtB" panose="02020500000000000000" pitchFamily="18" charset="-120"/>
                          <a:cs typeface="Times New Roman" panose="02020603050405020304" pitchFamily="18" charset="0"/>
                        </a:rPr>
                        <a:t> </a:t>
                      </a:r>
                      <a:endParaRPr lang="zh-TW" sz="40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nSpc>
                          <a:spcPct val="100000"/>
                        </a:lnSpc>
                        <a:spcAft>
                          <a:spcPts val="800"/>
                        </a:spcAft>
                        <a:buNone/>
                      </a:pPr>
                      <a:r>
                        <a:rPr lang="en-US" altLang="zh-TW" sz="4000" b="1" kern="100" dirty="0">
                          <a:effectLst/>
                          <a:latin typeface="Times New Roman" panose="02020603050405020304" pitchFamily="18" charset="0"/>
                          <a:ea typeface="新細明體-ExtB" panose="02020500000000000000" pitchFamily="18" charset="-120"/>
                          <a:cs typeface="Times New Roman" panose="02020603050405020304" pitchFamily="18" charset="0"/>
                        </a:rPr>
                        <a:t>Total</a:t>
                      </a:r>
                      <a:endParaRPr lang="zh-TW" sz="40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4000" b="1" kern="100" dirty="0">
                          <a:effectLst/>
                          <a:latin typeface="Times New Roman" panose="02020603050405020304" pitchFamily="18" charset="0"/>
                          <a:ea typeface="新細明體-ExtB" panose="02020500000000000000" pitchFamily="18" charset="-120"/>
                          <a:cs typeface="Times New Roman" panose="02020603050405020304" pitchFamily="18" charset="0"/>
                        </a:rPr>
                        <a:t>100</a:t>
                      </a:r>
                      <a:endParaRPr lang="zh-TW" sz="40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tc>
                  <a:txBody>
                    <a:bodyPr/>
                    <a:lstStyle/>
                    <a:p>
                      <a:pPr algn="ctr">
                        <a:lnSpc>
                          <a:spcPct val="100000"/>
                        </a:lnSpc>
                        <a:spcAft>
                          <a:spcPts val="800"/>
                        </a:spcAft>
                        <a:buNone/>
                      </a:pPr>
                      <a:r>
                        <a:rPr lang="en-US" sz="4000" b="1" kern="100" dirty="0">
                          <a:effectLst/>
                          <a:latin typeface="Times New Roman" panose="02020603050405020304" pitchFamily="18" charset="0"/>
                          <a:ea typeface="新細明體-ExtB" panose="02020500000000000000" pitchFamily="18" charset="-120"/>
                          <a:cs typeface="Times New Roman" panose="02020603050405020304" pitchFamily="18" charset="0"/>
                        </a:rPr>
                        <a:t>24</a:t>
                      </a:r>
                      <a:endParaRPr lang="zh-TW" sz="4000" b="1" kern="100" dirty="0">
                        <a:effectLst/>
                        <a:latin typeface="Times New Roman" panose="02020603050405020304" pitchFamily="18" charset="0"/>
                        <a:ea typeface="新細明體-ExtB"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44558020"/>
                  </a:ext>
                </a:extLst>
              </a:tr>
            </a:tbl>
          </a:graphicData>
        </a:graphic>
      </p:graphicFrame>
      <p:sp>
        <p:nvSpPr>
          <p:cNvPr id="2" name="文字方塊 2">
            <a:extLst>
              <a:ext uri="{FF2B5EF4-FFF2-40B4-BE49-F238E27FC236}">
                <a16:creationId xmlns:a16="http://schemas.microsoft.com/office/drawing/2014/main" id="{DE1F82CD-663C-D2E3-7548-814819583D38}"/>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3" name="投影片編號版面配置區 1">
            <a:extLst>
              <a:ext uri="{FF2B5EF4-FFF2-40B4-BE49-F238E27FC236}">
                <a16:creationId xmlns:a16="http://schemas.microsoft.com/office/drawing/2014/main" id="{549FA60A-4314-45BD-CA5A-974863FA81C9}"/>
              </a:ext>
            </a:extLst>
          </p:cNvPr>
          <p:cNvSpPr>
            <a:spLocks noGrp="1"/>
          </p:cNvSpPr>
          <p:nvPr>
            <p:ph type="sldNum" sz="quarter" idx="12"/>
          </p:nvPr>
        </p:nvSpPr>
        <p:spPr>
          <a:xfrm>
            <a:off x="17602200" y="9744291"/>
            <a:ext cx="550862" cy="365125"/>
          </a:xfrm>
        </p:spPr>
        <p:txBody>
          <a:bodyPr/>
          <a:lstStyle/>
          <a:p>
            <a:pPr>
              <a:defRPr/>
            </a:pPr>
            <a:fld id="{76EF7C7B-46F8-443A-BEA6-DEAB3CE58959}" type="slidenum">
              <a:rPr lang="en-US" altLang="en-US" smtClean="0">
                <a:solidFill>
                  <a:schemeClr val="tx1"/>
                </a:solidFill>
              </a:rPr>
              <a:pPr>
                <a:defRPr/>
              </a:pPr>
              <a:t>5</a:t>
            </a:fld>
            <a:endParaRPr lang="en-US" altLang="en-US"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DD65BE50-A71B-F760-1B3E-84CAC4C5E1D5}"/>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3AFDD013-1EBF-AA1A-F99B-97261FAC4A7F}"/>
              </a:ext>
            </a:extLst>
          </p:cNvPr>
          <p:cNvSpPr/>
          <p:nvPr/>
        </p:nvSpPr>
        <p:spPr>
          <a:xfrm>
            <a:off x="270387" y="356400"/>
            <a:ext cx="2136737" cy="2952314"/>
          </a:xfrm>
          <a:custGeom>
            <a:avLst/>
            <a:gdLst/>
            <a:ahLst/>
            <a:cxnLst/>
            <a:rect l="l" t="t" r="r" b="b"/>
            <a:pathLst>
              <a:path w="2136737" h="2952314">
                <a:moveTo>
                  <a:pt x="0" y="0"/>
                </a:moveTo>
                <a:lnTo>
                  <a:pt x="2136737" y="0"/>
                </a:lnTo>
                <a:lnTo>
                  <a:pt x="2136737" y="2952314"/>
                </a:lnTo>
                <a:lnTo>
                  <a:pt x="0" y="295231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0" name="TextBox 10">
            <a:extLst>
              <a:ext uri="{FF2B5EF4-FFF2-40B4-BE49-F238E27FC236}">
                <a16:creationId xmlns:a16="http://schemas.microsoft.com/office/drawing/2014/main" id="{BBBD71D1-CB2A-2646-5B34-7B4AE0B66B83}"/>
              </a:ext>
            </a:extLst>
          </p:cNvPr>
          <p:cNvSpPr txBox="1"/>
          <p:nvPr/>
        </p:nvSpPr>
        <p:spPr>
          <a:xfrm>
            <a:off x="2286000" y="1943100"/>
            <a:ext cx="13715999" cy="2462213"/>
          </a:xfrm>
          <a:prstGeom prst="rect">
            <a:avLst/>
          </a:prstGeom>
        </p:spPr>
        <p:txBody>
          <a:bodyPr wrap="square" lIns="0" tIns="0" rIns="0" bIns="0" rtlCol="0" anchor="t">
            <a:spAutoFit/>
          </a:bodyPr>
          <a:lstStyle/>
          <a:p>
            <a:pPr algn="ctr"/>
            <a:r>
              <a:rPr lang="en-US" altLang="zh-TW" sz="72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rPr>
              <a:t>Statistics on "Online Child Sexual Grooming" Offences:</a:t>
            </a:r>
          </a:p>
          <a:p>
            <a:pPr lvl="0" algn="ctr"/>
            <a:endParaRPr lang="en-US" sz="1600" dirty="0">
              <a:solidFill>
                <a:srgbClr val="1E5E96"/>
              </a:solidFill>
              <a:latin typeface="思源宋体-超粗体"/>
              <a:ea typeface="思源宋体-超粗体"/>
              <a:cs typeface="思源宋体-超粗体"/>
              <a:sym typeface="思源宋体-超粗体"/>
            </a:endParaRPr>
          </a:p>
        </p:txBody>
      </p:sp>
      <p:sp>
        <p:nvSpPr>
          <p:cNvPr id="11" name="TextBox 11">
            <a:extLst>
              <a:ext uri="{FF2B5EF4-FFF2-40B4-BE49-F238E27FC236}">
                <a16:creationId xmlns:a16="http://schemas.microsoft.com/office/drawing/2014/main" id="{052060D2-B576-65F3-D205-B4DECF28B374}"/>
              </a:ext>
            </a:extLst>
          </p:cNvPr>
          <p:cNvSpPr txBox="1"/>
          <p:nvPr/>
        </p:nvSpPr>
        <p:spPr>
          <a:xfrm>
            <a:off x="3200399" y="4762500"/>
            <a:ext cx="11887200" cy="3323987"/>
          </a:xfrm>
          <a:prstGeom prst="rect">
            <a:avLst/>
          </a:prstGeom>
        </p:spPr>
        <p:txBody>
          <a:bodyPr wrap="square" lIns="0" tIns="0" rIns="0" bIns="0" rtlCol="0" anchor="t">
            <a:spAutoFit/>
          </a:bodyPr>
          <a:lstStyle/>
          <a:p>
            <a:pPr algn="ctr"/>
            <a:r>
              <a:rPr lang="en-US" altLang="zh-TW" sz="5400"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rPr>
              <a:t>All child victims were harmed through </a:t>
            </a:r>
            <a:r>
              <a:rPr lang="en-US" altLang="zh-TW" sz="5400" dirty="0">
                <a:solidFill>
                  <a:srgbClr val="FF0000"/>
                </a:solidFill>
                <a:latin typeface="Times New Roman" panose="02020603050405020304" pitchFamily="18" charset="0"/>
                <a:ea typeface="新細明體-ExtB" panose="02020500000000000000" pitchFamily="18" charset="-120"/>
                <a:cs typeface="Times New Roman" panose="02020603050405020304" pitchFamily="18" charset="0"/>
              </a:rPr>
              <a:t>social media</a:t>
            </a:r>
          </a:p>
          <a:p>
            <a:pPr algn="ctr"/>
            <a:r>
              <a:rPr lang="en-US" altLang="zh-TW" sz="5400"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In 2025, there were </a:t>
            </a:r>
            <a:r>
              <a:rPr lang="en-US" altLang="zh-TW" sz="5400" dirty="0">
                <a:solidFill>
                  <a:srgbClr val="FF000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85</a:t>
            </a:r>
            <a:r>
              <a:rPr lang="en-US" altLang="zh-TW" sz="5400"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 reported </a:t>
            </a:r>
            <a:r>
              <a:rPr lang="en-US" altLang="zh-TW" sz="5400" dirty="0">
                <a:solidFill>
                  <a:srgbClr val="FF000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non-consensual sexual offences</a:t>
            </a:r>
            <a:endParaRPr lang="en-US" altLang="zh-TW" sz="5400"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p:txBody>
      </p:sp>
      <p:sp>
        <p:nvSpPr>
          <p:cNvPr id="17" name="Freeform 4">
            <a:extLst>
              <a:ext uri="{FF2B5EF4-FFF2-40B4-BE49-F238E27FC236}">
                <a16:creationId xmlns:a16="http://schemas.microsoft.com/office/drawing/2014/main" id="{E7EFFAF0-7120-8185-BC86-ECDE40D368F6}"/>
              </a:ext>
            </a:extLst>
          </p:cNvPr>
          <p:cNvSpPr/>
          <p:nvPr/>
        </p:nvSpPr>
        <p:spPr>
          <a:xfrm>
            <a:off x="13897166" y="6813843"/>
            <a:ext cx="3713242" cy="2545288"/>
          </a:xfrm>
          <a:custGeom>
            <a:avLst/>
            <a:gdLst/>
            <a:ahLst/>
            <a:cxnLst/>
            <a:rect l="l" t="t" r="r" b="b"/>
            <a:pathLst>
              <a:path w="2892373" h="2545288">
                <a:moveTo>
                  <a:pt x="0" y="0"/>
                </a:moveTo>
                <a:lnTo>
                  <a:pt x="2892373" y="0"/>
                </a:lnTo>
                <a:lnTo>
                  <a:pt x="2892373" y="2545288"/>
                </a:lnTo>
                <a:lnTo>
                  <a:pt x="0" y="254528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F754EC16-290E-4D1E-2A54-6251657CC71C}"/>
              </a:ext>
            </a:extLst>
          </p:cNvPr>
          <p:cNvSpPr txBox="1"/>
          <p:nvPr/>
        </p:nvSpPr>
        <p:spPr>
          <a:xfrm>
            <a:off x="8610600" y="1905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3" name="投影片編號版面配置區 1">
            <a:extLst>
              <a:ext uri="{FF2B5EF4-FFF2-40B4-BE49-F238E27FC236}">
                <a16:creationId xmlns:a16="http://schemas.microsoft.com/office/drawing/2014/main" id="{C1F3802F-1DA5-3C52-AFFF-7A7C29294C79}"/>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6</a:t>
            </a:fld>
            <a:endParaRPr lang="en-US" altLang="en-US" dirty="0">
              <a:solidFill>
                <a:schemeClr val="tx1"/>
              </a:solidFill>
            </a:endParaRPr>
          </a:p>
        </p:txBody>
      </p:sp>
    </p:spTree>
    <p:extLst>
      <p:ext uri="{BB962C8B-B14F-4D97-AF65-F5344CB8AC3E}">
        <p14:creationId xmlns:p14="http://schemas.microsoft.com/office/powerpoint/2010/main" val="1029766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9FEE502C-BB18-8956-BB09-EC1332FDB404}"/>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AB29EC66-0B7E-C701-F07A-8ED52298CB5E}"/>
              </a:ext>
            </a:extLst>
          </p:cNvPr>
          <p:cNvGrpSpPr/>
          <p:nvPr/>
        </p:nvGrpSpPr>
        <p:grpSpPr>
          <a:xfrm>
            <a:off x="1214404" y="3384563"/>
            <a:ext cx="4595784" cy="4834693"/>
            <a:chOff x="0" y="0"/>
            <a:chExt cx="6350000" cy="6362700"/>
          </a:xfrm>
        </p:grpSpPr>
        <p:sp>
          <p:nvSpPr>
            <p:cNvPr id="9" name="Freeform 9">
              <a:extLst>
                <a:ext uri="{FF2B5EF4-FFF2-40B4-BE49-F238E27FC236}">
                  <a16:creationId xmlns:a16="http://schemas.microsoft.com/office/drawing/2014/main" id="{0AD60DF0-703D-FDD0-AD0F-062B98EFF843}"/>
                </a:ext>
              </a:extLst>
            </p:cNvPr>
            <p:cNvSpPr/>
            <p:nvPr/>
          </p:nvSpPr>
          <p:spPr>
            <a:xfrm>
              <a:off x="-8" y="10548"/>
              <a:ext cx="6350004" cy="6350002"/>
            </a:xfrm>
            <a:custGeom>
              <a:avLst/>
              <a:gdLst/>
              <a:ahLst/>
              <a:cxnLst/>
              <a:rect l="l" t="t" r="r" b="b"/>
              <a:pathLst>
                <a:path w="6350004" h="6350002">
                  <a:moveTo>
                    <a:pt x="2052010" y="199142"/>
                  </a:moveTo>
                  <a:cubicBezTo>
                    <a:pt x="2197197" y="17913"/>
                    <a:pt x="2443272" y="-48038"/>
                    <a:pt x="2659629" y="36328"/>
                  </a:cubicBezTo>
                  <a:lnTo>
                    <a:pt x="2982006" y="162045"/>
                  </a:lnTo>
                  <a:cubicBezTo>
                    <a:pt x="3106123" y="210444"/>
                    <a:pt x="3243893" y="210444"/>
                    <a:pt x="3368010" y="162045"/>
                  </a:cubicBezTo>
                  <a:lnTo>
                    <a:pt x="3690387" y="36328"/>
                  </a:lnTo>
                  <a:cubicBezTo>
                    <a:pt x="3906744" y="-48038"/>
                    <a:pt x="4152819" y="17913"/>
                    <a:pt x="4298005" y="199142"/>
                  </a:cubicBezTo>
                  <a:lnTo>
                    <a:pt x="4514337" y="469195"/>
                  </a:lnTo>
                  <a:cubicBezTo>
                    <a:pt x="4597632" y="573168"/>
                    <a:pt x="4716948" y="642052"/>
                    <a:pt x="4848640" y="662196"/>
                  </a:cubicBezTo>
                  <a:lnTo>
                    <a:pt x="5190676" y="714520"/>
                  </a:lnTo>
                  <a:cubicBezTo>
                    <a:pt x="5420228" y="749636"/>
                    <a:pt x="5600378" y="929785"/>
                    <a:pt x="5635481" y="1159338"/>
                  </a:cubicBezTo>
                  <a:lnTo>
                    <a:pt x="5687805" y="1501374"/>
                  </a:lnTo>
                  <a:cubicBezTo>
                    <a:pt x="5707947" y="1633063"/>
                    <a:pt x="5776833" y="1752376"/>
                    <a:pt x="5880806" y="1835664"/>
                  </a:cubicBezTo>
                  <a:lnTo>
                    <a:pt x="6150859" y="2051995"/>
                  </a:lnTo>
                  <a:cubicBezTo>
                    <a:pt x="6332101" y="2197182"/>
                    <a:pt x="6398040" y="2443270"/>
                    <a:pt x="6313673" y="2659614"/>
                  </a:cubicBezTo>
                  <a:lnTo>
                    <a:pt x="6187969" y="2981991"/>
                  </a:lnTo>
                  <a:cubicBezTo>
                    <a:pt x="6139569" y="3106112"/>
                    <a:pt x="6139569" y="3243887"/>
                    <a:pt x="6187969" y="3368008"/>
                  </a:cubicBezTo>
                  <a:lnTo>
                    <a:pt x="6313673" y="3690385"/>
                  </a:lnTo>
                  <a:cubicBezTo>
                    <a:pt x="6398040" y="3906742"/>
                    <a:pt x="6332101" y="4152817"/>
                    <a:pt x="6150859" y="4298003"/>
                  </a:cubicBezTo>
                  <a:lnTo>
                    <a:pt x="5880806" y="4514335"/>
                  </a:lnTo>
                  <a:cubicBezTo>
                    <a:pt x="5776833" y="4597623"/>
                    <a:pt x="5707947" y="4716936"/>
                    <a:pt x="5687805" y="4848624"/>
                  </a:cubicBezTo>
                  <a:lnTo>
                    <a:pt x="5635481" y="5190661"/>
                  </a:lnTo>
                  <a:cubicBezTo>
                    <a:pt x="5600365" y="5420214"/>
                    <a:pt x="5420228" y="5600363"/>
                    <a:pt x="5190676" y="5635478"/>
                  </a:cubicBezTo>
                  <a:lnTo>
                    <a:pt x="4848627" y="5687802"/>
                  </a:lnTo>
                  <a:cubicBezTo>
                    <a:pt x="4716939" y="5707947"/>
                    <a:pt x="4597627" y="5776832"/>
                    <a:pt x="4514337" y="5880804"/>
                  </a:cubicBezTo>
                  <a:lnTo>
                    <a:pt x="4298005" y="6150857"/>
                  </a:lnTo>
                  <a:cubicBezTo>
                    <a:pt x="4152819" y="6332099"/>
                    <a:pt x="3906744" y="6398037"/>
                    <a:pt x="3690387" y="6313671"/>
                  </a:cubicBezTo>
                  <a:lnTo>
                    <a:pt x="3368010" y="6187954"/>
                  </a:lnTo>
                  <a:cubicBezTo>
                    <a:pt x="3243893" y="6139555"/>
                    <a:pt x="3106123" y="6139555"/>
                    <a:pt x="2982006" y="6187954"/>
                  </a:cubicBezTo>
                  <a:lnTo>
                    <a:pt x="2659629" y="6313671"/>
                  </a:lnTo>
                  <a:cubicBezTo>
                    <a:pt x="2443272" y="6398037"/>
                    <a:pt x="2197197" y="6332099"/>
                    <a:pt x="2052010" y="6150857"/>
                  </a:cubicBezTo>
                  <a:lnTo>
                    <a:pt x="1835679" y="5880804"/>
                  </a:lnTo>
                  <a:cubicBezTo>
                    <a:pt x="1752389" y="5776832"/>
                    <a:pt x="1633077" y="5707947"/>
                    <a:pt x="1501389" y="5687802"/>
                  </a:cubicBezTo>
                  <a:lnTo>
                    <a:pt x="1159340" y="5635478"/>
                  </a:lnTo>
                  <a:cubicBezTo>
                    <a:pt x="929788" y="5600363"/>
                    <a:pt x="749638" y="5420214"/>
                    <a:pt x="714535" y="5190661"/>
                  </a:cubicBezTo>
                  <a:lnTo>
                    <a:pt x="662211" y="4848624"/>
                  </a:lnTo>
                  <a:cubicBezTo>
                    <a:pt x="642068" y="4716937"/>
                    <a:pt x="573183" y="4597624"/>
                    <a:pt x="469209" y="4514335"/>
                  </a:cubicBezTo>
                  <a:lnTo>
                    <a:pt x="199144" y="4298003"/>
                  </a:lnTo>
                  <a:cubicBezTo>
                    <a:pt x="17915" y="4152817"/>
                    <a:pt x="-48023" y="3906742"/>
                    <a:pt x="36330" y="3690384"/>
                  </a:cubicBezTo>
                  <a:lnTo>
                    <a:pt x="162035" y="3368007"/>
                  </a:lnTo>
                  <a:cubicBezTo>
                    <a:pt x="210433" y="3243886"/>
                    <a:pt x="210433" y="3106112"/>
                    <a:pt x="162035" y="2981991"/>
                  </a:cubicBezTo>
                  <a:lnTo>
                    <a:pt x="36330" y="2659614"/>
                  </a:lnTo>
                  <a:cubicBezTo>
                    <a:pt x="-48036" y="2443270"/>
                    <a:pt x="17902" y="2197182"/>
                    <a:pt x="199144" y="2051995"/>
                  </a:cubicBezTo>
                  <a:lnTo>
                    <a:pt x="469197" y="1835664"/>
                  </a:lnTo>
                  <a:cubicBezTo>
                    <a:pt x="573170" y="1752375"/>
                    <a:pt x="642055" y="1633062"/>
                    <a:pt x="662199" y="1501374"/>
                  </a:cubicBezTo>
                  <a:lnTo>
                    <a:pt x="714523" y="1159338"/>
                  </a:lnTo>
                  <a:cubicBezTo>
                    <a:pt x="749625" y="929785"/>
                    <a:pt x="929775" y="749636"/>
                    <a:pt x="1159327" y="714520"/>
                  </a:cubicBezTo>
                  <a:lnTo>
                    <a:pt x="1501377" y="662196"/>
                  </a:lnTo>
                  <a:cubicBezTo>
                    <a:pt x="1633064" y="642051"/>
                    <a:pt x="1752376" y="573166"/>
                    <a:pt x="1835666" y="469194"/>
                  </a:cubicBezTo>
                  <a:close/>
                </a:path>
              </a:pathLst>
            </a:custGeom>
            <a:blipFill>
              <a:blip r:embed="rId2" cstate="email">
                <a:extLst>
                  <a:ext uri="{28A0092B-C50C-407E-A947-70E740481C1C}">
                    <a14:useLocalDpi xmlns:a14="http://schemas.microsoft.com/office/drawing/2010/main"/>
                  </a:ext>
                </a:extLst>
              </a:blip>
              <a:stretch>
                <a:fillRect/>
              </a:stretch>
            </a:blipFill>
            <a:ln w="38100" cap="sq">
              <a:solidFill>
                <a:srgbClr val="000000"/>
              </a:solidFill>
              <a:prstDash val="lgDash"/>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TextBox 10">
            <a:extLst>
              <a:ext uri="{FF2B5EF4-FFF2-40B4-BE49-F238E27FC236}">
                <a16:creationId xmlns:a16="http://schemas.microsoft.com/office/drawing/2014/main" id="{A26062E0-5D65-831A-2942-0FE82B2D15D3}"/>
              </a:ext>
            </a:extLst>
          </p:cNvPr>
          <p:cNvSpPr txBox="1"/>
          <p:nvPr/>
        </p:nvSpPr>
        <p:spPr>
          <a:xfrm>
            <a:off x="1828800" y="1662666"/>
            <a:ext cx="16002000" cy="923330"/>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1E5E96"/>
                </a:solidFill>
                <a:effectLst/>
                <a:uLnTx/>
                <a:uFillTx/>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Adapted from a Real Case: Tung and Nam</a:t>
            </a:r>
          </a:p>
        </p:txBody>
      </p:sp>
      <p:sp>
        <p:nvSpPr>
          <p:cNvPr id="4" name="標題 1">
            <a:extLst>
              <a:ext uri="{FF2B5EF4-FFF2-40B4-BE49-F238E27FC236}">
                <a16:creationId xmlns:a16="http://schemas.microsoft.com/office/drawing/2014/main" id="{25DA9D8A-5AE7-D31F-587E-42C3FCE2EA45}"/>
              </a:ext>
            </a:extLst>
          </p:cNvPr>
          <p:cNvSpPr txBox="1">
            <a:spLocks/>
          </p:cNvSpPr>
          <p:nvPr/>
        </p:nvSpPr>
        <p:spPr>
          <a:xfrm>
            <a:off x="5486400" y="7097176"/>
            <a:ext cx="7543800" cy="1527158"/>
          </a:xfrm>
          <a:prstGeom prst="rect">
            <a:avLst/>
          </a:prstGeom>
        </p:spPr>
        <p:txBody>
          <a:bodyPr vert="horz" lIns="91440" tIns="45720" rIns="91440" bIns="45720" rtlCol="0" anchor="ctr">
            <a:normAutofit/>
          </a:bodyPr>
          <a:lstStyle>
            <a:lvl1pPr algn="l" defTabSz="457200" rtl="0" eaLnBrk="0" fontAlgn="base" hangingPunct="0">
              <a:spcBef>
                <a:spcPct val="0"/>
              </a:spcBef>
              <a:spcAft>
                <a:spcPct val="0"/>
              </a:spcAft>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algn="l" defTabSz="457200" rtl="0" eaLnBrk="0" fontAlgn="base" hangingPunct="0">
              <a:spcBef>
                <a:spcPct val="0"/>
              </a:spcBef>
              <a:spcAft>
                <a:spcPct val="0"/>
              </a:spcAft>
              <a:defRPr sz="3200">
                <a:solidFill>
                  <a:schemeClr val="tx1"/>
                </a:solidFill>
                <a:latin typeface="Century Gothic" panose="020B0502020202020204" pitchFamily="34" charset="0"/>
              </a:defRPr>
            </a:lvl2pPr>
            <a:lvl3pPr algn="l" defTabSz="457200" rtl="0" eaLnBrk="0" fontAlgn="base" hangingPunct="0">
              <a:spcBef>
                <a:spcPct val="0"/>
              </a:spcBef>
              <a:spcAft>
                <a:spcPct val="0"/>
              </a:spcAft>
              <a:defRPr sz="3200">
                <a:solidFill>
                  <a:schemeClr val="tx1"/>
                </a:solidFill>
                <a:latin typeface="Century Gothic" panose="020B0502020202020204" pitchFamily="34" charset="0"/>
              </a:defRPr>
            </a:lvl3pPr>
            <a:lvl4pPr algn="l" defTabSz="457200" rtl="0" eaLnBrk="0" fontAlgn="base" hangingPunct="0">
              <a:spcBef>
                <a:spcPct val="0"/>
              </a:spcBef>
              <a:spcAft>
                <a:spcPct val="0"/>
              </a:spcAft>
              <a:defRPr sz="3200">
                <a:solidFill>
                  <a:schemeClr val="tx1"/>
                </a:solidFill>
                <a:latin typeface="Century Gothic" panose="020B0502020202020204" pitchFamily="34" charset="0"/>
              </a:defRPr>
            </a:lvl4pPr>
            <a:lvl5pPr algn="l" defTabSz="457200" rtl="0" eaLnBrk="0" fontAlgn="base" hangingPunct="0">
              <a:spcBef>
                <a:spcPct val="0"/>
              </a:spcBef>
              <a:spcAft>
                <a:spcPct val="0"/>
              </a:spcAft>
              <a:defRPr sz="3200">
                <a:solidFill>
                  <a:schemeClr val="tx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altLang="zh-TW" b="1" i="0" u="none" strike="noStrike" kern="1200" cap="all" spc="0" normalizeH="0" baseline="0" noProof="0" dirty="0">
                <a:ln w="3175" cmpd="sng">
                  <a:noFill/>
                </a:ln>
                <a:gradFill flip="none" rotWithShape="1">
                  <a:gsLst>
                    <a:gs pos="0">
                      <a:prstClr val="black"/>
                    </a:gs>
                    <a:gs pos="100000">
                      <a:prstClr val="black">
                        <a:lumMod val="65000"/>
                      </a:prstClr>
                    </a:gs>
                  </a:gsLst>
                  <a:lin ang="5580000" scaled="0"/>
                  <a:tileRect/>
                </a:gradFill>
                <a:effectLst>
                  <a:glow rad="38100">
                    <a:prstClr val="white">
                      <a:lumMod val="65000"/>
                      <a:lumOff val="35000"/>
                      <a:alpha val="40000"/>
                    </a:prstClr>
                  </a:glow>
                  <a:outerShdw blurRad="28575" dist="38100" dir="14040000" algn="tl" rotWithShape="0">
                    <a:srgbClr val="000000">
                      <a:alpha val="25000"/>
                    </a:srgbClr>
                  </a:outerShdw>
                </a:effectLst>
                <a:uLnTx/>
                <a:uFillTx/>
                <a:latin typeface="Times New Roman" panose="02020603050405020304" pitchFamily="18" charset="0"/>
                <a:ea typeface="新細明體-ExtB" panose="02020500000000000000" pitchFamily="18" charset="-120"/>
                <a:cs typeface="Times New Roman" panose="02020603050405020304" pitchFamily="18" charset="0"/>
              </a:rPr>
              <a:t>Watch the video</a:t>
            </a:r>
            <a:r>
              <a:rPr kumimoji="0" lang="zh-TW" altLang="en-US" b="1" i="0" u="none" strike="noStrike" kern="1200" cap="all" spc="0" normalizeH="0" baseline="0" noProof="0" dirty="0">
                <a:ln w="3175" cmpd="sng">
                  <a:noFill/>
                </a:ln>
                <a:gradFill flip="none" rotWithShape="1">
                  <a:gsLst>
                    <a:gs pos="0">
                      <a:prstClr val="black"/>
                    </a:gs>
                    <a:gs pos="100000">
                      <a:prstClr val="black">
                        <a:lumMod val="65000"/>
                      </a:prstClr>
                    </a:gs>
                  </a:gsLst>
                  <a:lin ang="5580000" scaled="0"/>
                  <a:tileRect/>
                </a:gradFill>
                <a:effectLst>
                  <a:glow rad="38100">
                    <a:prstClr val="white">
                      <a:lumMod val="65000"/>
                      <a:lumOff val="35000"/>
                      <a:alpha val="40000"/>
                    </a:prstClr>
                  </a:glow>
                  <a:outerShdw blurRad="28575" dist="38100" dir="14040000" algn="tl" rotWithShape="0">
                    <a:srgbClr val="000000">
                      <a:alpha val="25000"/>
                    </a:srgbClr>
                  </a:outerShdw>
                </a:effectLst>
                <a:uLnTx/>
                <a:uFillTx/>
                <a:latin typeface="新細明體-ExtB" panose="02020500000000000000" pitchFamily="18" charset="-120"/>
                <a:ea typeface="新細明體-ExtB" panose="02020500000000000000" pitchFamily="18" charset="-120"/>
                <a:cs typeface="+mj-cs"/>
                <a:sym typeface="Wingdings" panose="05000000000000000000" pitchFamily="2" charset="2"/>
              </a:rPr>
              <a:t></a:t>
            </a:r>
            <a:endParaRPr kumimoji="0" lang="en-GB" b="0" i="0" u="none" strike="noStrike" kern="1200" cap="all" spc="0" normalizeH="0" baseline="0" noProof="0" dirty="0">
              <a:ln w="3175" cmpd="sng">
                <a:noFill/>
              </a:ln>
              <a:gradFill flip="none" rotWithShape="1">
                <a:gsLst>
                  <a:gs pos="0">
                    <a:prstClr val="black"/>
                  </a:gs>
                  <a:gs pos="100000">
                    <a:prstClr val="black">
                      <a:lumMod val="65000"/>
                    </a:prstClr>
                  </a:gs>
                </a:gsLst>
                <a:lin ang="5580000" scaled="0"/>
                <a:tileRect/>
              </a:gradFill>
              <a:effectLst>
                <a:glow rad="38100">
                  <a:prstClr val="white">
                    <a:lumMod val="65000"/>
                    <a:lumOff val="35000"/>
                    <a:alpha val="40000"/>
                  </a:prstClr>
                </a:glow>
                <a:outerShdw blurRad="28575" dist="38100" dir="14040000" algn="tl" rotWithShape="0">
                  <a:srgbClr val="000000">
                    <a:alpha val="25000"/>
                  </a:srgbClr>
                </a:outerShdw>
              </a:effectLst>
              <a:uLnTx/>
              <a:uFillTx/>
              <a:latin typeface="Calibri"/>
              <a:ea typeface="+mj-ea"/>
              <a:cs typeface="+mj-cs"/>
            </a:endParaRPr>
          </a:p>
        </p:txBody>
      </p:sp>
      <p:sp>
        <p:nvSpPr>
          <p:cNvPr id="5" name="Freeform 2">
            <a:extLst>
              <a:ext uri="{FF2B5EF4-FFF2-40B4-BE49-F238E27FC236}">
                <a16:creationId xmlns:a16="http://schemas.microsoft.com/office/drawing/2014/main" id="{17D27ECF-F37A-DFDA-9D98-CB45542747D2}"/>
              </a:ext>
            </a:extLst>
          </p:cNvPr>
          <p:cNvSpPr/>
          <p:nvPr/>
        </p:nvSpPr>
        <p:spPr>
          <a:xfrm rot="-3502874">
            <a:off x="244649" y="682223"/>
            <a:ext cx="2757407" cy="1574229"/>
          </a:xfrm>
          <a:custGeom>
            <a:avLst/>
            <a:gdLst/>
            <a:ahLst/>
            <a:cxnLst/>
            <a:rect l="l" t="t" r="r" b="b"/>
            <a:pathLst>
              <a:path w="2757407" h="1574229">
                <a:moveTo>
                  <a:pt x="0" y="0"/>
                </a:moveTo>
                <a:lnTo>
                  <a:pt x="2757407" y="0"/>
                </a:lnTo>
                <a:lnTo>
                  <a:pt x="2757407" y="1574228"/>
                </a:lnTo>
                <a:lnTo>
                  <a:pt x="0" y="15742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文字方塊 5">
            <a:extLst>
              <a:ext uri="{FF2B5EF4-FFF2-40B4-BE49-F238E27FC236}">
                <a16:creationId xmlns:a16="http://schemas.microsoft.com/office/drawing/2014/main" id="{3C8F2F21-8B00-1784-2C2B-8898D50F0C55}"/>
              </a:ext>
            </a:extLst>
          </p:cNvPr>
          <p:cNvSpPr txBox="1"/>
          <p:nvPr/>
        </p:nvSpPr>
        <p:spPr>
          <a:xfrm>
            <a:off x="4572000" y="8217622"/>
            <a:ext cx="13101598" cy="707886"/>
          </a:xfrm>
          <a:prstGeom prst="rect">
            <a:avLst/>
          </a:prstGeom>
          <a:noFill/>
        </p:spPr>
        <p:txBody>
          <a:bodyPr wrap="square">
            <a:spAutoFit/>
          </a:bodyPr>
          <a:lstStyle/>
          <a:p>
            <a:r>
              <a:rPr lang="en-GB" sz="4000" dirty="0">
                <a:latin typeface="Times New Roman" panose="02020603050405020304" pitchFamily="18" charset="0"/>
                <a:cs typeface="Times New Roman" panose="02020603050405020304" pitchFamily="18" charset="0"/>
              </a:rPr>
              <a:t>https://youtu.be/ZmWZ-bsFPD4?si=CPqbLCjXDngTjQxZ</a:t>
            </a:r>
          </a:p>
        </p:txBody>
      </p:sp>
      <p:sp>
        <p:nvSpPr>
          <p:cNvPr id="2" name="文字方塊 2">
            <a:extLst>
              <a:ext uri="{FF2B5EF4-FFF2-40B4-BE49-F238E27FC236}">
                <a16:creationId xmlns:a16="http://schemas.microsoft.com/office/drawing/2014/main" id="{27ADB26D-FA26-B5A4-B780-5965B6B91201}"/>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3" name="投影片編號版面配置區 1">
            <a:extLst>
              <a:ext uri="{FF2B5EF4-FFF2-40B4-BE49-F238E27FC236}">
                <a16:creationId xmlns:a16="http://schemas.microsoft.com/office/drawing/2014/main" id="{9EAC884E-9221-EA9D-DFED-17CA6E5B5ED4}"/>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7</a:t>
            </a:fld>
            <a:endParaRPr lang="en-US" altLang="en-US" dirty="0">
              <a:solidFill>
                <a:schemeClr val="tx1"/>
              </a:solidFill>
            </a:endParaRPr>
          </a:p>
        </p:txBody>
      </p:sp>
    </p:spTree>
    <p:extLst>
      <p:ext uri="{BB962C8B-B14F-4D97-AF65-F5344CB8AC3E}">
        <p14:creationId xmlns:p14="http://schemas.microsoft.com/office/powerpoint/2010/main" val="1314551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p:cNvGrpSpPr/>
        <p:nvPr/>
      </p:nvGrpSpPr>
      <p:grpSpPr>
        <a:xfrm>
          <a:off x="0" y="0"/>
          <a:ext cx="0" cy="0"/>
          <a:chOff x="0" y="0"/>
          <a:chExt cx="0" cy="0"/>
        </a:xfrm>
      </p:grpSpPr>
      <p:grpSp>
        <p:nvGrpSpPr>
          <p:cNvPr id="8" name="Group 8"/>
          <p:cNvGrpSpPr/>
          <p:nvPr/>
        </p:nvGrpSpPr>
        <p:grpSpPr>
          <a:xfrm>
            <a:off x="2638621" y="4152900"/>
            <a:ext cx="13010757" cy="4759989"/>
            <a:chOff x="0" y="0"/>
            <a:chExt cx="1062260" cy="388628"/>
          </a:xfrm>
        </p:grpSpPr>
        <p:sp>
          <p:nvSpPr>
            <p:cNvPr id="9" name="Freeform 9"/>
            <p:cNvSpPr/>
            <p:nvPr/>
          </p:nvSpPr>
          <p:spPr>
            <a:xfrm>
              <a:off x="0" y="0"/>
              <a:ext cx="1062260" cy="388628"/>
            </a:xfrm>
            <a:custGeom>
              <a:avLst/>
              <a:gdLst/>
              <a:ahLst/>
              <a:cxnLst/>
              <a:rect l="l" t="t" r="r" b="b"/>
              <a:pathLst>
                <a:path w="1062260" h="388628">
                  <a:moveTo>
                    <a:pt x="11622" y="0"/>
                  </a:moveTo>
                  <a:lnTo>
                    <a:pt x="1050638" y="0"/>
                  </a:lnTo>
                  <a:cubicBezTo>
                    <a:pt x="1053721" y="0"/>
                    <a:pt x="1056677" y="1224"/>
                    <a:pt x="1058856" y="3404"/>
                  </a:cubicBezTo>
                  <a:cubicBezTo>
                    <a:pt x="1061036" y="5583"/>
                    <a:pt x="1062260" y="8540"/>
                    <a:pt x="1062260" y="11622"/>
                  </a:cubicBezTo>
                  <a:lnTo>
                    <a:pt x="1062260" y="377006"/>
                  </a:lnTo>
                  <a:cubicBezTo>
                    <a:pt x="1062260" y="383425"/>
                    <a:pt x="1057057" y="388628"/>
                    <a:pt x="1050638" y="388628"/>
                  </a:cubicBezTo>
                  <a:lnTo>
                    <a:pt x="11622" y="388628"/>
                  </a:lnTo>
                  <a:cubicBezTo>
                    <a:pt x="5203" y="388628"/>
                    <a:pt x="0" y="383425"/>
                    <a:pt x="0" y="377006"/>
                  </a:cubicBezTo>
                  <a:lnTo>
                    <a:pt x="0" y="11622"/>
                  </a:lnTo>
                  <a:cubicBezTo>
                    <a:pt x="0" y="5203"/>
                    <a:pt x="5203" y="0"/>
                    <a:pt x="11622" y="0"/>
                  </a:cubicBezTo>
                  <a:close/>
                </a:path>
              </a:pathLst>
            </a:custGeom>
            <a:solidFill>
              <a:srgbClr val="FFFFFF"/>
            </a:solidFill>
            <a:ln w="38100" cap="rnd">
              <a:solidFill>
                <a:srgbClr val="000000"/>
              </a:solidFill>
              <a:prstDash val="dash"/>
              <a:round/>
            </a:ln>
          </p:spPr>
          <p:txBody>
            <a:bodyPr/>
            <a:lstStyle/>
            <a:p>
              <a:endParaRPr lang="en-GB"/>
            </a:p>
          </p:txBody>
        </p:sp>
        <p:sp>
          <p:nvSpPr>
            <p:cNvPr id="10" name="TextBox 10"/>
            <p:cNvSpPr txBox="1"/>
            <p:nvPr/>
          </p:nvSpPr>
          <p:spPr>
            <a:xfrm>
              <a:off x="0" y="-38100"/>
              <a:ext cx="1062260" cy="426728"/>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TextBox 11"/>
          <p:cNvSpPr txBox="1"/>
          <p:nvPr/>
        </p:nvSpPr>
        <p:spPr>
          <a:xfrm>
            <a:off x="1854349" y="2059730"/>
            <a:ext cx="14579302" cy="1415772"/>
          </a:xfrm>
          <a:prstGeom prst="rect">
            <a:avLst/>
          </a:prstGeom>
        </p:spPr>
        <p:txBody>
          <a:bodyPr wrap="square" lIns="0" tIns="0" rIns="0" bIns="0" rtlCol="0" anchor="t">
            <a:spAutoFit/>
          </a:bodyPr>
          <a:lstStyle/>
          <a:p>
            <a:pPr marL="0" lvl="0" indent="0" algn="ctr"/>
            <a:r>
              <a:rPr lang="en-US" sz="60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Nude Chat Is More Than “Embarrassing</a:t>
            </a:r>
            <a:r>
              <a:rPr lang="en-US" sz="54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a:t>
            </a:r>
          </a:p>
          <a:p>
            <a:pPr marL="0" lvl="0" indent="0" algn="ctr"/>
            <a:r>
              <a:rPr lang="en-US" altLang="zh-TW" sz="32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(Excerpt from：seedfoundation.hk)</a:t>
            </a:r>
          </a:p>
        </p:txBody>
      </p:sp>
      <p:sp>
        <p:nvSpPr>
          <p:cNvPr id="12" name="TextBox 12"/>
          <p:cNvSpPr txBox="1"/>
          <p:nvPr/>
        </p:nvSpPr>
        <p:spPr>
          <a:xfrm>
            <a:off x="3073214" y="4686234"/>
            <a:ext cx="12141569" cy="3693319"/>
          </a:xfrm>
          <a:prstGeom prst="rect">
            <a:avLst/>
          </a:prstGeom>
        </p:spPr>
        <p:txBody>
          <a:bodyPr wrap="square" lIns="0" tIns="0" rIns="0" bIns="0" rtlCol="0" anchor="t">
            <a:spAutoFit/>
          </a:bodyPr>
          <a:lstStyle/>
          <a:p>
            <a:pPr marL="0" lvl="0" indent="0"/>
            <a:r>
              <a:rPr lang="en-US" sz="6000" b="1" dirty="0">
                <a:latin typeface="Times New Roman" panose="02020603050405020304" pitchFamily="18" charset="0"/>
                <a:cs typeface="Times New Roman" panose="02020603050405020304" pitchFamily="18" charset="0"/>
              </a:rPr>
              <a:t>Nude chatting can cause deep, long-lasting impacts on a young person's feelings, self-confidence, trust in others, school life, and daily routine.</a:t>
            </a:r>
            <a:endParaRPr lang="en-US" sz="6000" b="1" dirty="0">
              <a:latin typeface="Times New Roman" panose="02020603050405020304" pitchFamily="18" charset="0"/>
              <a:ea typeface="Microsoft JhengHei" panose="020B0604030504040204" pitchFamily="34" charset="-120"/>
              <a:cs typeface="Times New Roman" panose="02020603050405020304" pitchFamily="18" charset="0"/>
              <a:sym typeface="思源宋体-超粗体"/>
            </a:endParaRPr>
          </a:p>
        </p:txBody>
      </p:sp>
      <p:sp>
        <p:nvSpPr>
          <p:cNvPr id="2" name="Freeform 2"/>
          <p:cNvSpPr/>
          <p:nvPr/>
        </p:nvSpPr>
        <p:spPr>
          <a:xfrm rot="20903682">
            <a:off x="14549228" y="5100715"/>
            <a:ext cx="2712136" cy="2388044"/>
          </a:xfrm>
          <a:custGeom>
            <a:avLst/>
            <a:gdLst/>
            <a:ahLst/>
            <a:cxnLst/>
            <a:rect l="l" t="t" r="r" b="b"/>
            <a:pathLst>
              <a:path w="2712136" h="2388044">
                <a:moveTo>
                  <a:pt x="0" y="0"/>
                </a:moveTo>
                <a:lnTo>
                  <a:pt x="2712136" y="0"/>
                </a:lnTo>
                <a:lnTo>
                  <a:pt x="2712136" y="2388044"/>
                </a:lnTo>
                <a:lnTo>
                  <a:pt x="0" y="238804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6" name="Freeform 2">
            <a:extLst>
              <a:ext uri="{FF2B5EF4-FFF2-40B4-BE49-F238E27FC236}">
                <a16:creationId xmlns:a16="http://schemas.microsoft.com/office/drawing/2014/main" id="{12618870-9E46-507C-16EB-5A5247DD7B3E}"/>
              </a:ext>
            </a:extLst>
          </p:cNvPr>
          <p:cNvSpPr/>
          <p:nvPr/>
        </p:nvSpPr>
        <p:spPr>
          <a:xfrm rot="-3502874">
            <a:off x="244649" y="682223"/>
            <a:ext cx="2757407" cy="1574229"/>
          </a:xfrm>
          <a:custGeom>
            <a:avLst/>
            <a:gdLst/>
            <a:ahLst/>
            <a:cxnLst/>
            <a:rect l="l" t="t" r="r" b="b"/>
            <a:pathLst>
              <a:path w="2757407" h="1574229">
                <a:moveTo>
                  <a:pt x="0" y="0"/>
                </a:moveTo>
                <a:lnTo>
                  <a:pt x="2757407" y="0"/>
                </a:lnTo>
                <a:lnTo>
                  <a:pt x="2757407" y="1574228"/>
                </a:lnTo>
                <a:lnTo>
                  <a:pt x="0" y="15742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文字方塊 2">
            <a:extLst>
              <a:ext uri="{FF2B5EF4-FFF2-40B4-BE49-F238E27FC236}">
                <a16:creationId xmlns:a16="http://schemas.microsoft.com/office/drawing/2014/main" id="{0F5D29A1-EAA1-96F1-4131-F37E2B1C1ABC}"/>
              </a:ext>
            </a:extLst>
          </p:cNvPr>
          <p:cNvSpPr txBox="1"/>
          <p:nvPr/>
        </p:nvSpPr>
        <p:spPr>
          <a:xfrm>
            <a:off x="8610600" y="23878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5" name="投影片編號版面配置區 1">
            <a:extLst>
              <a:ext uri="{FF2B5EF4-FFF2-40B4-BE49-F238E27FC236}">
                <a16:creationId xmlns:a16="http://schemas.microsoft.com/office/drawing/2014/main" id="{5B68313E-5729-C965-C6D7-7DB888743790}"/>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8</a:t>
            </a:fld>
            <a:endParaRPr lang="en-US" altLang="en-US" dirty="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p:cNvGrpSpPr/>
        <p:nvPr/>
      </p:nvGrpSpPr>
      <p:grpSpPr>
        <a:xfrm>
          <a:off x="0" y="0"/>
          <a:ext cx="0" cy="0"/>
          <a:chOff x="0" y="0"/>
          <a:chExt cx="0" cy="0"/>
        </a:xfrm>
      </p:grpSpPr>
      <p:grpSp>
        <p:nvGrpSpPr>
          <p:cNvPr id="8" name="Group 8"/>
          <p:cNvGrpSpPr/>
          <p:nvPr/>
        </p:nvGrpSpPr>
        <p:grpSpPr>
          <a:xfrm>
            <a:off x="2795229" y="3803887"/>
            <a:ext cx="12893589" cy="4692413"/>
            <a:chOff x="0" y="0"/>
            <a:chExt cx="1062260" cy="388628"/>
          </a:xfrm>
        </p:grpSpPr>
        <p:sp>
          <p:nvSpPr>
            <p:cNvPr id="9" name="Freeform 9"/>
            <p:cNvSpPr/>
            <p:nvPr/>
          </p:nvSpPr>
          <p:spPr>
            <a:xfrm>
              <a:off x="0" y="0"/>
              <a:ext cx="1062260" cy="388628"/>
            </a:xfrm>
            <a:custGeom>
              <a:avLst/>
              <a:gdLst/>
              <a:ahLst/>
              <a:cxnLst/>
              <a:rect l="l" t="t" r="r" b="b"/>
              <a:pathLst>
                <a:path w="1062260" h="388628">
                  <a:moveTo>
                    <a:pt x="11622" y="0"/>
                  </a:moveTo>
                  <a:lnTo>
                    <a:pt x="1050638" y="0"/>
                  </a:lnTo>
                  <a:cubicBezTo>
                    <a:pt x="1053721" y="0"/>
                    <a:pt x="1056677" y="1224"/>
                    <a:pt x="1058856" y="3404"/>
                  </a:cubicBezTo>
                  <a:cubicBezTo>
                    <a:pt x="1061036" y="5583"/>
                    <a:pt x="1062260" y="8540"/>
                    <a:pt x="1062260" y="11622"/>
                  </a:cubicBezTo>
                  <a:lnTo>
                    <a:pt x="1062260" y="377006"/>
                  </a:lnTo>
                  <a:cubicBezTo>
                    <a:pt x="1062260" y="383425"/>
                    <a:pt x="1057057" y="388628"/>
                    <a:pt x="1050638" y="388628"/>
                  </a:cubicBezTo>
                  <a:lnTo>
                    <a:pt x="11622" y="388628"/>
                  </a:lnTo>
                  <a:cubicBezTo>
                    <a:pt x="5203" y="388628"/>
                    <a:pt x="0" y="383425"/>
                    <a:pt x="0" y="377006"/>
                  </a:cubicBezTo>
                  <a:lnTo>
                    <a:pt x="0" y="11622"/>
                  </a:lnTo>
                  <a:cubicBezTo>
                    <a:pt x="0" y="5203"/>
                    <a:pt x="5203" y="0"/>
                    <a:pt x="11622" y="0"/>
                  </a:cubicBezTo>
                  <a:close/>
                </a:path>
              </a:pathLst>
            </a:custGeom>
            <a:solidFill>
              <a:srgbClr val="FFFFFF"/>
            </a:solidFill>
            <a:ln w="38100" cap="rnd">
              <a:solidFill>
                <a:srgbClr val="000000"/>
              </a:solidFill>
              <a:prstDash val="dash"/>
              <a:round/>
            </a:ln>
          </p:spPr>
          <p:txBody>
            <a:bodyPr/>
            <a:lstStyle/>
            <a:p>
              <a:endParaRPr lang="en-GB"/>
            </a:p>
          </p:txBody>
        </p:sp>
        <p:sp>
          <p:nvSpPr>
            <p:cNvPr id="10" name="TextBox 10"/>
            <p:cNvSpPr txBox="1"/>
            <p:nvPr/>
          </p:nvSpPr>
          <p:spPr>
            <a:xfrm>
              <a:off x="0" y="-38100"/>
              <a:ext cx="1062260" cy="426728"/>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TextBox 11"/>
          <p:cNvSpPr txBox="1"/>
          <p:nvPr/>
        </p:nvSpPr>
        <p:spPr>
          <a:xfrm>
            <a:off x="807455" y="2483110"/>
            <a:ext cx="16869138" cy="1015663"/>
          </a:xfrm>
          <a:prstGeom prst="rect">
            <a:avLst/>
          </a:prstGeom>
        </p:spPr>
        <p:txBody>
          <a:bodyPr wrap="square" lIns="0" tIns="0" rIns="0" bIns="0" rtlCol="0" anchor="t">
            <a:spAutoFit/>
          </a:bodyPr>
          <a:lstStyle/>
          <a:p>
            <a:pPr lvl="0" algn="ctr"/>
            <a:r>
              <a:rPr lang="en-US" altLang="zh-TW" sz="66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rPr>
              <a:t>1. Self-esteem, Body Image and Relationships</a:t>
            </a:r>
            <a:endParaRPr lang="en-US" sz="66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p:txBody>
      </p:sp>
      <p:sp>
        <p:nvSpPr>
          <p:cNvPr id="12" name="TextBox 12"/>
          <p:cNvSpPr txBox="1"/>
          <p:nvPr/>
        </p:nvSpPr>
        <p:spPr>
          <a:xfrm>
            <a:off x="3179136" y="4308691"/>
            <a:ext cx="11929727" cy="3693319"/>
          </a:xfrm>
          <a:prstGeom prst="rect">
            <a:avLst/>
          </a:prstGeom>
        </p:spPr>
        <p:txBody>
          <a:bodyPr wrap="square" lIns="0" tIns="0" rIns="0" bIns="0" rtlCol="0" anchor="t">
            <a:spAutoFit/>
          </a:bodyPr>
          <a:lstStyle/>
          <a:p>
            <a:pPr algn="just"/>
            <a:r>
              <a:rPr lang="en-US" sz="4800" b="1" dirty="0">
                <a:latin typeface="Times New Roman" panose="02020603050405020304" pitchFamily="18" charset="0"/>
                <a:cs typeface="Times New Roman" panose="02020603050405020304" pitchFamily="18" charset="0"/>
              </a:rPr>
              <a:t>Young people who experience nude chatting, are pressured to send nude photos, or have private pictures shared may feel bad about themselves, feel ashamed of their bodies, and find it difficult to trust other people.</a:t>
            </a:r>
            <a:endParaRPr lang="en-US" altLang="zh-TW" sz="4800" b="1" dirty="0">
              <a:latin typeface="Times New Roman" panose="02020603050405020304" pitchFamily="18" charset="0"/>
              <a:ea typeface="新細明體-ExtB" panose="02020500000000000000" pitchFamily="18" charset="-120"/>
              <a:cs typeface="Times New Roman" panose="02020603050405020304" pitchFamily="18" charset="0"/>
            </a:endParaRPr>
          </a:p>
        </p:txBody>
      </p:sp>
      <p:sp>
        <p:nvSpPr>
          <p:cNvPr id="6" name="Freeform 6"/>
          <p:cNvSpPr/>
          <p:nvPr/>
        </p:nvSpPr>
        <p:spPr>
          <a:xfrm>
            <a:off x="14993738" y="6743083"/>
            <a:ext cx="2157974" cy="2171563"/>
          </a:xfrm>
          <a:custGeom>
            <a:avLst/>
            <a:gdLst/>
            <a:ahLst/>
            <a:cxnLst/>
            <a:rect l="l" t="t" r="r" b="b"/>
            <a:pathLst>
              <a:path w="2157974" h="2171563">
                <a:moveTo>
                  <a:pt x="0" y="0"/>
                </a:moveTo>
                <a:lnTo>
                  <a:pt x="2157974" y="0"/>
                </a:lnTo>
                <a:lnTo>
                  <a:pt x="2157974" y="2171563"/>
                </a:lnTo>
                <a:lnTo>
                  <a:pt x="0" y="2171563"/>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8" name="Freeform 6">
            <a:extLst>
              <a:ext uri="{FF2B5EF4-FFF2-40B4-BE49-F238E27FC236}">
                <a16:creationId xmlns:a16="http://schemas.microsoft.com/office/drawing/2014/main" id="{28938881-8B0F-1B07-0348-95CC92EBD4A1}"/>
              </a:ext>
            </a:extLst>
          </p:cNvPr>
          <p:cNvSpPr/>
          <p:nvPr/>
        </p:nvSpPr>
        <p:spPr>
          <a:xfrm>
            <a:off x="1332335" y="7796473"/>
            <a:ext cx="1894313" cy="2009881"/>
          </a:xfrm>
          <a:custGeom>
            <a:avLst/>
            <a:gdLst/>
            <a:ahLst/>
            <a:cxnLst/>
            <a:rect l="l" t="t" r="r" b="b"/>
            <a:pathLst>
              <a:path w="1894313" h="2009881">
                <a:moveTo>
                  <a:pt x="0" y="0"/>
                </a:moveTo>
                <a:lnTo>
                  <a:pt x="1894313" y="0"/>
                </a:lnTo>
                <a:lnTo>
                  <a:pt x="1894313" y="2009881"/>
                </a:lnTo>
                <a:lnTo>
                  <a:pt x="0" y="200988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Freeform 3">
            <a:extLst>
              <a:ext uri="{FF2B5EF4-FFF2-40B4-BE49-F238E27FC236}">
                <a16:creationId xmlns:a16="http://schemas.microsoft.com/office/drawing/2014/main" id="{8ED49346-94C9-2322-C87C-91A8968D264A}"/>
              </a:ext>
            </a:extLst>
          </p:cNvPr>
          <p:cNvSpPr/>
          <p:nvPr/>
        </p:nvSpPr>
        <p:spPr>
          <a:xfrm rot="11088775">
            <a:off x="15530876" y="1528352"/>
            <a:ext cx="2704749" cy="1639371"/>
          </a:xfrm>
          <a:custGeom>
            <a:avLst/>
            <a:gdLst/>
            <a:ahLst/>
            <a:cxnLst/>
            <a:rect l="l" t="t" r="r" b="b"/>
            <a:pathLst>
              <a:path w="3154055" h="1800679">
                <a:moveTo>
                  <a:pt x="0" y="0"/>
                </a:moveTo>
                <a:lnTo>
                  <a:pt x="3154055" y="0"/>
                </a:lnTo>
                <a:lnTo>
                  <a:pt x="3154055" y="1800679"/>
                </a:lnTo>
                <a:lnTo>
                  <a:pt x="0" y="180067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文字方塊 2">
            <a:extLst>
              <a:ext uri="{FF2B5EF4-FFF2-40B4-BE49-F238E27FC236}">
                <a16:creationId xmlns:a16="http://schemas.microsoft.com/office/drawing/2014/main" id="{367C96C8-A486-EDAC-4CC1-8F0DE4796428}"/>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2" name="投影片編號版面配置區 1">
            <a:extLst>
              <a:ext uri="{FF2B5EF4-FFF2-40B4-BE49-F238E27FC236}">
                <a16:creationId xmlns:a16="http://schemas.microsoft.com/office/drawing/2014/main" id="{4FE04B81-0D91-428B-1906-BFD1B1E3F5CD}"/>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9</a:t>
            </a:fld>
            <a:endParaRPr lang="en-US" altLang="en-US"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p:cNvGrpSpPr/>
        <p:nvPr/>
      </p:nvGrpSpPr>
      <p:grpSpPr>
        <a:xfrm>
          <a:off x="0" y="0"/>
          <a:ext cx="0" cy="0"/>
          <a:chOff x="0" y="0"/>
          <a:chExt cx="0" cy="0"/>
        </a:xfrm>
      </p:grpSpPr>
      <p:grpSp>
        <p:nvGrpSpPr>
          <p:cNvPr id="8" name="Group 8"/>
          <p:cNvGrpSpPr/>
          <p:nvPr/>
        </p:nvGrpSpPr>
        <p:grpSpPr>
          <a:xfrm>
            <a:off x="1609755" y="3624030"/>
            <a:ext cx="15373291" cy="5329470"/>
            <a:chOff x="0" y="0"/>
            <a:chExt cx="1062260" cy="388628"/>
          </a:xfrm>
        </p:grpSpPr>
        <p:sp>
          <p:nvSpPr>
            <p:cNvPr id="9" name="Freeform 9"/>
            <p:cNvSpPr/>
            <p:nvPr/>
          </p:nvSpPr>
          <p:spPr>
            <a:xfrm>
              <a:off x="0" y="0"/>
              <a:ext cx="1062260" cy="388628"/>
            </a:xfrm>
            <a:custGeom>
              <a:avLst/>
              <a:gdLst/>
              <a:ahLst/>
              <a:cxnLst/>
              <a:rect l="l" t="t" r="r" b="b"/>
              <a:pathLst>
                <a:path w="1062260" h="388628">
                  <a:moveTo>
                    <a:pt x="11622" y="0"/>
                  </a:moveTo>
                  <a:lnTo>
                    <a:pt x="1050638" y="0"/>
                  </a:lnTo>
                  <a:cubicBezTo>
                    <a:pt x="1053721" y="0"/>
                    <a:pt x="1056677" y="1224"/>
                    <a:pt x="1058856" y="3404"/>
                  </a:cubicBezTo>
                  <a:cubicBezTo>
                    <a:pt x="1061036" y="5583"/>
                    <a:pt x="1062260" y="8540"/>
                    <a:pt x="1062260" y="11622"/>
                  </a:cubicBezTo>
                  <a:lnTo>
                    <a:pt x="1062260" y="377006"/>
                  </a:lnTo>
                  <a:cubicBezTo>
                    <a:pt x="1062260" y="383425"/>
                    <a:pt x="1057057" y="388628"/>
                    <a:pt x="1050638" y="388628"/>
                  </a:cubicBezTo>
                  <a:lnTo>
                    <a:pt x="11622" y="388628"/>
                  </a:lnTo>
                  <a:cubicBezTo>
                    <a:pt x="5203" y="388628"/>
                    <a:pt x="0" y="383425"/>
                    <a:pt x="0" y="377006"/>
                  </a:cubicBezTo>
                  <a:lnTo>
                    <a:pt x="0" y="11622"/>
                  </a:lnTo>
                  <a:cubicBezTo>
                    <a:pt x="0" y="5203"/>
                    <a:pt x="5203" y="0"/>
                    <a:pt x="11622" y="0"/>
                  </a:cubicBezTo>
                  <a:close/>
                </a:path>
              </a:pathLst>
            </a:custGeom>
            <a:solidFill>
              <a:srgbClr val="FFFFFF"/>
            </a:solidFill>
            <a:ln w="38100" cap="rnd">
              <a:solidFill>
                <a:srgbClr val="000000"/>
              </a:solidFill>
              <a:prstDash val="dash"/>
              <a:round/>
            </a:ln>
          </p:spPr>
          <p:txBody>
            <a:bodyPr/>
            <a:lstStyle/>
            <a:p>
              <a:endParaRPr lang="en-GB"/>
            </a:p>
          </p:txBody>
        </p:sp>
        <p:sp>
          <p:nvSpPr>
            <p:cNvPr id="10" name="TextBox 10"/>
            <p:cNvSpPr txBox="1"/>
            <p:nvPr/>
          </p:nvSpPr>
          <p:spPr>
            <a:xfrm>
              <a:off x="0" y="-38100"/>
              <a:ext cx="1062260" cy="426728"/>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TextBox 11"/>
          <p:cNvSpPr txBox="1"/>
          <p:nvPr/>
        </p:nvSpPr>
        <p:spPr>
          <a:xfrm>
            <a:off x="2264633" y="2324370"/>
            <a:ext cx="13758734" cy="1015663"/>
          </a:xfrm>
          <a:prstGeom prst="rect">
            <a:avLst/>
          </a:prstGeom>
        </p:spPr>
        <p:txBody>
          <a:bodyPr wrap="square" lIns="0" tIns="0" rIns="0" bIns="0" rtlCol="0" anchor="t">
            <a:spAutoFit/>
          </a:bodyPr>
          <a:lstStyle>
            <a:defPPr>
              <a:defRPr lang="en-US"/>
            </a:defPPr>
            <a:lvl1pPr lvl="0" algn="ctr">
              <a:defRPr sz="6600" b="1">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defRPr>
            </a:lvl1pPr>
          </a:lstStyle>
          <a:p>
            <a:r>
              <a:rPr lang="en-US" altLang="zh-TW" dirty="0">
                <a:sym typeface="思源宋体-超粗体"/>
              </a:rPr>
              <a:t>2.</a:t>
            </a:r>
            <a:r>
              <a:rPr lang="en-US" altLang="zh-TW" dirty="0"/>
              <a:t> Worry, Sadness and Self-blame</a:t>
            </a:r>
            <a:endParaRPr lang="en-US" dirty="0">
              <a:sym typeface="思源宋体-超粗体"/>
            </a:endParaRPr>
          </a:p>
        </p:txBody>
      </p:sp>
      <p:sp>
        <p:nvSpPr>
          <p:cNvPr id="12" name="TextBox 12"/>
          <p:cNvSpPr txBox="1"/>
          <p:nvPr/>
        </p:nvSpPr>
        <p:spPr>
          <a:xfrm>
            <a:off x="1864093" y="4077592"/>
            <a:ext cx="14849445" cy="4431983"/>
          </a:xfrm>
          <a:prstGeom prst="rect">
            <a:avLst/>
          </a:prstGeom>
        </p:spPr>
        <p:txBody>
          <a:bodyPr wrap="square" lIns="0" tIns="0" rIns="0" bIns="0" rtlCol="0" anchor="t">
            <a:spAutoFit/>
          </a:bodyPr>
          <a:lstStyle/>
          <a:p>
            <a:r>
              <a:rPr lang="en-US" sz="4800" b="1" dirty="0">
                <a:latin typeface="Times New Roman" panose="02020603050405020304" pitchFamily="18" charset="0"/>
                <a:cs typeface="Times New Roman" panose="02020603050405020304" pitchFamily="18" charset="0"/>
              </a:rPr>
              <a:t>Young victims may have trouble sleeping, find it hard to concentrate or experience strong changes in mood. Some may even think about hurting themselves.</a:t>
            </a:r>
          </a:p>
          <a:p>
            <a:r>
              <a:rPr lang="en-US" sz="4800" b="1" dirty="0">
                <a:latin typeface="Times New Roman" panose="02020603050405020304" pitchFamily="18" charset="0"/>
                <a:cs typeface="Times New Roman" panose="02020603050405020304" pitchFamily="18" charset="0"/>
              </a:rPr>
              <a:t>Some children may blame themselves and think, “It was my fault. I should not have taken that picture.” This can make it harder for them to ask a trusted adult for help.</a:t>
            </a:r>
          </a:p>
        </p:txBody>
      </p:sp>
      <p:sp>
        <p:nvSpPr>
          <p:cNvPr id="16" name="Freeform 4">
            <a:extLst>
              <a:ext uri="{FF2B5EF4-FFF2-40B4-BE49-F238E27FC236}">
                <a16:creationId xmlns:a16="http://schemas.microsoft.com/office/drawing/2014/main" id="{1F73362C-758E-C586-7084-DE2D28044085}"/>
              </a:ext>
            </a:extLst>
          </p:cNvPr>
          <p:cNvSpPr/>
          <p:nvPr/>
        </p:nvSpPr>
        <p:spPr>
          <a:xfrm>
            <a:off x="14675622" y="8338950"/>
            <a:ext cx="2052252" cy="1744050"/>
          </a:xfrm>
          <a:custGeom>
            <a:avLst/>
            <a:gdLst/>
            <a:ahLst/>
            <a:cxnLst/>
            <a:rect l="l" t="t" r="r" b="b"/>
            <a:pathLst>
              <a:path w="2892373" h="2527066">
                <a:moveTo>
                  <a:pt x="0" y="0"/>
                </a:moveTo>
                <a:lnTo>
                  <a:pt x="2892373" y="0"/>
                </a:lnTo>
                <a:lnTo>
                  <a:pt x="2892373" y="2527066"/>
                </a:lnTo>
                <a:lnTo>
                  <a:pt x="0" y="252706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Freeform 2">
            <a:extLst>
              <a:ext uri="{FF2B5EF4-FFF2-40B4-BE49-F238E27FC236}">
                <a16:creationId xmlns:a16="http://schemas.microsoft.com/office/drawing/2014/main" id="{AC9CBEAF-BAE5-5C36-E430-5B8C02E89968}"/>
              </a:ext>
            </a:extLst>
          </p:cNvPr>
          <p:cNvSpPr/>
          <p:nvPr/>
        </p:nvSpPr>
        <p:spPr>
          <a:xfrm rot="-3502874">
            <a:off x="244649" y="682223"/>
            <a:ext cx="2757407" cy="1574229"/>
          </a:xfrm>
          <a:custGeom>
            <a:avLst/>
            <a:gdLst/>
            <a:ahLst/>
            <a:cxnLst/>
            <a:rect l="l" t="t" r="r" b="b"/>
            <a:pathLst>
              <a:path w="2757407" h="1574229">
                <a:moveTo>
                  <a:pt x="0" y="0"/>
                </a:moveTo>
                <a:lnTo>
                  <a:pt x="2757407" y="0"/>
                </a:lnTo>
                <a:lnTo>
                  <a:pt x="2757407" y="1574228"/>
                </a:lnTo>
                <a:lnTo>
                  <a:pt x="0" y="157422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文字方塊 2">
            <a:extLst>
              <a:ext uri="{FF2B5EF4-FFF2-40B4-BE49-F238E27FC236}">
                <a16:creationId xmlns:a16="http://schemas.microsoft.com/office/drawing/2014/main" id="{02D5CEBA-1562-2542-FD52-39A496C94BE7}"/>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4" name="投影片編號版面配置區 1">
            <a:extLst>
              <a:ext uri="{FF2B5EF4-FFF2-40B4-BE49-F238E27FC236}">
                <a16:creationId xmlns:a16="http://schemas.microsoft.com/office/drawing/2014/main" id="{ABFB51CD-AB06-2A63-4A8F-6273F3B62968}"/>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10</a:t>
            </a:fld>
            <a:endParaRPr lang="en-US" altLang="en-US"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p:cNvGrpSpPr/>
        <p:nvPr/>
      </p:nvGrpSpPr>
      <p:grpSpPr>
        <a:xfrm>
          <a:off x="0" y="0"/>
          <a:ext cx="0" cy="0"/>
          <a:chOff x="0" y="0"/>
          <a:chExt cx="0" cy="0"/>
        </a:xfrm>
      </p:grpSpPr>
      <p:grpSp>
        <p:nvGrpSpPr>
          <p:cNvPr id="8" name="Group 8"/>
          <p:cNvGrpSpPr/>
          <p:nvPr/>
        </p:nvGrpSpPr>
        <p:grpSpPr>
          <a:xfrm>
            <a:off x="2124638" y="3573897"/>
            <a:ext cx="14401800" cy="4759989"/>
            <a:chOff x="0" y="0"/>
            <a:chExt cx="1062260" cy="388628"/>
          </a:xfrm>
        </p:grpSpPr>
        <p:sp>
          <p:nvSpPr>
            <p:cNvPr id="9" name="Freeform 9"/>
            <p:cNvSpPr/>
            <p:nvPr/>
          </p:nvSpPr>
          <p:spPr>
            <a:xfrm>
              <a:off x="0" y="0"/>
              <a:ext cx="1062260" cy="388628"/>
            </a:xfrm>
            <a:custGeom>
              <a:avLst/>
              <a:gdLst/>
              <a:ahLst/>
              <a:cxnLst/>
              <a:rect l="l" t="t" r="r" b="b"/>
              <a:pathLst>
                <a:path w="1062260" h="388628">
                  <a:moveTo>
                    <a:pt x="11622" y="0"/>
                  </a:moveTo>
                  <a:lnTo>
                    <a:pt x="1050638" y="0"/>
                  </a:lnTo>
                  <a:cubicBezTo>
                    <a:pt x="1053721" y="0"/>
                    <a:pt x="1056677" y="1224"/>
                    <a:pt x="1058856" y="3404"/>
                  </a:cubicBezTo>
                  <a:cubicBezTo>
                    <a:pt x="1061036" y="5583"/>
                    <a:pt x="1062260" y="8540"/>
                    <a:pt x="1062260" y="11622"/>
                  </a:cubicBezTo>
                  <a:lnTo>
                    <a:pt x="1062260" y="377006"/>
                  </a:lnTo>
                  <a:cubicBezTo>
                    <a:pt x="1062260" y="383425"/>
                    <a:pt x="1057057" y="388628"/>
                    <a:pt x="1050638" y="388628"/>
                  </a:cubicBezTo>
                  <a:lnTo>
                    <a:pt x="11622" y="388628"/>
                  </a:lnTo>
                  <a:cubicBezTo>
                    <a:pt x="5203" y="388628"/>
                    <a:pt x="0" y="383425"/>
                    <a:pt x="0" y="377006"/>
                  </a:cubicBezTo>
                  <a:lnTo>
                    <a:pt x="0" y="11622"/>
                  </a:lnTo>
                  <a:cubicBezTo>
                    <a:pt x="0" y="5203"/>
                    <a:pt x="5203" y="0"/>
                    <a:pt x="11622" y="0"/>
                  </a:cubicBezTo>
                  <a:close/>
                </a:path>
              </a:pathLst>
            </a:custGeom>
            <a:solidFill>
              <a:srgbClr val="FFFFFF"/>
            </a:solidFill>
            <a:ln w="38100" cap="rnd">
              <a:solidFill>
                <a:srgbClr val="000000"/>
              </a:solidFill>
              <a:prstDash val="dash"/>
              <a:round/>
            </a:ln>
          </p:spPr>
          <p:txBody>
            <a:bodyPr/>
            <a:lstStyle/>
            <a:p>
              <a:endParaRPr lang="en-GB"/>
            </a:p>
          </p:txBody>
        </p:sp>
        <p:sp>
          <p:nvSpPr>
            <p:cNvPr id="10" name="TextBox 10"/>
            <p:cNvSpPr txBox="1"/>
            <p:nvPr/>
          </p:nvSpPr>
          <p:spPr>
            <a:xfrm>
              <a:off x="0" y="-38100"/>
              <a:ext cx="1062260" cy="426728"/>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TextBox 11"/>
          <p:cNvSpPr txBox="1"/>
          <p:nvPr/>
        </p:nvSpPr>
        <p:spPr>
          <a:xfrm>
            <a:off x="1147481" y="2343217"/>
            <a:ext cx="15993038" cy="1015663"/>
          </a:xfrm>
          <a:prstGeom prst="rect">
            <a:avLst/>
          </a:prstGeom>
        </p:spPr>
        <p:txBody>
          <a:bodyPr wrap="square" lIns="0" tIns="0" rIns="0" bIns="0" rtlCol="0" anchor="t">
            <a:spAutoFit/>
          </a:bodyPr>
          <a:lstStyle/>
          <a:p>
            <a:pPr marL="0" lvl="0" indent="0" algn="ctr"/>
            <a:r>
              <a:rPr lang="en-US" altLang="zh-TW" sz="66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3.</a:t>
            </a:r>
            <a:r>
              <a:rPr lang="en-US" sz="66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 Bullying at school and Long-term Harm</a:t>
            </a:r>
          </a:p>
        </p:txBody>
      </p:sp>
      <p:sp>
        <p:nvSpPr>
          <p:cNvPr id="12" name="TextBox 12"/>
          <p:cNvSpPr txBox="1"/>
          <p:nvPr/>
        </p:nvSpPr>
        <p:spPr>
          <a:xfrm>
            <a:off x="2500410" y="3737899"/>
            <a:ext cx="13287179" cy="5170646"/>
          </a:xfrm>
          <a:prstGeom prst="rect">
            <a:avLst/>
          </a:prstGeom>
        </p:spPr>
        <p:txBody>
          <a:bodyPr wrap="square" lIns="0" tIns="0" rIns="0" bIns="0" rtlCol="0" anchor="t">
            <a:spAutoFit/>
          </a:bodyPr>
          <a:lstStyle/>
          <a:p>
            <a:pPr algn="just"/>
            <a:r>
              <a:rPr lang="en-US" sz="4800" b="1" dirty="0">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When images are shared among classmates’ groups, </a:t>
            </a:r>
            <a:r>
              <a:rPr lang="en-US" sz="4800" b="1" dirty="0">
                <a:latin typeface="Times New Roman" panose="02020603050405020304" pitchFamily="18" charset="0"/>
                <a:cs typeface="Times New Roman" panose="02020603050405020304" pitchFamily="18" charset="0"/>
              </a:rPr>
              <a:t>a student may face teasing or bullying for a long time. Some may not want to go to school or may need to transfer to another school. Things shared online can be difficult to remove completely.</a:t>
            </a:r>
          </a:p>
          <a:p>
            <a:pPr marL="0" lvl="0" indent="0" algn="just"/>
            <a:endParaRPr lang="en-US" sz="4800" b="1" dirty="0">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p:txBody>
      </p:sp>
      <p:sp>
        <p:nvSpPr>
          <p:cNvPr id="14" name="Freeform 6">
            <a:extLst>
              <a:ext uri="{FF2B5EF4-FFF2-40B4-BE49-F238E27FC236}">
                <a16:creationId xmlns:a16="http://schemas.microsoft.com/office/drawing/2014/main" id="{15137B48-98D5-F2CA-EAAB-2FF15C6FFE19}"/>
              </a:ext>
            </a:extLst>
          </p:cNvPr>
          <p:cNvSpPr/>
          <p:nvPr/>
        </p:nvSpPr>
        <p:spPr>
          <a:xfrm>
            <a:off x="546110" y="7581900"/>
            <a:ext cx="2104417" cy="2253726"/>
          </a:xfrm>
          <a:custGeom>
            <a:avLst/>
            <a:gdLst/>
            <a:ahLst/>
            <a:cxnLst/>
            <a:rect l="l" t="t" r="r" b="b"/>
            <a:pathLst>
              <a:path w="2104417" h="2253726">
                <a:moveTo>
                  <a:pt x="0" y="0"/>
                </a:moveTo>
                <a:lnTo>
                  <a:pt x="2104417" y="0"/>
                </a:lnTo>
                <a:lnTo>
                  <a:pt x="2104417" y="2253726"/>
                </a:lnTo>
                <a:lnTo>
                  <a:pt x="0" y="2253726"/>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2" name="Freeform 5">
            <a:extLst>
              <a:ext uri="{FF2B5EF4-FFF2-40B4-BE49-F238E27FC236}">
                <a16:creationId xmlns:a16="http://schemas.microsoft.com/office/drawing/2014/main" id="{BBB4B4FA-A106-DA1D-B151-0623A79FFE24}"/>
              </a:ext>
            </a:extLst>
          </p:cNvPr>
          <p:cNvSpPr/>
          <p:nvPr/>
        </p:nvSpPr>
        <p:spPr>
          <a:xfrm rot="19065120">
            <a:off x="410682" y="177045"/>
            <a:ext cx="1303488" cy="2114803"/>
          </a:xfrm>
          <a:custGeom>
            <a:avLst/>
            <a:gdLst/>
            <a:ahLst/>
            <a:cxnLst/>
            <a:rect l="l" t="t" r="r" b="b"/>
            <a:pathLst>
              <a:path w="1303488" h="2114803">
                <a:moveTo>
                  <a:pt x="0" y="0"/>
                </a:moveTo>
                <a:lnTo>
                  <a:pt x="1303488" y="0"/>
                </a:lnTo>
                <a:lnTo>
                  <a:pt x="1303488" y="2114803"/>
                </a:lnTo>
                <a:lnTo>
                  <a:pt x="0" y="21148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a:extLst>
              <a:ext uri="{FF2B5EF4-FFF2-40B4-BE49-F238E27FC236}">
                <a16:creationId xmlns:a16="http://schemas.microsoft.com/office/drawing/2014/main" id="{606160C7-3100-AE40-85A3-52FEAF16D2B3}"/>
              </a:ext>
            </a:extLst>
          </p:cNvPr>
          <p:cNvSpPr/>
          <p:nvPr/>
        </p:nvSpPr>
        <p:spPr>
          <a:xfrm rot="11088775">
            <a:off x="15650201" y="1523532"/>
            <a:ext cx="2704749" cy="1639371"/>
          </a:xfrm>
          <a:custGeom>
            <a:avLst/>
            <a:gdLst/>
            <a:ahLst/>
            <a:cxnLst/>
            <a:rect l="l" t="t" r="r" b="b"/>
            <a:pathLst>
              <a:path w="3154055" h="1800679">
                <a:moveTo>
                  <a:pt x="0" y="0"/>
                </a:moveTo>
                <a:lnTo>
                  <a:pt x="3154055" y="0"/>
                </a:lnTo>
                <a:lnTo>
                  <a:pt x="3154055" y="1800679"/>
                </a:lnTo>
                <a:lnTo>
                  <a:pt x="0" y="180067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文字方塊 2">
            <a:extLst>
              <a:ext uri="{FF2B5EF4-FFF2-40B4-BE49-F238E27FC236}">
                <a16:creationId xmlns:a16="http://schemas.microsoft.com/office/drawing/2014/main" id="{F7A2FE42-5F3C-7E2E-6E94-86D12F0CF1AB}"/>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4" name="投影片編號版面配置區 1">
            <a:extLst>
              <a:ext uri="{FF2B5EF4-FFF2-40B4-BE49-F238E27FC236}">
                <a16:creationId xmlns:a16="http://schemas.microsoft.com/office/drawing/2014/main" id="{20064E15-FA2D-AE18-A1E7-901C3F2F3FE3}"/>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11</a:t>
            </a:fld>
            <a:endParaRPr lang="en-US" altLang="en-US"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493323C8-E3B8-051B-FBF7-791738A69487}"/>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DCC57D9D-2E44-BF8A-DDE8-AE30304F30EF}"/>
              </a:ext>
            </a:extLst>
          </p:cNvPr>
          <p:cNvGrpSpPr/>
          <p:nvPr/>
        </p:nvGrpSpPr>
        <p:grpSpPr>
          <a:xfrm>
            <a:off x="1524000" y="3620038"/>
            <a:ext cx="15001845" cy="5114861"/>
            <a:chOff x="0" y="0"/>
            <a:chExt cx="1062260" cy="388628"/>
          </a:xfrm>
        </p:grpSpPr>
        <p:sp>
          <p:nvSpPr>
            <p:cNvPr id="9" name="Freeform 9">
              <a:extLst>
                <a:ext uri="{FF2B5EF4-FFF2-40B4-BE49-F238E27FC236}">
                  <a16:creationId xmlns:a16="http://schemas.microsoft.com/office/drawing/2014/main" id="{7CAE595C-2333-A07A-0C02-5E5EC3F730D3}"/>
                </a:ext>
              </a:extLst>
            </p:cNvPr>
            <p:cNvSpPr/>
            <p:nvPr/>
          </p:nvSpPr>
          <p:spPr>
            <a:xfrm>
              <a:off x="0" y="0"/>
              <a:ext cx="1062260" cy="388628"/>
            </a:xfrm>
            <a:custGeom>
              <a:avLst/>
              <a:gdLst/>
              <a:ahLst/>
              <a:cxnLst/>
              <a:rect l="l" t="t" r="r" b="b"/>
              <a:pathLst>
                <a:path w="1062260" h="388628">
                  <a:moveTo>
                    <a:pt x="11622" y="0"/>
                  </a:moveTo>
                  <a:lnTo>
                    <a:pt x="1050638" y="0"/>
                  </a:lnTo>
                  <a:cubicBezTo>
                    <a:pt x="1053721" y="0"/>
                    <a:pt x="1056677" y="1224"/>
                    <a:pt x="1058856" y="3404"/>
                  </a:cubicBezTo>
                  <a:cubicBezTo>
                    <a:pt x="1061036" y="5583"/>
                    <a:pt x="1062260" y="8540"/>
                    <a:pt x="1062260" y="11622"/>
                  </a:cubicBezTo>
                  <a:lnTo>
                    <a:pt x="1062260" y="377006"/>
                  </a:lnTo>
                  <a:cubicBezTo>
                    <a:pt x="1062260" y="383425"/>
                    <a:pt x="1057057" y="388628"/>
                    <a:pt x="1050638" y="388628"/>
                  </a:cubicBezTo>
                  <a:lnTo>
                    <a:pt x="11622" y="388628"/>
                  </a:lnTo>
                  <a:cubicBezTo>
                    <a:pt x="5203" y="388628"/>
                    <a:pt x="0" y="383425"/>
                    <a:pt x="0" y="377006"/>
                  </a:cubicBezTo>
                  <a:lnTo>
                    <a:pt x="0" y="11622"/>
                  </a:lnTo>
                  <a:cubicBezTo>
                    <a:pt x="0" y="5203"/>
                    <a:pt x="5203" y="0"/>
                    <a:pt x="11622" y="0"/>
                  </a:cubicBezTo>
                  <a:close/>
                </a:path>
              </a:pathLst>
            </a:custGeom>
            <a:solidFill>
              <a:srgbClr val="FFFFFF"/>
            </a:solidFill>
            <a:ln w="38100" cap="rnd">
              <a:solidFill>
                <a:srgbClr val="000000"/>
              </a:solidFill>
              <a:prstDash val="dash"/>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a:extLst>
                <a:ext uri="{FF2B5EF4-FFF2-40B4-BE49-F238E27FC236}">
                  <a16:creationId xmlns:a16="http://schemas.microsoft.com/office/drawing/2014/main" id="{EA92126E-141D-3F42-875B-23F1FC8B315E}"/>
                </a:ext>
              </a:extLst>
            </p:cNvPr>
            <p:cNvSpPr txBox="1"/>
            <p:nvPr/>
          </p:nvSpPr>
          <p:spPr>
            <a:xfrm>
              <a:off x="0" y="-38100"/>
              <a:ext cx="1062260" cy="426728"/>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TextBox 11">
            <a:extLst>
              <a:ext uri="{FF2B5EF4-FFF2-40B4-BE49-F238E27FC236}">
                <a16:creationId xmlns:a16="http://schemas.microsoft.com/office/drawing/2014/main" id="{D7AAC3A2-4F7D-3E0C-8AED-7B509CBFEE1D}"/>
              </a:ext>
            </a:extLst>
          </p:cNvPr>
          <p:cNvSpPr txBox="1"/>
          <p:nvPr/>
        </p:nvSpPr>
        <p:spPr>
          <a:xfrm>
            <a:off x="2151136" y="2386908"/>
            <a:ext cx="13747570" cy="1015663"/>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6600" b="1" i="0" u="none" strike="noStrike" kern="1200" cap="none" spc="0" normalizeH="0" baseline="0" noProof="0" dirty="0">
                <a:ln>
                  <a:noFill/>
                </a:ln>
                <a:solidFill>
                  <a:srgbClr val="1E5E96"/>
                </a:solidFill>
                <a:effectLst/>
                <a:uLnTx/>
                <a:uFillTx/>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4. Legal Risks</a:t>
            </a:r>
            <a:endParaRPr kumimoji="0" lang="zh-TW" altLang="en-US" sz="6600" b="1" i="0" u="none" strike="noStrike" kern="1200" cap="none" spc="0" normalizeH="0" baseline="0" noProof="0" dirty="0">
              <a:ln>
                <a:noFill/>
              </a:ln>
              <a:solidFill>
                <a:srgbClr val="1E5E96"/>
              </a:solidFill>
              <a:effectLst/>
              <a:uLnTx/>
              <a:uFillTx/>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p:txBody>
      </p:sp>
      <p:sp>
        <p:nvSpPr>
          <p:cNvPr id="12" name="TextBox 12">
            <a:extLst>
              <a:ext uri="{FF2B5EF4-FFF2-40B4-BE49-F238E27FC236}">
                <a16:creationId xmlns:a16="http://schemas.microsoft.com/office/drawing/2014/main" id="{C80327AA-5CD6-C0BC-042B-C6614242E568}"/>
              </a:ext>
            </a:extLst>
          </p:cNvPr>
          <p:cNvSpPr txBox="1"/>
          <p:nvPr/>
        </p:nvSpPr>
        <p:spPr>
          <a:xfrm>
            <a:off x="1938321" y="4700252"/>
            <a:ext cx="14173201" cy="2954655"/>
          </a:xfrm>
          <a:prstGeom prst="rect">
            <a:avLst/>
          </a:prstGeom>
        </p:spPr>
        <p:txBody>
          <a:bodyPr wrap="square" lIns="0" tIns="0" rIns="0" bIns="0" rtlCol="0" anchor="t">
            <a:spAutoFit/>
          </a:bodyPr>
          <a:lstStyle/>
          <a:p>
            <a:pPr lvl="0" algn="just"/>
            <a:r>
              <a:rPr lang="en-US" sz="4800" b="1" dirty="0">
                <a:latin typeface="Times New Roman" panose="02020603050405020304" pitchFamily="18" charset="0"/>
                <a:cs typeface="Times New Roman" panose="02020603050405020304" pitchFamily="18" charset="0"/>
              </a:rPr>
              <a:t>Even if two young people agree to exchange private pictures, it may still break the law. Other people may also face legal consequences if they download, save, forward or upload these pictures.</a:t>
            </a:r>
            <a:endParaRPr lang="en-US" sz="4800" b="1" dirty="0">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p:txBody>
      </p:sp>
      <p:sp>
        <p:nvSpPr>
          <p:cNvPr id="3" name="Freeform 5">
            <a:extLst>
              <a:ext uri="{FF2B5EF4-FFF2-40B4-BE49-F238E27FC236}">
                <a16:creationId xmlns:a16="http://schemas.microsoft.com/office/drawing/2014/main" id="{7FCD7253-84CD-086E-C563-C1F2416A2C01}"/>
              </a:ext>
            </a:extLst>
          </p:cNvPr>
          <p:cNvSpPr/>
          <p:nvPr/>
        </p:nvSpPr>
        <p:spPr>
          <a:xfrm rot="20613605">
            <a:off x="347808" y="1695184"/>
            <a:ext cx="1361954" cy="1991399"/>
          </a:xfrm>
          <a:custGeom>
            <a:avLst/>
            <a:gdLst/>
            <a:ahLst/>
            <a:cxnLst/>
            <a:rect l="l" t="t" r="r" b="b"/>
            <a:pathLst>
              <a:path w="1468941" h="2336288">
                <a:moveTo>
                  <a:pt x="0" y="0"/>
                </a:moveTo>
                <a:lnTo>
                  <a:pt x="1468942" y="0"/>
                </a:lnTo>
                <a:lnTo>
                  <a:pt x="1468942" y="2336288"/>
                </a:lnTo>
                <a:lnTo>
                  <a:pt x="0" y="233628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6" name="Group 8"/>
          <p:cNvGrpSpPr/>
          <p:nvPr/>
        </p:nvGrpSpPr>
        <p:grpSpPr>
          <a:xfrm>
            <a:off x="14645768" y="6886307"/>
            <a:ext cx="3200402" cy="3231618"/>
            <a:chOff x="332873" y="-334501"/>
            <a:chExt cx="6350004" cy="6350002"/>
          </a:xfrm>
        </p:grpSpPr>
        <p:sp>
          <p:nvSpPr>
            <p:cNvPr id="7" name="Freeform 9"/>
            <p:cNvSpPr/>
            <p:nvPr/>
          </p:nvSpPr>
          <p:spPr>
            <a:xfrm>
              <a:off x="332873" y="-334501"/>
              <a:ext cx="6350004" cy="6350002"/>
            </a:xfrm>
            <a:custGeom>
              <a:avLst/>
              <a:gdLst/>
              <a:ahLst/>
              <a:cxnLst/>
              <a:rect l="l" t="t" r="r" b="b"/>
              <a:pathLst>
                <a:path w="6350004" h="6350002">
                  <a:moveTo>
                    <a:pt x="2052010" y="199142"/>
                  </a:moveTo>
                  <a:cubicBezTo>
                    <a:pt x="2197197" y="17913"/>
                    <a:pt x="2443272" y="-48038"/>
                    <a:pt x="2659629" y="36328"/>
                  </a:cubicBezTo>
                  <a:lnTo>
                    <a:pt x="2982006" y="162045"/>
                  </a:lnTo>
                  <a:cubicBezTo>
                    <a:pt x="3106123" y="210444"/>
                    <a:pt x="3243893" y="210444"/>
                    <a:pt x="3368010" y="162045"/>
                  </a:cubicBezTo>
                  <a:lnTo>
                    <a:pt x="3690387" y="36328"/>
                  </a:lnTo>
                  <a:cubicBezTo>
                    <a:pt x="3906744" y="-48038"/>
                    <a:pt x="4152819" y="17913"/>
                    <a:pt x="4298005" y="199142"/>
                  </a:cubicBezTo>
                  <a:lnTo>
                    <a:pt x="4514337" y="469195"/>
                  </a:lnTo>
                  <a:cubicBezTo>
                    <a:pt x="4597632" y="573168"/>
                    <a:pt x="4716948" y="642052"/>
                    <a:pt x="4848640" y="662196"/>
                  </a:cubicBezTo>
                  <a:lnTo>
                    <a:pt x="5190676" y="714520"/>
                  </a:lnTo>
                  <a:cubicBezTo>
                    <a:pt x="5420228" y="749636"/>
                    <a:pt x="5600378" y="929785"/>
                    <a:pt x="5635481" y="1159338"/>
                  </a:cubicBezTo>
                  <a:lnTo>
                    <a:pt x="5687805" y="1501374"/>
                  </a:lnTo>
                  <a:cubicBezTo>
                    <a:pt x="5707947" y="1633063"/>
                    <a:pt x="5776833" y="1752376"/>
                    <a:pt x="5880806" y="1835664"/>
                  </a:cubicBezTo>
                  <a:lnTo>
                    <a:pt x="6150859" y="2051995"/>
                  </a:lnTo>
                  <a:cubicBezTo>
                    <a:pt x="6332101" y="2197182"/>
                    <a:pt x="6398040" y="2443270"/>
                    <a:pt x="6313673" y="2659614"/>
                  </a:cubicBezTo>
                  <a:lnTo>
                    <a:pt x="6187969" y="2981991"/>
                  </a:lnTo>
                  <a:cubicBezTo>
                    <a:pt x="6139569" y="3106112"/>
                    <a:pt x="6139569" y="3243887"/>
                    <a:pt x="6187969" y="3368008"/>
                  </a:cubicBezTo>
                  <a:lnTo>
                    <a:pt x="6313673" y="3690385"/>
                  </a:lnTo>
                  <a:cubicBezTo>
                    <a:pt x="6398040" y="3906742"/>
                    <a:pt x="6332101" y="4152817"/>
                    <a:pt x="6150859" y="4298003"/>
                  </a:cubicBezTo>
                  <a:lnTo>
                    <a:pt x="5880806" y="4514335"/>
                  </a:lnTo>
                  <a:cubicBezTo>
                    <a:pt x="5776833" y="4597623"/>
                    <a:pt x="5707947" y="4716936"/>
                    <a:pt x="5687805" y="4848624"/>
                  </a:cubicBezTo>
                  <a:lnTo>
                    <a:pt x="5635481" y="5190661"/>
                  </a:lnTo>
                  <a:cubicBezTo>
                    <a:pt x="5600365" y="5420214"/>
                    <a:pt x="5420228" y="5600363"/>
                    <a:pt x="5190676" y="5635478"/>
                  </a:cubicBezTo>
                  <a:lnTo>
                    <a:pt x="4848627" y="5687802"/>
                  </a:lnTo>
                  <a:cubicBezTo>
                    <a:pt x="4716939" y="5707947"/>
                    <a:pt x="4597627" y="5776832"/>
                    <a:pt x="4514337" y="5880804"/>
                  </a:cubicBezTo>
                  <a:lnTo>
                    <a:pt x="4298005" y="6150857"/>
                  </a:lnTo>
                  <a:cubicBezTo>
                    <a:pt x="4152819" y="6332099"/>
                    <a:pt x="3906744" y="6398037"/>
                    <a:pt x="3690387" y="6313671"/>
                  </a:cubicBezTo>
                  <a:lnTo>
                    <a:pt x="3368010" y="6187954"/>
                  </a:lnTo>
                  <a:cubicBezTo>
                    <a:pt x="3243893" y="6139555"/>
                    <a:pt x="3106123" y="6139555"/>
                    <a:pt x="2982006" y="6187954"/>
                  </a:cubicBezTo>
                  <a:lnTo>
                    <a:pt x="2659629" y="6313671"/>
                  </a:lnTo>
                  <a:cubicBezTo>
                    <a:pt x="2443272" y="6398037"/>
                    <a:pt x="2197197" y="6332099"/>
                    <a:pt x="2052010" y="6150857"/>
                  </a:cubicBezTo>
                  <a:lnTo>
                    <a:pt x="1835679" y="5880804"/>
                  </a:lnTo>
                  <a:cubicBezTo>
                    <a:pt x="1752389" y="5776832"/>
                    <a:pt x="1633077" y="5707947"/>
                    <a:pt x="1501389" y="5687802"/>
                  </a:cubicBezTo>
                  <a:lnTo>
                    <a:pt x="1159340" y="5635478"/>
                  </a:lnTo>
                  <a:cubicBezTo>
                    <a:pt x="929788" y="5600363"/>
                    <a:pt x="749638" y="5420214"/>
                    <a:pt x="714535" y="5190661"/>
                  </a:cubicBezTo>
                  <a:lnTo>
                    <a:pt x="662211" y="4848624"/>
                  </a:lnTo>
                  <a:cubicBezTo>
                    <a:pt x="642068" y="4716937"/>
                    <a:pt x="573183" y="4597624"/>
                    <a:pt x="469209" y="4514335"/>
                  </a:cubicBezTo>
                  <a:lnTo>
                    <a:pt x="199144" y="4298003"/>
                  </a:lnTo>
                  <a:cubicBezTo>
                    <a:pt x="17915" y="4152817"/>
                    <a:pt x="-48023" y="3906742"/>
                    <a:pt x="36330" y="3690384"/>
                  </a:cubicBezTo>
                  <a:lnTo>
                    <a:pt x="162035" y="3368007"/>
                  </a:lnTo>
                  <a:cubicBezTo>
                    <a:pt x="210433" y="3243886"/>
                    <a:pt x="210433" y="3106112"/>
                    <a:pt x="162035" y="2981991"/>
                  </a:cubicBezTo>
                  <a:lnTo>
                    <a:pt x="36330" y="2659614"/>
                  </a:lnTo>
                  <a:cubicBezTo>
                    <a:pt x="-48036" y="2443270"/>
                    <a:pt x="17902" y="2197182"/>
                    <a:pt x="199144" y="2051995"/>
                  </a:cubicBezTo>
                  <a:lnTo>
                    <a:pt x="469197" y="1835664"/>
                  </a:lnTo>
                  <a:cubicBezTo>
                    <a:pt x="573170" y="1752375"/>
                    <a:pt x="642055" y="1633062"/>
                    <a:pt x="662199" y="1501374"/>
                  </a:cubicBezTo>
                  <a:lnTo>
                    <a:pt x="714523" y="1159338"/>
                  </a:lnTo>
                  <a:cubicBezTo>
                    <a:pt x="749625" y="929785"/>
                    <a:pt x="929775" y="749636"/>
                    <a:pt x="1159327" y="714520"/>
                  </a:cubicBezTo>
                  <a:lnTo>
                    <a:pt x="1501377" y="662196"/>
                  </a:lnTo>
                  <a:cubicBezTo>
                    <a:pt x="1633064" y="642051"/>
                    <a:pt x="1752376" y="573166"/>
                    <a:pt x="1835666" y="469194"/>
                  </a:cubicBezTo>
                  <a:close/>
                </a:path>
              </a:pathLst>
            </a:custGeom>
            <a:blipFill>
              <a:blip r:embed="rId4" cstate="email">
                <a:extLst>
                  <a:ext uri="{28A0092B-C50C-407E-A947-70E740481C1C}">
                    <a14:useLocalDpi xmlns:a14="http://schemas.microsoft.com/office/drawing/2010/main"/>
                  </a:ext>
                </a:extLst>
              </a:blip>
              <a:stretch>
                <a:fillRect/>
              </a:stretch>
            </a:blipFill>
            <a:ln w="38100" cap="sq">
              <a:solidFill>
                <a:srgbClr val="000000"/>
              </a:solidFill>
              <a:prstDash val="lgDash"/>
              <a:miter/>
            </a:ln>
          </p:spPr>
          <p:txBody>
            <a:bodyPr/>
            <a:lstStyle/>
            <a:p>
              <a:endParaRPr lang="en-GB"/>
            </a:p>
          </p:txBody>
        </p:sp>
      </p:grpSp>
      <p:sp>
        <p:nvSpPr>
          <p:cNvPr id="4" name="Freeform 2">
            <a:extLst>
              <a:ext uri="{FF2B5EF4-FFF2-40B4-BE49-F238E27FC236}">
                <a16:creationId xmlns:a16="http://schemas.microsoft.com/office/drawing/2014/main" id="{11B0CF81-CB5D-88D4-B372-0BD67EACD4C8}"/>
              </a:ext>
            </a:extLst>
          </p:cNvPr>
          <p:cNvSpPr/>
          <p:nvPr/>
        </p:nvSpPr>
        <p:spPr>
          <a:xfrm rot="-3502874">
            <a:off x="1766973" y="709136"/>
            <a:ext cx="2757407" cy="1574229"/>
          </a:xfrm>
          <a:custGeom>
            <a:avLst/>
            <a:gdLst/>
            <a:ahLst/>
            <a:cxnLst/>
            <a:rect l="l" t="t" r="r" b="b"/>
            <a:pathLst>
              <a:path w="2757407" h="1574229">
                <a:moveTo>
                  <a:pt x="0" y="0"/>
                </a:moveTo>
                <a:lnTo>
                  <a:pt x="2757407" y="0"/>
                </a:lnTo>
                <a:lnTo>
                  <a:pt x="2757407" y="1574228"/>
                </a:lnTo>
                <a:lnTo>
                  <a:pt x="0" y="157422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文字方塊 2">
            <a:extLst>
              <a:ext uri="{FF2B5EF4-FFF2-40B4-BE49-F238E27FC236}">
                <a16:creationId xmlns:a16="http://schemas.microsoft.com/office/drawing/2014/main" id="{27C34747-7081-3202-46E5-18358500A962}"/>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5" name="投影片編號版面配置區 1">
            <a:extLst>
              <a:ext uri="{FF2B5EF4-FFF2-40B4-BE49-F238E27FC236}">
                <a16:creationId xmlns:a16="http://schemas.microsoft.com/office/drawing/2014/main" id="{C84A983E-6AAB-9AF8-3C1B-7B36BBFA3D66}"/>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12</a:t>
            </a:fld>
            <a:endParaRPr lang="en-US" altLang="en-US" dirty="0">
              <a:solidFill>
                <a:schemeClr val="tx1"/>
              </a:solidFill>
            </a:endParaRPr>
          </a:p>
        </p:txBody>
      </p:sp>
    </p:spTree>
    <p:extLst>
      <p:ext uri="{BB962C8B-B14F-4D97-AF65-F5344CB8AC3E}">
        <p14:creationId xmlns:p14="http://schemas.microsoft.com/office/powerpoint/2010/main" val="2872006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a:extLst>
            <a:ext uri="{FF2B5EF4-FFF2-40B4-BE49-F238E27FC236}">
              <a16:creationId xmlns:a16="http://schemas.microsoft.com/office/drawing/2014/main" id="{34DE47B5-BB70-D8AD-F66A-38DF468098C5}"/>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15DC44F6-8EFF-27E8-D869-0EA22235D64C}"/>
              </a:ext>
            </a:extLst>
          </p:cNvPr>
          <p:cNvSpPr txBox="1"/>
          <p:nvPr/>
        </p:nvSpPr>
        <p:spPr>
          <a:xfrm>
            <a:off x="472137" y="1714500"/>
            <a:ext cx="17343726" cy="7078861"/>
          </a:xfrm>
          <a:prstGeom prst="rect">
            <a:avLst/>
          </a:prstGeom>
        </p:spPr>
        <p:txBody>
          <a:bodyPr wrap="square" lIns="0" tIns="0" rIns="0" bIns="0" rtlCol="0" anchor="t">
            <a:spAutoFit/>
          </a:bodyPr>
          <a:lstStyle/>
          <a:p>
            <a:pPr algn="ctr"/>
            <a:r>
              <a:rPr lang="en-US" sz="8000" b="1" dirty="0">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Task 2</a:t>
            </a:r>
          </a:p>
          <a:p>
            <a:pPr algn="ctr"/>
            <a:endParaRPr lang="en-US" altLang="zh-TW" sz="6000" b="1" dirty="0">
              <a:latin typeface="Times New Roman" panose="02020603050405020304" pitchFamily="18" charset="0"/>
              <a:ea typeface="新細明體-ExtB" panose="02020500000000000000" pitchFamily="18" charset="-120"/>
              <a:cs typeface="Times New Roman" panose="02020603050405020304" pitchFamily="18" charset="0"/>
            </a:endParaRPr>
          </a:p>
          <a:p>
            <a:pPr algn="ctr"/>
            <a:r>
              <a:rPr lang="en-US" sz="8000" b="1" dirty="0">
                <a:latin typeface="Times New Roman" panose="02020603050405020304" pitchFamily="18" charset="0"/>
                <a:cs typeface="Times New Roman" panose="02020603050405020304" pitchFamily="18" charset="0"/>
              </a:rPr>
              <a:t>If a friend or partner asks you to do something that makes you uncomfortable, how would you respond?</a:t>
            </a:r>
            <a:endParaRPr lang="en-US" altLang="zh-TW" sz="8000" b="1" dirty="0">
              <a:latin typeface="Times New Roman" panose="02020603050405020304" pitchFamily="18" charset="0"/>
              <a:ea typeface="新細明體-ExtB" panose="02020500000000000000" pitchFamily="18" charset="-120"/>
              <a:cs typeface="Times New Roman" panose="02020603050405020304" pitchFamily="18" charset="0"/>
            </a:endParaRPr>
          </a:p>
        </p:txBody>
      </p:sp>
      <p:sp>
        <p:nvSpPr>
          <p:cNvPr id="9" name="Freeform 2">
            <a:extLst>
              <a:ext uri="{FF2B5EF4-FFF2-40B4-BE49-F238E27FC236}">
                <a16:creationId xmlns:a16="http://schemas.microsoft.com/office/drawing/2014/main" id="{0FB43B6D-68E2-94A2-503F-907BE95931AB}"/>
              </a:ext>
            </a:extLst>
          </p:cNvPr>
          <p:cNvSpPr/>
          <p:nvPr/>
        </p:nvSpPr>
        <p:spPr>
          <a:xfrm rot="4383339">
            <a:off x="921509" y="1309204"/>
            <a:ext cx="2489892" cy="2496421"/>
          </a:xfrm>
          <a:custGeom>
            <a:avLst/>
            <a:gdLst/>
            <a:ahLst/>
            <a:cxnLst/>
            <a:rect l="l" t="t" r="r" b="b"/>
            <a:pathLst>
              <a:path w="3126320" h="2744835">
                <a:moveTo>
                  <a:pt x="0" y="0"/>
                </a:moveTo>
                <a:lnTo>
                  <a:pt x="3126320" y="0"/>
                </a:lnTo>
                <a:lnTo>
                  <a:pt x="3126320" y="2744835"/>
                </a:lnTo>
                <a:lnTo>
                  <a:pt x="0" y="2744835"/>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Freeform 7">
            <a:extLst>
              <a:ext uri="{FF2B5EF4-FFF2-40B4-BE49-F238E27FC236}">
                <a16:creationId xmlns:a16="http://schemas.microsoft.com/office/drawing/2014/main" id="{E2D843D8-B4B1-251D-4458-483B32775CAD}"/>
              </a:ext>
            </a:extLst>
          </p:cNvPr>
          <p:cNvSpPr/>
          <p:nvPr/>
        </p:nvSpPr>
        <p:spPr>
          <a:xfrm rot="-945273">
            <a:off x="15959867" y="7415987"/>
            <a:ext cx="1722938" cy="2324368"/>
          </a:xfrm>
          <a:custGeom>
            <a:avLst/>
            <a:gdLst/>
            <a:ahLst/>
            <a:cxnLst/>
            <a:rect l="l" t="t" r="r" b="b"/>
            <a:pathLst>
              <a:path w="1722938" h="2324368">
                <a:moveTo>
                  <a:pt x="0" y="0"/>
                </a:moveTo>
                <a:lnTo>
                  <a:pt x="1722937" y="0"/>
                </a:lnTo>
                <a:lnTo>
                  <a:pt x="1722937" y="2324368"/>
                </a:lnTo>
                <a:lnTo>
                  <a:pt x="0" y="232436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3305D5AA-C3B7-01AD-42D0-545751B23EC2}"/>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4" name="投影片編號版面配置區 1">
            <a:extLst>
              <a:ext uri="{FF2B5EF4-FFF2-40B4-BE49-F238E27FC236}">
                <a16:creationId xmlns:a16="http://schemas.microsoft.com/office/drawing/2014/main" id="{61605EBD-79C7-E564-D241-E9E28AFFA939}"/>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13</a:t>
            </a:fld>
            <a:endParaRPr lang="en-US" altLang="en-US" dirty="0">
              <a:solidFill>
                <a:schemeClr val="tx1"/>
              </a:solidFill>
            </a:endParaRPr>
          </a:p>
        </p:txBody>
      </p:sp>
    </p:spTree>
    <p:extLst>
      <p:ext uri="{BB962C8B-B14F-4D97-AF65-F5344CB8AC3E}">
        <p14:creationId xmlns:p14="http://schemas.microsoft.com/office/powerpoint/2010/main" val="337944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15100575-7A0F-FB2B-0994-011323A46D3A}"/>
            </a:ext>
          </a:extLst>
        </p:cNvPr>
        <p:cNvGrpSpPr/>
        <p:nvPr/>
      </p:nvGrpSpPr>
      <p:grpSpPr>
        <a:xfrm>
          <a:off x="0" y="0"/>
          <a:ext cx="0" cy="0"/>
          <a:chOff x="0" y="0"/>
          <a:chExt cx="0" cy="0"/>
        </a:xfrm>
      </p:grpSpPr>
      <p:sp>
        <p:nvSpPr>
          <p:cNvPr id="10" name="TextBox 10">
            <a:extLst>
              <a:ext uri="{FF2B5EF4-FFF2-40B4-BE49-F238E27FC236}">
                <a16:creationId xmlns:a16="http://schemas.microsoft.com/office/drawing/2014/main" id="{432725DD-7216-EA1B-911B-DC655DCE97CE}"/>
              </a:ext>
            </a:extLst>
          </p:cNvPr>
          <p:cNvSpPr txBox="1"/>
          <p:nvPr/>
        </p:nvSpPr>
        <p:spPr>
          <a:xfrm>
            <a:off x="888591" y="3410438"/>
            <a:ext cx="16095406" cy="2031325"/>
          </a:xfrm>
          <a:prstGeom prst="rect">
            <a:avLst/>
          </a:prstGeom>
        </p:spPr>
        <p:txBody>
          <a:bodyPr wrap="square" lIns="0" tIns="0" rIns="0" bIns="0" rtlCol="0" anchor="t">
            <a:spAutoFit/>
          </a:bodyPr>
          <a:lstStyle/>
          <a:p>
            <a:pPr marL="1081088" indent="-1081088"/>
            <a:r>
              <a:rPr lang="zh-TW" altLang="en-US" sz="4400" b="1" dirty="0">
                <a:latin typeface="新細明體-ExtB" panose="02020500000000000000" pitchFamily="18" charset="-120"/>
                <a:ea typeface="新細明體-ExtB" panose="02020500000000000000" pitchFamily="18" charset="-120"/>
              </a:rPr>
              <a:t>💬</a:t>
            </a:r>
            <a:r>
              <a:rPr lang="en-US" altLang="zh-TW" sz="4400" b="1" dirty="0">
                <a:latin typeface="Times New Roman" panose="02020603050405020304" pitchFamily="18" charset="0"/>
                <a:ea typeface="新細明體-ExtB" panose="02020500000000000000" pitchFamily="18" charset="-120"/>
                <a:cs typeface="Times New Roman" panose="02020603050405020304" pitchFamily="18" charset="0"/>
              </a:rPr>
              <a:t>Say what happened: </a:t>
            </a:r>
            <a:r>
              <a:rPr lang="en-US" sz="4400" dirty="0">
                <a:latin typeface="Times New Roman" panose="02020603050405020304" pitchFamily="18" charset="0"/>
                <a:cs typeface="Times New Roman" panose="02020603050405020304" pitchFamily="18" charset="0"/>
              </a:rPr>
              <a:t>“When you ask me to [do something]…”</a:t>
            </a:r>
            <a:endParaRPr lang="zh-TW" altLang="en-US" sz="4400" dirty="0">
              <a:latin typeface="Times New Roman" panose="02020603050405020304" pitchFamily="18" charset="0"/>
              <a:ea typeface="新細明體-ExtB" panose="02020500000000000000" pitchFamily="18" charset="-120"/>
              <a:cs typeface="Times New Roman" panose="02020603050405020304" pitchFamily="18" charset="0"/>
            </a:endParaRPr>
          </a:p>
          <a:p>
            <a:r>
              <a:rPr lang="zh-TW" altLang="en-US" sz="4400" b="1" dirty="0">
                <a:latin typeface="Times New Roman" panose="02020603050405020304" pitchFamily="18" charset="0"/>
                <a:ea typeface="新細明體-ExtB" panose="02020500000000000000" pitchFamily="18" charset="-120"/>
                <a:cs typeface="Times New Roman" panose="02020603050405020304" pitchFamily="18" charset="0"/>
              </a:rPr>
              <a:t>❤️</a:t>
            </a:r>
            <a:r>
              <a:rPr lang="en-US" sz="4400" b="1" dirty="0">
                <a:latin typeface="Times New Roman" panose="02020603050405020304" pitchFamily="18" charset="0"/>
                <a:cs typeface="Times New Roman" panose="02020603050405020304" pitchFamily="18" charset="0"/>
              </a:rPr>
              <a:t>Say how you feel: </a:t>
            </a:r>
            <a:r>
              <a:rPr lang="en-US" sz="4400" dirty="0">
                <a:latin typeface="Times New Roman" panose="02020603050405020304" pitchFamily="18" charset="0"/>
                <a:cs typeface="Times New Roman" panose="02020603050405020304" pitchFamily="18" charset="0"/>
              </a:rPr>
              <a:t>“I feel…”</a:t>
            </a:r>
          </a:p>
          <a:p>
            <a:r>
              <a:rPr lang="zh-TW" altLang="en-US" sz="4400" b="1" dirty="0">
                <a:latin typeface="Times New Roman" panose="02020603050405020304" pitchFamily="18" charset="0"/>
                <a:ea typeface="新細明體-ExtB" panose="02020500000000000000" pitchFamily="18" charset="-120"/>
                <a:cs typeface="Times New Roman" panose="02020603050405020304" pitchFamily="18" charset="0"/>
              </a:rPr>
              <a:t>🛑</a:t>
            </a:r>
            <a:r>
              <a:rPr lang="en-US" sz="4400" b="1" dirty="0">
                <a:latin typeface="Times New Roman" panose="02020603050405020304" pitchFamily="18" charset="0"/>
                <a:cs typeface="Times New Roman" panose="02020603050405020304" pitchFamily="18" charset="0"/>
              </a:rPr>
              <a:t>Set a clear boundary:</a:t>
            </a:r>
            <a:r>
              <a:rPr lang="zh-TW" altLang="en-US" sz="4400" b="1" dirty="0">
                <a:latin typeface="Times New Roman" panose="02020603050405020304" pitchFamily="18" charset="0"/>
                <a:ea typeface="新細明體-ExtB" panose="02020500000000000000" pitchFamily="18" charset="-120"/>
                <a:cs typeface="Times New Roman" panose="02020603050405020304" pitchFamily="18" charset="0"/>
              </a:rPr>
              <a:t> </a:t>
            </a:r>
            <a:r>
              <a:rPr lang="en-US" sz="4400" dirty="0">
                <a:latin typeface="Times New Roman" panose="02020603050405020304" pitchFamily="18" charset="0"/>
                <a:cs typeface="Times New Roman" panose="02020603050405020304" pitchFamily="18" charset="0"/>
              </a:rPr>
              <a:t>“I would like us to…” / “I do not want to…”</a:t>
            </a:r>
            <a:endParaRPr lang="zh-TW" altLang="en-US" sz="4400" dirty="0">
              <a:latin typeface="Times New Roman" panose="02020603050405020304" pitchFamily="18" charset="0"/>
              <a:ea typeface="新細明體-ExtB" panose="02020500000000000000" pitchFamily="18" charset="-120"/>
              <a:cs typeface="Times New Roman" panose="02020603050405020304" pitchFamily="18" charset="0"/>
            </a:endParaRPr>
          </a:p>
        </p:txBody>
      </p:sp>
      <p:sp>
        <p:nvSpPr>
          <p:cNvPr id="12" name="文字方塊 11">
            <a:extLst>
              <a:ext uri="{FF2B5EF4-FFF2-40B4-BE49-F238E27FC236}">
                <a16:creationId xmlns:a16="http://schemas.microsoft.com/office/drawing/2014/main" id="{7227EEC7-4BBD-DE81-DD36-68C3F5F3B980}"/>
              </a:ext>
            </a:extLst>
          </p:cNvPr>
          <p:cNvSpPr txBox="1"/>
          <p:nvPr/>
        </p:nvSpPr>
        <p:spPr>
          <a:xfrm>
            <a:off x="0" y="1467535"/>
            <a:ext cx="18288000" cy="1015663"/>
          </a:xfrm>
          <a:prstGeom prst="rect">
            <a:avLst/>
          </a:prstGeom>
          <a:noFill/>
        </p:spPr>
        <p:txBody>
          <a:bodyPr wrap="square" rtlCol="0">
            <a:spAutoFit/>
          </a:bodyPr>
          <a:lstStyle/>
          <a:p>
            <a:pPr algn="ctr"/>
            <a:r>
              <a:rPr lang="en-US" altLang="zh-TW" sz="60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rPr>
              <a:t>I-Message: A Three-step Communication Method</a:t>
            </a:r>
          </a:p>
        </p:txBody>
      </p:sp>
      <p:sp>
        <p:nvSpPr>
          <p:cNvPr id="6" name="Rectangle 2">
            <a:extLst>
              <a:ext uri="{FF2B5EF4-FFF2-40B4-BE49-F238E27FC236}">
                <a16:creationId xmlns:a16="http://schemas.microsoft.com/office/drawing/2014/main" id="{726BB0C4-DBAA-570F-D1F4-2C6EC2C042F2}"/>
              </a:ext>
            </a:extLst>
          </p:cNvPr>
          <p:cNvSpPr>
            <a:spLocks noChangeArrowheads="1"/>
          </p:cNvSpPr>
          <p:nvPr/>
        </p:nvSpPr>
        <p:spPr bwMode="auto">
          <a:xfrm>
            <a:off x="4742795" y="845013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latin typeface="微軟正黑體" panose="020B0604030504040204" pitchFamily="34" charset="-120"/>
              <a:ea typeface="微軟正黑體" panose="020B0604030504040204" pitchFamily="34" charset="-120"/>
            </a:endParaRPr>
          </a:p>
        </p:txBody>
      </p:sp>
      <p:sp>
        <p:nvSpPr>
          <p:cNvPr id="9" name="Rectangle 8">
            <a:extLst>
              <a:ext uri="{FF2B5EF4-FFF2-40B4-BE49-F238E27FC236}">
                <a16:creationId xmlns:a16="http://schemas.microsoft.com/office/drawing/2014/main" id="{8B1B9171-4271-9952-B07A-EF8D91A85DB8}"/>
              </a:ext>
            </a:extLst>
          </p:cNvPr>
          <p:cNvSpPr/>
          <p:nvPr/>
        </p:nvSpPr>
        <p:spPr>
          <a:xfrm>
            <a:off x="2584120" y="6369003"/>
            <a:ext cx="13119760" cy="2577300"/>
          </a:xfrm>
          <a:prstGeom prst="rect">
            <a:avLst/>
          </a:prstGeom>
          <a:solidFill>
            <a:srgbClr val="99CCF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US" altLang="zh-TW" sz="40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In the video, Nam asks Tung to wear a swimsuit for filming. </a:t>
            </a:r>
            <a:r>
              <a:rPr lang="en-US" altLang="zh-TW" sz="4000" b="1"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If you were Tung</a:t>
            </a:r>
            <a:r>
              <a:rPr lang="en-US" altLang="zh-TW" sz="40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 what would you say when someone asked you to do something that made you feel uncomfortable or crossed your personal boundaries?</a:t>
            </a:r>
            <a:endParaRPr lang="zh-TW" altLang="en-US" sz="40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文字方塊 2">
            <a:extLst>
              <a:ext uri="{FF2B5EF4-FFF2-40B4-BE49-F238E27FC236}">
                <a16:creationId xmlns:a16="http://schemas.microsoft.com/office/drawing/2014/main" id="{9023FEE7-2BFF-0FC0-7C23-7489F6EF04C0}"/>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3" name="投影片編號版面配置區 1">
            <a:extLst>
              <a:ext uri="{FF2B5EF4-FFF2-40B4-BE49-F238E27FC236}">
                <a16:creationId xmlns:a16="http://schemas.microsoft.com/office/drawing/2014/main" id="{78C44473-D5D4-D60C-6033-3A3042EDBF77}"/>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14</a:t>
            </a:fld>
            <a:endParaRPr lang="en-US" altLang="en-US" dirty="0">
              <a:solidFill>
                <a:schemeClr val="tx1"/>
              </a:solidFill>
            </a:endParaRPr>
          </a:p>
        </p:txBody>
      </p:sp>
    </p:spTree>
    <p:extLst>
      <p:ext uri="{BB962C8B-B14F-4D97-AF65-F5344CB8AC3E}">
        <p14:creationId xmlns:p14="http://schemas.microsoft.com/office/powerpoint/2010/main" val="975569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a:extLst>
            <a:ext uri="{FF2B5EF4-FFF2-40B4-BE49-F238E27FC236}">
              <a16:creationId xmlns:a16="http://schemas.microsoft.com/office/drawing/2014/main" id="{FE7D959D-10C8-518E-7E43-B37175C3531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79052338-F1EA-E8CA-CFF0-9C75DFAB11DF}"/>
              </a:ext>
            </a:extLst>
          </p:cNvPr>
          <p:cNvSpPr txBox="1"/>
          <p:nvPr/>
        </p:nvSpPr>
        <p:spPr>
          <a:xfrm>
            <a:off x="548337" y="4419832"/>
            <a:ext cx="17191326" cy="3693319"/>
          </a:xfrm>
          <a:prstGeom prst="rect">
            <a:avLst/>
          </a:prstGeom>
        </p:spPr>
        <p:txBody>
          <a:bodyPr wrap="square" lIns="0" tIns="0" rIns="0" bIns="0" rtlCol="0" anchor="t">
            <a:spAutoFit/>
          </a:bodyPr>
          <a:lstStyle/>
          <a:p>
            <a:pPr algn="ctr"/>
            <a:r>
              <a:rPr lang="en-US" altLang="zh-TW" sz="8000" b="1" dirty="0">
                <a:latin typeface="Times New Roman" panose="02020603050405020304" pitchFamily="18" charset="0"/>
                <a:ea typeface="新細明體-ExtB" panose="02020500000000000000" pitchFamily="18" charset="-120"/>
                <a:cs typeface="Times New Roman" panose="02020603050405020304" pitchFamily="18" charset="0"/>
              </a:rPr>
              <a:t>How Can You Protect Yourself When Meeting New People Online or Through Dating Apps?</a:t>
            </a:r>
            <a:endParaRPr lang="en-US" altLang="zh-TW" sz="8000" b="1" dirty="0">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p:txBody>
      </p:sp>
      <p:sp>
        <p:nvSpPr>
          <p:cNvPr id="9" name="Freeform 2">
            <a:extLst>
              <a:ext uri="{FF2B5EF4-FFF2-40B4-BE49-F238E27FC236}">
                <a16:creationId xmlns:a16="http://schemas.microsoft.com/office/drawing/2014/main" id="{9E1069E3-F16A-C20E-10AF-8E031C00D1D1}"/>
              </a:ext>
            </a:extLst>
          </p:cNvPr>
          <p:cNvSpPr/>
          <p:nvPr/>
        </p:nvSpPr>
        <p:spPr>
          <a:xfrm rot="4383339">
            <a:off x="760198" y="880742"/>
            <a:ext cx="3836454" cy="3931221"/>
          </a:xfrm>
          <a:custGeom>
            <a:avLst/>
            <a:gdLst/>
            <a:ahLst/>
            <a:cxnLst/>
            <a:rect l="l" t="t" r="r" b="b"/>
            <a:pathLst>
              <a:path w="3126320" h="2744835">
                <a:moveTo>
                  <a:pt x="0" y="0"/>
                </a:moveTo>
                <a:lnTo>
                  <a:pt x="3126320" y="0"/>
                </a:lnTo>
                <a:lnTo>
                  <a:pt x="3126320" y="2744835"/>
                </a:lnTo>
                <a:lnTo>
                  <a:pt x="0" y="2744835"/>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1" name="Freeform 3">
            <a:extLst>
              <a:ext uri="{FF2B5EF4-FFF2-40B4-BE49-F238E27FC236}">
                <a16:creationId xmlns:a16="http://schemas.microsoft.com/office/drawing/2014/main" id="{F55F59BC-D044-293E-17C3-723A4C012FBD}"/>
              </a:ext>
            </a:extLst>
          </p:cNvPr>
          <p:cNvSpPr/>
          <p:nvPr/>
        </p:nvSpPr>
        <p:spPr>
          <a:xfrm rot="-9191626">
            <a:off x="13306731" y="2103316"/>
            <a:ext cx="3704410" cy="2447039"/>
          </a:xfrm>
          <a:custGeom>
            <a:avLst/>
            <a:gdLst/>
            <a:ahLst/>
            <a:cxnLst/>
            <a:rect l="l" t="t" r="r" b="b"/>
            <a:pathLst>
              <a:path w="3704410" h="2447039">
                <a:moveTo>
                  <a:pt x="0" y="0"/>
                </a:moveTo>
                <a:lnTo>
                  <a:pt x="3704410" y="0"/>
                </a:lnTo>
                <a:lnTo>
                  <a:pt x="3704410" y="2447039"/>
                </a:lnTo>
                <a:lnTo>
                  <a:pt x="0" y="2447039"/>
                </a:lnTo>
                <a:lnTo>
                  <a:pt x="0" y="0"/>
                </a:lnTo>
                <a:close/>
              </a:path>
            </a:pathLst>
          </a:custGeom>
          <a:blipFill>
            <a:blip r:embed="rId3"/>
            <a:stretch>
              <a:fillRect/>
            </a:stretch>
          </a:blipFill>
        </p:spPr>
        <p:txBody>
          <a:bodyPr/>
          <a:lstStyle/>
          <a:p>
            <a:endParaRPr lang="en-GB"/>
          </a:p>
        </p:txBody>
      </p:sp>
      <p:sp>
        <p:nvSpPr>
          <p:cNvPr id="3" name="Freeform 7">
            <a:extLst>
              <a:ext uri="{FF2B5EF4-FFF2-40B4-BE49-F238E27FC236}">
                <a16:creationId xmlns:a16="http://schemas.microsoft.com/office/drawing/2014/main" id="{380475BA-3C64-1542-7CAA-6E1F3AF22606}"/>
              </a:ext>
            </a:extLst>
          </p:cNvPr>
          <p:cNvSpPr/>
          <p:nvPr/>
        </p:nvSpPr>
        <p:spPr>
          <a:xfrm rot="-945273">
            <a:off x="15650814" y="7643046"/>
            <a:ext cx="1844179" cy="2057400"/>
          </a:xfrm>
          <a:custGeom>
            <a:avLst/>
            <a:gdLst/>
            <a:ahLst/>
            <a:cxnLst/>
            <a:rect l="l" t="t" r="r" b="b"/>
            <a:pathLst>
              <a:path w="1844179" h="2057400">
                <a:moveTo>
                  <a:pt x="0" y="0"/>
                </a:moveTo>
                <a:lnTo>
                  <a:pt x="1844179" y="0"/>
                </a:lnTo>
                <a:lnTo>
                  <a:pt x="1844179" y="2057400"/>
                </a:lnTo>
                <a:lnTo>
                  <a:pt x="0" y="2057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435C7DDC-F3B6-B8F0-ADDD-76B3A2E5180D}"/>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4" name="投影片編號版面配置區 1">
            <a:extLst>
              <a:ext uri="{FF2B5EF4-FFF2-40B4-BE49-F238E27FC236}">
                <a16:creationId xmlns:a16="http://schemas.microsoft.com/office/drawing/2014/main" id="{B2F39A14-F4C3-831F-073C-F9C26BA85A96}"/>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15</a:t>
            </a:fld>
            <a:endParaRPr lang="en-US" altLang="en-US" dirty="0">
              <a:solidFill>
                <a:schemeClr val="tx1"/>
              </a:solidFill>
            </a:endParaRPr>
          </a:p>
        </p:txBody>
      </p:sp>
    </p:spTree>
    <p:extLst>
      <p:ext uri="{BB962C8B-B14F-4D97-AF65-F5344CB8AC3E}">
        <p14:creationId xmlns:p14="http://schemas.microsoft.com/office/powerpoint/2010/main" val="2424284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7E58F152-7EA0-2D52-8771-B196261EE81E}"/>
            </a:ext>
          </a:extLst>
        </p:cNvPr>
        <p:cNvGrpSpPr/>
        <p:nvPr/>
      </p:nvGrpSpPr>
      <p:grpSpPr>
        <a:xfrm>
          <a:off x="0" y="0"/>
          <a:ext cx="0" cy="0"/>
          <a:chOff x="0" y="0"/>
          <a:chExt cx="0" cy="0"/>
        </a:xfrm>
      </p:grpSpPr>
      <p:sp>
        <p:nvSpPr>
          <p:cNvPr id="5" name="文字方塊 4">
            <a:extLst>
              <a:ext uri="{FF2B5EF4-FFF2-40B4-BE49-F238E27FC236}">
                <a16:creationId xmlns:a16="http://schemas.microsoft.com/office/drawing/2014/main" id="{8D26FB5F-A46E-BFED-D676-860C37044950}"/>
              </a:ext>
            </a:extLst>
          </p:cNvPr>
          <p:cNvSpPr txBox="1"/>
          <p:nvPr/>
        </p:nvSpPr>
        <p:spPr>
          <a:xfrm>
            <a:off x="2532611" y="1797930"/>
            <a:ext cx="13178444" cy="2308324"/>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r>
              <a:rPr lang="en-US" sz="3600" b="1" dirty="0">
                <a:latin typeface="Times New Roman" panose="02020603050405020304" pitchFamily="18" charset="0"/>
                <a:cs typeface="Times New Roman" panose="02020603050405020304" pitchFamily="18" charset="0"/>
              </a:rPr>
              <a:t>If someone gives me gaming credits, are they just being friendly, or could it be the start of a trap?</a:t>
            </a:r>
            <a:endParaRPr kumimoji="0" lang="en-US" altLang="zh-TW" sz="3600" b="1" i="0" u="none" strike="noStrike" kern="1200" cap="none" spc="0" normalizeH="0" baseline="0" noProof="0" dirty="0">
              <a:ln>
                <a:noFill/>
              </a:ln>
              <a:solidFill>
                <a:prstClr val="black"/>
              </a:solidFill>
              <a:effectLst/>
              <a:uLnTx/>
              <a:uFillTx/>
              <a:latin typeface="Times New Roman" panose="02020603050405020304" pitchFamily="18" charset="0"/>
              <a:ea typeface="新細明體-ExtB" panose="02020500000000000000" pitchFamily="18" charset="-120"/>
              <a:cs typeface="Times New Roman" panose="02020603050405020304" pitchFamily="18" charset="0"/>
            </a:endParaRPr>
          </a:p>
          <a:p>
            <a:pPr marR="0" lvl="0" defTabSz="914400" rtl="0" eaLnBrk="1" fontAlgn="auto" latinLnBrk="0" hangingPunct="1">
              <a:lnSpc>
                <a:spcPct val="100000"/>
              </a:lnSpc>
              <a:spcBef>
                <a:spcPts val="0"/>
              </a:spcBef>
              <a:spcAft>
                <a:spcPts val="0"/>
              </a:spcAft>
              <a:buClrTx/>
              <a:buSzTx/>
              <a:tabLst/>
              <a:defRPr/>
            </a:pPr>
            <a:endParaRPr kumimoji="0" lang="en-US" altLang="zh-TW" sz="3600" b="1" i="0" u="none" strike="noStrike" kern="1200" cap="none" spc="0" normalizeH="0" baseline="0" noProof="0" dirty="0">
              <a:ln>
                <a:noFill/>
              </a:ln>
              <a:solidFill>
                <a:prstClr val="black"/>
              </a:solidFill>
              <a:effectLst/>
              <a:uLnTx/>
              <a:uFillTx/>
              <a:latin typeface="Times New Roman" panose="02020603050405020304" pitchFamily="18" charset="0"/>
              <a:ea typeface="新細明體-ExtB" panose="02020500000000000000" pitchFamily="18" charset="-120"/>
              <a:cs typeface="Times New Roman" panose="02020603050405020304" pitchFamily="18" charset="0"/>
            </a:endParaRPr>
          </a:p>
          <a:p>
            <a:pPr marR="0" lvl="0" defTabSz="914400" rtl="0" eaLnBrk="1" fontAlgn="auto" latinLnBrk="0" hangingPunct="1">
              <a:lnSpc>
                <a:spcPct val="100000"/>
              </a:lnSpc>
              <a:spcBef>
                <a:spcPts val="0"/>
              </a:spcBef>
              <a:spcAft>
                <a:spcPts val="0"/>
              </a:spcAft>
              <a:buClrTx/>
              <a:buSzTx/>
              <a:tabLst/>
              <a:defRPr/>
            </a:pPr>
            <a:r>
              <a:rPr lang="en-US" sz="3600" b="1" dirty="0">
                <a:latin typeface="Times New Roman" panose="02020603050405020304" pitchFamily="18" charset="0"/>
                <a:cs typeface="Times New Roman" panose="02020603050405020304" pitchFamily="18" charset="0"/>
              </a:rPr>
              <a:t>If I give a gift back of the same value, will that keep me safe?</a:t>
            </a:r>
            <a:endParaRPr kumimoji="0" lang="en-GB" sz="3600" b="1" i="0" u="none" strike="noStrike" kern="1200" cap="none" spc="0" normalizeH="0" baseline="0" noProof="0" dirty="0">
              <a:ln>
                <a:noFill/>
              </a:ln>
              <a:solidFill>
                <a:prstClr val="black"/>
              </a:solidFill>
              <a:effectLst/>
              <a:uLnTx/>
              <a:uFillTx/>
              <a:latin typeface="Times New Roman" panose="02020603050405020304" pitchFamily="18" charset="0"/>
              <a:ea typeface="新細明體-ExtB" panose="02020500000000000000" pitchFamily="18" charset="-120"/>
              <a:cs typeface="Times New Roman" panose="02020603050405020304" pitchFamily="18" charset="0"/>
            </a:endParaRPr>
          </a:p>
        </p:txBody>
      </p:sp>
      <p:sp>
        <p:nvSpPr>
          <p:cNvPr id="9" name="文字方塊 8">
            <a:extLst>
              <a:ext uri="{FF2B5EF4-FFF2-40B4-BE49-F238E27FC236}">
                <a16:creationId xmlns:a16="http://schemas.microsoft.com/office/drawing/2014/main" id="{1E053573-A66D-AD26-349E-BAA4DA07B47E}"/>
              </a:ext>
            </a:extLst>
          </p:cNvPr>
          <p:cNvSpPr txBox="1"/>
          <p:nvPr/>
        </p:nvSpPr>
        <p:spPr>
          <a:xfrm>
            <a:off x="514350" y="5355218"/>
            <a:ext cx="17259300" cy="3845838"/>
          </a:xfrm>
          <a:custGeom>
            <a:avLst/>
            <a:gdLst>
              <a:gd name="csX0" fmla="*/ 0 w 17259300"/>
              <a:gd name="csY0" fmla="*/ 0 h 3845838"/>
              <a:gd name="csX1" fmla="*/ 862965 w 17259300"/>
              <a:gd name="csY1" fmla="*/ 0 h 3845838"/>
              <a:gd name="csX2" fmla="*/ 1208151 w 17259300"/>
              <a:gd name="csY2" fmla="*/ 0 h 3845838"/>
              <a:gd name="csX3" fmla="*/ 1725930 w 17259300"/>
              <a:gd name="csY3" fmla="*/ 0 h 3845838"/>
              <a:gd name="csX4" fmla="*/ 2588895 w 17259300"/>
              <a:gd name="csY4" fmla="*/ 0 h 3845838"/>
              <a:gd name="csX5" fmla="*/ 3106674 w 17259300"/>
              <a:gd name="csY5" fmla="*/ 0 h 3845838"/>
              <a:gd name="csX6" fmla="*/ 3624453 w 17259300"/>
              <a:gd name="csY6" fmla="*/ 0 h 3845838"/>
              <a:gd name="csX7" fmla="*/ 3969639 w 17259300"/>
              <a:gd name="csY7" fmla="*/ 0 h 3845838"/>
              <a:gd name="csX8" fmla="*/ 4487418 w 17259300"/>
              <a:gd name="csY8" fmla="*/ 0 h 3845838"/>
              <a:gd name="csX9" fmla="*/ 5522976 w 17259300"/>
              <a:gd name="csY9" fmla="*/ 0 h 3845838"/>
              <a:gd name="csX10" fmla="*/ 6040755 w 17259300"/>
              <a:gd name="csY10" fmla="*/ 0 h 3845838"/>
              <a:gd name="csX11" fmla="*/ 6385941 w 17259300"/>
              <a:gd name="csY11" fmla="*/ 0 h 3845838"/>
              <a:gd name="csX12" fmla="*/ 7076313 w 17259300"/>
              <a:gd name="csY12" fmla="*/ 0 h 3845838"/>
              <a:gd name="csX13" fmla="*/ 7248906 w 17259300"/>
              <a:gd name="csY13" fmla="*/ 0 h 3845838"/>
              <a:gd name="csX14" fmla="*/ 7766685 w 17259300"/>
              <a:gd name="csY14" fmla="*/ 0 h 3845838"/>
              <a:gd name="csX15" fmla="*/ 8111871 w 17259300"/>
              <a:gd name="csY15" fmla="*/ 0 h 3845838"/>
              <a:gd name="csX16" fmla="*/ 8629650 w 17259300"/>
              <a:gd name="csY16" fmla="*/ 0 h 3845838"/>
              <a:gd name="csX17" fmla="*/ 8974836 w 17259300"/>
              <a:gd name="csY17" fmla="*/ 0 h 3845838"/>
              <a:gd name="csX18" fmla="*/ 9665208 w 17259300"/>
              <a:gd name="csY18" fmla="*/ 0 h 3845838"/>
              <a:gd name="csX19" fmla="*/ 10700766 w 17259300"/>
              <a:gd name="csY19" fmla="*/ 0 h 3845838"/>
              <a:gd name="csX20" fmla="*/ 11218545 w 17259300"/>
              <a:gd name="csY20" fmla="*/ 0 h 3845838"/>
              <a:gd name="csX21" fmla="*/ 11736324 w 17259300"/>
              <a:gd name="csY21" fmla="*/ 0 h 3845838"/>
              <a:gd name="csX22" fmla="*/ 12599289 w 17259300"/>
              <a:gd name="csY22" fmla="*/ 0 h 3845838"/>
              <a:gd name="csX23" fmla="*/ 13117068 w 17259300"/>
              <a:gd name="csY23" fmla="*/ 0 h 3845838"/>
              <a:gd name="csX24" fmla="*/ 14152626 w 17259300"/>
              <a:gd name="csY24" fmla="*/ 0 h 3845838"/>
              <a:gd name="csX25" fmla="*/ 14670405 w 17259300"/>
              <a:gd name="csY25" fmla="*/ 0 h 3845838"/>
              <a:gd name="csX26" fmla="*/ 15533370 w 17259300"/>
              <a:gd name="csY26" fmla="*/ 0 h 3845838"/>
              <a:gd name="csX27" fmla="*/ 15705963 w 17259300"/>
              <a:gd name="csY27" fmla="*/ 0 h 3845838"/>
              <a:gd name="csX28" fmla="*/ 16223742 w 17259300"/>
              <a:gd name="csY28" fmla="*/ 0 h 3845838"/>
              <a:gd name="csX29" fmla="*/ 17259300 w 17259300"/>
              <a:gd name="csY29" fmla="*/ 0 h 3845838"/>
              <a:gd name="csX30" fmla="*/ 17259300 w 17259300"/>
              <a:gd name="csY30" fmla="*/ 602515 h 3845838"/>
              <a:gd name="csX31" fmla="*/ 17259300 w 17259300"/>
              <a:gd name="csY31" fmla="*/ 1320404 h 3845838"/>
              <a:gd name="csX32" fmla="*/ 17259300 w 17259300"/>
              <a:gd name="csY32" fmla="*/ 1961377 h 3845838"/>
              <a:gd name="csX33" fmla="*/ 17259300 w 17259300"/>
              <a:gd name="csY33" fmla="*/ 2640809 h 3845838"/>
              <a:gd name="csX34" fmla="*/ 17259300 w 17259300"/>
              <a:gd name="csY34" fmla="*/ 3845838 h 3845838"/>
              <a:gd name="csX35" fmla="*/ 17086707 w 17259300"/>
              <a:gd name="csY35" fmla="*/ 3845838 h 3845838"/>
              <a:gd name="csX36" fmla="*/ 16741521 w 17259300"/>
              <a:gd name="csY36" fmla="*/ 3845838 h 3845838"/>
              <a:gd name="csX37" fmla="*/ 16396335 w 17259300"/>
              <a:gd name="csY37" fmla="*/ 3845838 h 3845838"/>
              <a:gd name="csX38" fmla="*/ 15878556 w 17259300"/>
              <a:gd name="csY38" fmla="*/ 3845838 h 3845838"/>
              <a:gd name="csX39" fmla="*/ 15015591 w 17259300"/>
              <a:gd name="csY39" fmla="*/ 3845838 h 3845838"/>
              <a:gd name="csX40" fmla="*/ 14842998 w 17259300"/>
              <a:gd name="csY40" fmla="*/ 3845838 h 3845838"/>
              <a:gd name="csX41" fmla="*/ 13807440 w 17259300"/>
              <a:gd name="csY41" fmla="*/ 3845838 h 3845838"/>
              <a:gd name="csX42" fmla="*/ 12771882 w 17259300"/>
              <a:gd name="csY42" fmla="*/ 3845838 h 3845838"/>
              <a:gd name="csX43" fmla="*/ 12426696 w 17259300"/>
              <a:gd name="csY43" fmla="*/ 3845838 h 3845838"/>
              <a:gd name="csX44" fmla="*/ 12254103 w 17259300"/>
              <a:gd name="csY44" fmla="*/ 3845838 h 3845838"/>
              <a:gd name="csX45" fmla="*/ 11391138 w 17259300"/>
              <a:gd name="csY45" fmla="*/ 3845838 h 3845838"/>
              <a:gd name="csX46" fmla="*/ 11045952 w 17259300"/>
              <a:gd name="csY46" fmla="*/ 3845838 h 3845838"/>
              <a:gd name="csX47" fmla="*/ 10700766 w 17259300"/>
              <a:gd name="csY47" fmla="*/ 3845838 h 3845838"/>
              <a:gd name="csX48" fmla="*/ 10182987 w 17259300"/>
              <a:gd name="csY48" fmla="*/ 3845838 h 3845838"/>
              <a:gd name="csX49" fmla="*/ 10010394 w 17259300"/>
              <a:gd name="csY49" fmla="*/ 3845838 h 3845838"/>
              <a:gd name="csX50" fmla="*/ 9837801 w 17259300"/>
              <a:gd name="csY50" fmla="*/ 3845838 h 3845838"/>
              <a:gd name="csX51" fmla="*/ 9147429 w 17259300"/>
              <a:gd name="csY51" fmla="*/ 3845838 h 3845838"/>
              <a:gd name="csX52" fmla="*/ 8111871 w 17259300"/>
              <a:gd name="csY52" fmla="*/ 3845838 h 3845838"/>
              <a:gd name="csX53" fmla="*/ 7421499 w 17259300"/>
              <a:gd name="csY53" fmla="*/ 3845838 h 3845838"/>
              <a:gd name="csX54" fmla="*/ 6903720 w 17259300"/>
              <a:gd name="csY54" fmla="*/ 3845838 h 3845838"/>
              <a:gd name="csX55" fmla="*/ 6731127 w 17259300"/>
              <a:gd name="csY55" fmla="*/ 3845838 h 3845838"/>
              <a:gd name="csX56" fmla="*/ 5868162 w 17259300"/>
              <a:gd name="csY56" fmla="*/ 3845838 h 3845838"/>
              <a:gd name="csX57" fmla="*/ 5005197 w 17259300"/>
              <a:gd name="csY57" fmla="*/ 3845838 h 3845838"/>
              <a:gd name="csX58" fmla="*/ 4142232 w 17259300"/>
              <a:gd name="csY58" fmla="*/ 3845838 h 3845838"/>
              <a:gd name="csX59" fmla="*/ 3969639 w 17259300"/>
              <a:gd name="csY59" fmla="*/ 3845838 h 3845838"/>
              <a:gd name="csX60" fmla="*/ 3624453 w 17259300"/>
              <a:gd name="csY60" fmla="*/ 3845838 h 3845838"/>
              <a:gd name="csX61" fmla="*/ 2761488 w 17259300"/>
              <a:gd name="csY61" fmla="*/ 3845838 h 3845838"/>
              <a:gd name="csX62" fmla="*/ 2416302 w 17259300"/>
              <a:gd name="csY62" fmla="*/ 3845838 h 3845838"/>
              <a:gd name="csX63" fmla="*/ 1898523 w 17259300"/>
              <a:gd name="csY63" fmla="*/ 3845838 h 3845838"/>
              <a:gd name="csX64" fmla="*/ 862965 w 17259300"/>
              <a:gd name="csY64" fmla="*/ 3845838 h 3845838"/>
              <a:gd name="csX65" fmla="*/ 0 w 17259300"/>
              <a:gd name="csY65" fmla="*/ 3845838 h 3845838"/>
              <a:gd name="csX66" fmla="*/ 0 w 17259300"/>
              <a:gd name="csY66" fmla="*/ 3243323 h 3845838"/>
              <a:gd name="csX67" fmla="*/ 0 w 17259300"/>
              <a:gd name="csY67" fmla="*/ 2563892 h 3845838"/>
              <a:gd name="csX68" fmla="*/ 0 w 17259300"/>
              <a:gd name="csY68" fmla="*/ 1922919 h 3845838"/>
              <a:gd name="csX69" fmla="*/ 0 w 17259300"/>
              <a:gd name="csY69" fmla="*/ 1358863 h 3845838"/>
              <a:gd name="csX70" fmla="*/ 0 w 17259300"/>
              <a:gd name="csY70" fmla="*/ 794807 h 3845838"/>
              <a:gd name="csX71" fmla="*/ 0 w 17259300"/>
              <a:gd name="csY71" fmla="*/ 0 h 3845838"/>
              <a:gd name="csX72" fmla="*/ 230596 w 17259300"/>
              <a:gd name="csY72" fmla="*/ 230596 h 3845838"/>
              <a:gd name="csX73" fmla="*/ 230596 w 17259300"/>
              <a:gd name="csY73" fmla="*/ 805986 h 3845838"/>
              <a:gd name="csX74" fmla="*/ 230596 w 17259300"/>
              <a:gd name="csY74" fmla="*/ 1415222 h 3845838"/>
              <a:gd name="csX75" fmla="*/ 230596 w 17259300"/>
              <a:gd name="csY75" fmla="*/ 2058305 h 3845838"/>
              <a:gd name="csX76" fmla="*/ 230596 w 17259300"/>
              <a:gd name="csY76" fmla="*/ 2769081 h 3845838"/>
              <a:gd name="csX77" fmla="*/ 230596 w 17259300"/>
              <a:gd name="csY77" fmla="*/ 3615242 h 3845838"/>
              <a:gd name="csX78" fmla="*/ 762536 w 17259300"/>
              <a:gd name="csY78" fmla="*/ 3615242 h 3845838"/>
              <a:gd name="csX79" fmla="*/ 958514 w 17259300"/>
              <a:gd name="csY79" fmla="*/ 3615242 h 3845838"/>
              <a:gd name="csX80" fmla="*/ 1154492 w 17259300"/>
              <a:gd name="csY80" fmla="*/ 3615242 h 3845838"/>
              <a:gd name="csX81" fmla="*/ 1518451 w 17259300"/>
              <a:gd name="csY81" fmla="*/ 3615242 h 3845838"/>
              <a:gd name="csX82" fmla="*/ 2386353 w 17259300"/>
              <a:gd name="csY82" fmla="*/ 3615242 h 3845838"/>
              <a:gd name="csX83" fmla="*/ 2750312 w 17259300"/>
              <a:gd name="csY83" fmla="*/ 3615242 h 3845838"/>
              <a:gd name="csX84" fmla="*/ 3618214 w 17259300"/>
              <a:gd name="csY84" fmla="*/ 3615242 h 3845838"/>
              <a:gd name="csX85" fmla="*/ 4486117 w 17259300"/>
              <a:gd name="csY85" fmla="*/ 3615242 h 3845838"/>
              <a:gd name="csX86" fmla="*/ 4682095 w 17259300"/>
              <a:gd name="csY86" fmla="*/ 3615242 h 3845838"/>
              <a:gd name="csX87" fmla="*/ 5549997 w 17259300"/>
              <a:gd name="csY87" fmla="*/ 3615242 h 3845838"/>
              <a:gd name="csX88" fmla="*/ 5745975 w 17259300"/>
              <a:gd name="csY88" fmla="*/ 3615242 h 3845838"/>
              <a:gd name="csX89" fmla="*/ 6445896 w 17259300"/>
              <a:gd name="csY89" fmla="*/ 3615242 h 3845838"/>
              <a:gd name="csX90" fmla="*/ 6641874 w 17259300"/>
              <a:gd name="csY90" fmla="*/ 3615242 h 3845838"/>
              <a:gd name="csX91" fmla="*/ 7677757 w 17259300"/>
              <a:gd name="csY91" fmla="*/ 3615242 h 3845838"/>
              <a:gd name="csX92" fmla="*/ 8713641 w 17259300"/>
              <a:gd name="csY92" fmla="*/ 3615242 h 3845838"/>
              <a:gd name="csX93" fmla="*/ 9077600 w 17259300"/>
              <a:gd name="csY93" fmla="*/ 3615242 h 3845838"/>
              <a:gd name="csX94" fmla="*/ 9945502 w 17259300"/>
              <a:gd name="csY94" fmla="*/ 3615242 h 3845838"/>
              <a:gd name="csX95" fmla="*/ 10645423 w 17259300"/>
              <a:gd name="csY95" fmla="*/ 3615242 h 3845838"/>
              <a:gd name="csX96" fmla="*/ 11345344 w 17259300"/>
              <a:gd name="csY96" fmla="*/ 3615242 h 3845838"/>
              <a:gd name="csX97" fmla="*/ 12213246 w 17259300"/>
              <a:gd name="csY97" fmla="*/ 3615242 h 3845838"/>
              <a:gd name="csX98" fmla="*/ 12913168 w 17259300"/>
              <a:gd name="csY98" fmla="*/ 3615242 h 3845838"/>
              <a:gd name="csX99" fmla="*/ 13109145 w 17259300"/>
              <a:gd name="csY99" fmla="*/ 3615242 h 3845838"/>
              <a:gd name="csX100" fmla="*/ 13977048 w 17259300"/>
              <a:gd name="csY100" fmla="*/ 3615242 h 3845838"/>
              <a:gd name="csX101" fmla="*/ 14173026 w 17259300"/>
              <a:gd name="csY101" fmla="*/ 3615242 h 3845838"/>
              <a:gd name="csX102" fmla="*/ 14872947 w 17259300"/>
              <a:gd name="csY102" fmla="*/ 3615242 h 3845838"/>
              <a:gd name="csX103" fmla="*/ 15908830 w 17259300"/>
              <a:gd name="csY103" fmla="*/ 3615242 h 3845838"/>
              <a:gd name="csX104" fmla="*/ 17028704 w 17259300"/>
              <a:gd name="csY104" fmla="*/ 3615242 h 3845838"/>
              <a:gd name="csX105" fmla="*/ 17028704 w 17259300"/>
              <a:gd name="csY105" fmla="*/ 2904466 h 3845838"/>
              <a:gd name="csX106" fmla="*/ 17028704 w 17259300"/>
              <a:gd name="csY106" fmla="*/ 2227537 h 3845838"/>
              <a:gd name="csX107" fmla="*/ 17028704 w 17259300"/>
              <a:gd name="csY107" fmla="*/ 1550608 h 3845838"/>
              <a:gd name="csX108" fmla="*/ 17028704 w 17259300"/>
              <a:gd name="csY108" fmla="*/ 873679 h 3845838"/>
              <a:gd name="csX109" fmla="*/ 17028704 w 17259300"/>
              <a:gd name="csY109" fmla="*/ 230596 h 3845838"/>
              <a:gd name="csX110" fmla="*/ 16496764 w 17259300"/>
              <a:gd name="csY110" fmla="*/ 230596 h 3845838"/>
              <a:gd name="csX111" fmla="*/ 15460881 w 17259300"/>
              <a:gd name="csY111" fmla="*/ 230596 h 3845838"/>
              <a:gd name="csX112" fmla="*/ 14424997 w 17259300"/>
              <a:gd name="csY112" fmla="*/ 230596 h 3845838"/>
              <a:gd name="csX113" fmla="*/ 13389114 w 17259300"/>
              <a:gd name="csY113" fmla="*/ 230596 h 3845838"/>
              <a:gd name="csX114" fmla="*/ 12353231 w 17259300"/>
              <a:gd name="csY114" fmla="*/ 230596 h 3845838"/>
              <a:gd name="csX115" fmla="*/ 11989272 w 17259300"/>
              <a:gd name="csY115" fmla="*/ 230596 h 3845838"/>
              <a:gd name="csX116" fmla="*/ 11289350 w 17259300"/>
              <a:gd name="csY116" fmla="*/ 230596 h 3845838"/>
              <a:gd name="csX117" fmla="*/ 10589429 w 17259300"/>
              <a:gd name="csY117" fmla="*/ 230596 h 3845838"/>
              <a:gd name="csX118" fmla="*/ 9553546 w 17259300"/>
              <a:gd name="csY118" fmla="*/ 230596 h 3845838"/>
              <a:gd name="csX119" fmla="*/ 9021606 w 17259300"/>
              <a:gd name="csY119" fmla="*/ 230596 h 3845838"/>
              <a:gd name="csX120" fmla="*/ 8153704 w 17259300"/>
              <a:gd name="csY120" fmla="*/ 230596 h 3845838"/>
              <a:gd name="csX121" fmla="*/ 7789745 w 17259300"/>
              <a:gd name="csY121" fmla="*/ 230596 h 3845838"/>
              <a:gd name="csX122" fmla="*/ 6753861 w 17259300"/>
              <a:gd name="csY122" fmla="*/ 230596 h 3845838"/>
              <a:gd name="csX123" fmla="*/ 6221921 w 17259300"/>
              <a:gd name="csY123" fmla="*/ 230596 h 3845838"/>
              <a:gd name="csX124" fmla="*/ 5689981 w 17259300"/>
              <a:gd name="csY124" fmla="*/ 230596 h 3845838"/>
              <a:gd name="csX125" fmla="*/ 5326022 w 17259300"/>
              <a:gd name="csY125" fmla="*/ 230596 h 3845838"/>
              <a:gd name="csX126" fmla="*/ 4458120 w 17259300"/>
              <a:gd name="csY126" fmla="*/ 230596 h 3845838"/>
              <a:gd name="csX127" fmla="*/ 3758199 w 17259300"/>
              <a:gd name="csY127" fmla="*/ 230596 h 3845838"/>
              <a:gd name="csX128" fmla="*/ 3562221 w 17259300"/>
              <a:gd name="csY128" fmla="*/ 230596 h 3845838"/>
              <a:gd name="csX129" fmla="*/ 2526337 w 17259300"/>
              <a:gd name="csY129" fmla="*/ 230596 h 3845838"/>
              <a:gd name="csX130" fmla="*/ 1994397 w 17259300"/>
              <a:gd name="csY130" fmla="*/ 230596 h 3845838"/>
              <a:gd name="csX131" fmla="*/ 1462457 w 17259300"/>
              <a:gd name="csY131" fmla="*/ 230596 h 3845838"/>
              <a:gd name="csX132" fmla="*/ 230596 w 17259300"/>
              <a:gd name="csY132" fmla="*/ 230596 h 38458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Lst>
            <a:rect l="l" t="t" r="r" b="b"/>
            <a:pathLst>
              <a:path w="17259300" h="3845838" fill="none" extrusionOk="0">
                <a:moveTo>
                  <a:pt x="0" y="0"/>
                </a:moveTo>
                <a:cubicBezTo>
                  <a:pt x="233869" y="-18171"/>
                  <a:pt x="662263" y="27412"/>
                  <a:pt x="862965" y="0"/>
                </a:cubicBezTo>
                <a:cubicBezTo>
                  <a:pt x="1063667" y="-27412"/>
                  <a:pt x="1112890" y="-2967"/>
                  <a:pt x="1208151" y="0"/>
                </a:cubicBezTo>
                <a:cubicBezTo>
                  <a:pt x="1303412" y="2967"/>
                  <a:pt x="1497788" y="-819"/>
                  <a:pt x="1725930" y="0"/>
                </a:cubicBezTo>
                <a:cubicBezTo>
                  <a:pt x="1954072" y="819"/>
                  <a:pt x="2224069" y="10639"/>
                  <a:pt x="2588895" y="0"/>
                </a:cubicBezTo>
                <a:cubicBezTo>
                  <a:pt x="2953722" y="-10639"/>
                  <a:pt x="2954391" y="9217"/>
                  <a:pt x="3106674" y="0"/>
                </a:cubicBezTo>
                <a:cubicBezTo>
                  <a:pt x="3258957" y="-9217"/>
                  <a:pt x="3375893" y="11228"/>
                  <a:pt x="3624453" y="0"/>
                </a:cubicBezTo>
                <a:cubicBezTo>
                  <a:pt x="3873013" y="-11228"/>
                  <a:pt x="3881179" y="13287"/>
                  <a:pt x="3969639" y="0"/>
                </a:cubicBezTo>
                <a:cubicBezTo>
                  <a:pt x="4058099" y="-13287"/>
                  <a:pt x="4242035" y="3011"/>
                  <a:pt x="4487418" y="0"/>
                </a:cubicBezTo>
                <a:cubicBezTo>
                  <a:pt x="4732801" y="-3011"/>
                  <a:pt x="5034234" y="-4744"/>
                  <a:pt x="5522976" y="0"/>
                </a:cubicBezTo>
                <a:cubicBezTo>
                  <a:pt x="6011718" y="4744"/>
                  <a:pt x="5825308" y="8249"/>
                  <a:pt x="6040755" y="0"/>
                </a:cubicBezTo>
                <a:cubicBezTo>
                  <a:pt x="6256202" y="-8249"/>
                  <a:pt x="6290659" y="15729"/>
                  <a:pt x="6385941" y="0"/>
                </a:cubicBezTo>
                <a:cubicBezTo>
                  <a:pt x="6481223" y="-15729"/>
                  <a:pt x="6887625" y="14811"/>
                  <a:pt x="7076313" y="0"/>
                </a:cubicBezTo>
                <a:cubicBezTo>
                  <a:pt x="7265001" y="-14811"/>
                  <a:pt x="7211720" y="-506"/>
                  <a:pt x="7248906" y="0"/>
                </a:cubicBezTo>
                <a:cubicBezTo>
                  <a:pt x="7286092" y="506"/>
                  <a:pt x="7563906" y="-24687"/>
                  <a:pt x="7766685" y="0"/>
                </a:cubicBezTo>
                <a:cubicBezTo>
                  <a:pt x="7969464" y="24687"/>
                  <a:pt x="8018491" y="-14528"/>
                  <a:pt x="8111871" y="0"/>
                </a:cubicBezTo>
                <a:cubicBezTo>
                  <a:pt x="8205251" y="14528"/>
                  <a:pt x="8520143" y="-23315"/>
                  <a:pt x="8629650" y="0"/>
                </a:cubicBezTo>
                <a:cubicBezTo>
                  <a:pt x="8739157" y="23315"/>
                  <a:pt x="8905270" y="-8881"/>
                  <a:pt x="8974836" y="0"/>
                </a:cubicBezTo>
                <a:cubicBezTo>
                  <a:pt x="9044402" y="8881"/>
                  <a:pt x="9390964" y="-13991"/>
                  <a:pt x="9665208" y="0"/>
                </a:cubicBezTo>
                <a:cubicBezTo>
                  <a:pt x="9939452" y="13991"/>
                  <a:pt x="10467758" y="-5453"/>
                  <a:pt x="10700766" y="0"/>
                </a:cubicBezTo>
                <a:cubicBezTo>
                  <a:pt x="10933774" y="5453"/>
                  <a:pt x="11055739" y="12902"/>
                  <a:pt x="11218545" y="0"/>
                </a:cubicBezTo>
                <a:cubicBezTo>
                  <a:pt x="11381351" y="-12902"/>
                  <a:pt x="11600148" y="-15372"/>
                  <a:pt x="11736324" y="0"/>
                </a:cubicBezTo>
                <a:cubicBezTo>
                  <a:pt x="11872500" y="15372"/>
                  <a:pt x="12233399" y="21472"/>
                  <a:pt x="12599289" y="0"/>
                </a:cubicBezTo>
                <a:cubicBezTo>
                  <a:pt x="12965180" y="-21472"/>
                  <a:pt x="12897726" y="-5616"/>
                  <a:pt x="13117068" y="0"/>
                </a:cubicBezTo>
                <a:cubicBezTo>
                  <a:pt x="13336410" y="5616"/>
                  <a:pt x="13721627" y="42006"/>
                  <a:pt x="14152626" y="0"/>
                </a:cubicBezTo>
                <a:cubicBezTo>
                  <a:pt x="14583625" y="-42006"/>
                  <a:pt x="14482175" y="-904"/>
                  <a:pt x="14670405" y="0"/>
                </a:cubicBezTo>
                <a:cubicBezTo>
                  <a:pt x="14858635" y="904"/>
                  <a:pt x="15185550" y="21590"/>
                  <a:pt x="15533370" y="0"/>
                </a:cubicBezTo>
                <a:cubicBezTo>
                  <a:pt x="15881190" y="-21590"/>
                  <a:pt x="15638233" y="-7884"/>
                  <a:pt x="15705963" y="0"/>
                </a:cubicBezTo>
                <a:cubicBezTo>
                  <a:pt x="15773693" y="7884"/>
                  <a:pt x="16064246" y="-22889"/>
                  <a:pt x="16223742" y="0"/>
                </a:cubicBezTo>
                <a:cubicBezTo>
                  <a:pt x="16383238" y="22889"/>
                  <a:pt x="16940454" y="-39749"/>
                  <a:pt x="17259300" y="0"/>
                </a:cubicBezTo>
                <a:cubicBezTo>
                  <a:pt x="17263185" y="270940"/>
                  <a:pt x="17267514" y="410210"/>
                  <a:pt x="17259300" y="602515"/>
                </a:cubicBezTo>
                <a:cubicBezTo>
                  <a:pt x="17251086" y="794820"/>
                  <a:pt x="17225597" y="1110306"/>
                  <a:pt x="17259300" y="1320404"/>
                </a:cubicBezTo>
                <a:cubicBezTo>
                  <a:pt x="17293003" y="1530502"/>
                  <a:pt x="17288184" y="1691751"/>
                  <a:pt x="17259300" y="1961377"/>
                </a:cubicBezTo>
                <a:cubicBezTo>
                  <a:pt x="17230416" y="2231003"/>
                  <a:pt x="17284452" y="2321501"/>
                  <a:pt x="17259300" y="2640809"/>
                </a:cubicBezTo>
                <a:cubicBezTo>
                  <a:pt x="17234148" y="2960117"/>
                  <a:pt x="17266363" y="3283252"/>
                  <a:pt x="17259300" y="3845838"/>
                </a:cubicBezTo>
                <a:cubicBezTo>
                  <a:pt x="17208908" y="3839532"/>
                  <a:pt x="17156771" y="3844758"/>
                  <a:pt x="17086707" y="3845838"/>
                </a:cubicBezTo>
                <a:cubicBezTo>
                  <a:pt x="17016643" y="3846918"/>
                  <a:pt x="16831410" y="3839900"/>
                  <a:pt x="16741521" y="3845838"/>
                </a:cubicBezTo>
                <a:cubicBezTo>
                  <a:pt x="16651632" y="3851776"/>
                  <a:pt x="16488950" y="3848313"/>
                  <a:pt x="16396335" y="3845838"/>
                </a:cubicBezTo>
                <a:cubicBezTo>
                  <a:pt x="16303720" y="3843363"/>
                  <a:pt x="16108579" y="3862328"/>
                  <a:pt x="15878556" y="3845838"/>
                </a:cubicBezTo>
                <a:cubicBezTo>
                  <a:pt x="15648533" y="3829348"/>
                  <a:pt x="15204755" y="3862995"/>
                  <a:pt x="15015591" y="3845838"/>
                </a:cubicBezTo>
                <a:cubicBezTo>
                  <a:pt x="14826427" y="3828681"/>
                  <a:pt x="14892478" y="3842218"/>
                  <a:pt x="14842998" y="3845838"/>
                </a:cubicBezTo>
                <a:cubicBezTo>
                  <a:pt x="14793518" y="3849458"/>
                  <a:pt x="14060196" y="3801659"/>
                  <a:pt x="13807440" y="3845838"/>
                </a:cubicBezTo>
                <a:cubicBezTo>
                  <a:pt x="13554684" y="3890017"/>
                  <a:pt x="13168418" y="3843846"/>
                  <a:pt x="12771882" y="3845838"/>
                </a:cubicBezTo>
                <a:cubicBezTo>
                  <a:pt x="12375346" y="3847830"/>
                  <a:pt x="12551462" y="3839209"/>
                  <a:pt x="12426696" y="3845838"/>
                </a:cubicBezTo>
                <a:cubicBezTo>
                  <a:pt x="12301930" y="3852467"/>
                  <a:pt x="12323815" y="3846262"/>
                  <a:pt x="12254103" y="3845838"/>
                </a:cubicBezTo>
                <a:cubicBezTo>
                  <a:pt x="12184391" y="3845414"/>
                  <a:pt x="11782949" y="3875380"/>
                  <a:pt x="11391138" y="3845838"/>
                </a:cubicBezTo>
                <a:cubicBezTo>
                  <a:pt x="10999327" y="3816296"/>
                  <a:pt x="11155095" y="3840859"/>
                  <a:pt x="11045952" y="3845838"/>
                </a:cubicBezTo>
                <a:cubicBezTo>
                  <a:pt x="10936809" y="3850817"/>
                  <a:pt x="10773590" y="3835784"/>
                  <a:pt x="10700766" y="3845838"/>
                </a:cubicBezTo>
                <a:cubicBezTo>
                  <a:pt x="10627942" y="3855892"/>
                  <a:pt x="10426915" y="3832652"/>
                  <a:pt x="10182987" y="3845838"/>
                </a:cubicBezTo>
                <a:cubicBezTo>
                  <a:pt x="9939059" y="3859024"/>
                  <a:pt x="10068348" y="3841409"/>
                  <a:pt x="10010394" y="3845838"/>
                </a:cubicBezTo>
                <a:cubicBezTo>
                  <a:pt x="9952440" y="3850267"/>
                  <a:pt x="9898414" y="3840886"/>
                  <a:pt x="9837801" y="3845838"/>
                </a:cubicBezTo>
                <a:cubicBezTo>
                  <a:pt x="9777188" y="3850790"/>
                  <a:pt x="9450750" y="3830177"/>
                  <a:pt x="9147429" y="3845838"/>
                </a:cubicBezTo>
                <a:cubicBezTo>
                  <a:pt x="8844108" y="3861499"/>
                  <a:pt x="8344470" y="3821756"/>
                  <a:pt x="8111871" y="3845838"/>
                </a:cubicBezTo>
                <a:cubicBezTo>
                  <a:pt x="7879272" y="3869920"/>
                  <a:pt x="7607498" y="3844312"/>
                  <a:pt x="7421499" y="3845838"/>
                </a:cubicBezTo>
                <a:cubicBezTo>
                  <a:pt x="7235500" y="3847364"/>
                  <a:pt x="7160194" y="3854672"/>
                  <a:pt x="6903720" y="3845838"/>
                </a:cubicBezTo>
                <a:cubicBezTo>
                  <a:pt x="6647246" y="3837004"/>
                  <a:pt x="6810918" y="3840350"/>
                  <a:pt x="6731127" y="3845838"/>
                </a:cubicBezTo>
                <a:cubicBezTo>
                  <a:pt x="6651336" y="3851326"/>
                  <a:pt x="6068600" y="3830362"/>
                  <a:pt x="5868162" y="3845838"/>
                </a:cubicBezTo>
                <a:cubicBezTo>
                  <a:pt x="5667725" y="3861314"/>
                  <a:pt x="5430364" y="3814824"/>
                  <a:pt x="5005197" y="3845838"/>
                </a:cubicBezTo>
                <a:cubicBezTo>
                  <a:pt x="4580030" y="3876852"/>
                  <a:pt x="4331152" y="3860300"/>
                  <a:pt x="4142232" y="3845838"/>
                </a:cubicBezTo>
                <a:cubicBezTo>
                  <a:pt x="3953312" y="3831376"/>
                  <a:pt x="4017323" y="3851487"/>
                  <a:pt x="3969639" y="3845838"/>
                </a:cubicBezTo>
                <a:cubicBezTo>
                  <a:pt x="3921955" y="3840189"/>
                  <a:pt x="3763485" y="3839346"/>
                  <a:pt x="3624453" y="3845838"/>
                </a:cubicBezTo>
                <a:cubicBezTo>
                  <a:pt x="3485421" y="3852330"/>
                  <a:pt x="3154824" y="3879732"/>
                  <a:pt x="2761488" y="3845838"/>
                </a:cubicBezTo>
                <a:cubicBezTo>
                  <a:pt x="2368152" y="3811944"/>
                  <a:pt x="2485720" y="3842159"/>
                  <a:pt x="2416302" y="3845838"/>
                </a:cubicBezTo>
                <a:cubicBezTo>
                  <a:pt x="2346884" y="3849517"/>
                  <a:pt x="2157380" y="3869204"/>
                  <a:pt x="1898523" y="3845838"/>
                </a:cubicBezTo>
                <a:cubicBezTo>
                  <a:pt x="1639666" y="3822472"/>
                  <a:pt x="1236651" y="3798292"/>
                  <a:pt x="862965" y="3845838"/>
                </a:cubicBezTo>
                <a:cubicBezTo>
                  <a:pt x="489279" y="3893384"/>
                  <a:pt x="245134" y="3849755"/>
                  <a:pt x="0" y="3845838"/>
                </a:cubicBezTo>
                <a:cubicBezTo>
                  <a:pt x="-18395" y="3700358"/>
                  <a:pt x="-13637" y="3409863"/>
                  <a:pt x="0" y="3243323"/>
                </a:cubicBezTo>
                <a:cubicBezTo>
                  <a:pt x="13637" y="3076784"/>
                  <a:pt x="-2079" y="2787617"/>
                  <a:pt x="0" y="2563892"/>
                </a:cubicBezTo>
                <a:cubicBezTo>
                  <a:pt x="2079" y="2340167"/>
                  <a:pt x="3638" y="2164185"/>
                  <a:pt x="0" y="1922919"/>
                </a:cubicBezTo>
                <a:cubicBezTo>
                  <a:pt x="-3638" y="1681653"/>
                  <a:pt x="-15073" y="1539332"/>
                  <a:pt x="0" y="1358863"/>
                </a:cubicBezTo>
                <a:cubicBezTo>
                  <a:pt x="15073" y="1178394"/>
                  <a:pt x="-24311" y="918373"/>
                  <a:pt x="0" y="794807"/>
                </a:cubicBezTo>
                <a:cubicBezTo>
                  <a:pt x="24311" y="671241"/>
                  <a:pt x="35778" y="269978"/>
                  <a:pt x="0" y="0"/>
                </a:cubicBezTo>
                <a:close/>
                <a:moveTo>
                  <a:pt x="230596" y="230596"/>
                </a:moveTo>
                <a:cubicBezTo>
                  <a:pt x="212888" y="481297"/>
                  <a:pt x="212244" y="636266"/>
                  <a:pt x="230596" y="805986"/>
                </a:cubicBezTo>
                <a:cubicBezTo>
                  <a:pt x="248949" y="975706"/>
                  <a:pt x="213666" y="1252641"/>
                  <a:pt x="230596" y="1415222"/>
                </a:cubicBezTo>
                <a:cubicBezTo>
                  <a:pt x="247526" y="1577803"/>
                  <a:pt x="247194" y="1908821"/>
                  <a:pt x="230596" y="2058305"/>
                </a:cubicBezTo>
                <a:cubicBezTo>
                  <a:pt x="213998" y="2207789"/>
                  <a:pt x="237952" y="2428722"/>
                  <a:pt x="230596" y="2769081"/>
                </a:cubicBezTo>
                <a:cubicBezTo>
                  <a:pt x="223240" y="3109440"/>
                  <a:pt x="229789" y="3324481"/>
                  <a:pt x="230596" y="3615242"/>
                </a:cubicBezTo>
                <a:cubicBezTo>
                  <a:pt x="347959" y="3635348"/>
                  <a:pt x="612722" y="3624277"/>
                  <a:pt x="762536" y="3615242"/>
                </a:cubicBezTo>
                <a:cubicBezTo>
                  <a:pt x="912350" y="3606207"/>
                  <a:pt x="896822" y="3624908"/>
                  <a:pt x="958514" y="3615242"/>
                </a:cubicBezTo>
                <a:cubicBezTo>
                  <a:pt x="1020206" y="3605576"/>
                  <a:pt x="1070007" y="3623413"/>
                  <a:pt x="1154492" y="3615242"/>
                </a:cubicBezTo>
                <a:cubicBezTo>
                  <a:pt x="1238977" y="3607071"/>
                  <a:pt x="1430797" y="3603163"/>
                  <a:pt x="1518451" y="3615242"/>
                </a:cubicBezTo>
                <a:cubicBezTo>
                  <a:pt x="1606105" y="3627321"/>
                  <a:pt x="2021361" y="3655880"/>
                  <a:pt x="2386353" y="3615242"/>
                </a:cubicBezTo>
                <a:cubicBezTo>
                  <a:pt x="2751345" y="3574604"/>
                  <a:pt x="2596000" y="3607500"/>
                  <a:pt x="2750312" y="3615242"/>
                </a:cubicBezTo>
                <a:cubicBezTo>
                  <a:pt x="2904624" y="3622984"/>
                  <a:pt x="3352026" y="3595721"/>
                  <a:pt x="3618214" y="3615242"/>
                </a:cubicBezTo>
                <a:cubicBezTo>
                  <a:pt x="3884402" y="3634763"/>
                  <a:pt x="4074924" y="3625992"/>
                  <a:pt x="4486117" y="3615242"/>
                </a:cubicBezTo>
                <a:cubicBezTo>
                  <a:pt x="4897310" y="3604492"/>
                  <a:pt x="4637343" y="3623879"/>
                  <a:pt x="4682095" y="3615242"/>
                </a:cubicBezTo>
                <a:cubicBezTo>
                  <a:pt x="4726847" y="3606605"/>
                  <a:pt x="5267700" y="3626188"/>
                  <a:pt x="5549997" y="3615242"/>
                </a:cubicBezTo>
                <a:cubicBezTo>
                  <a:pt x="5832294" y="3604296"/>
                  <a:pt x="5652091" y="3620162"/>
                  <a:pt x="5745975" y="3615242"/>
                </a:cubicBezTo>
                <a:cubicBezTo>
                  <a:pt x="5839859" y="3610322"/>
                  <a:pt x="6231307" y="3646646"/>
                  <a:pt x="6445896" y="3615242"/>
                </a:cubicBezTo>
                <a:cubicBezTo>
                  <a:pt x="6660485" y="3583838"/>
                  <a:pt x="6594768" y="3605831"/>
                  <a:pt x="6641874" y="3615242"/>
                </a:cubicBezTo>
                <a:cubicBezTo>
                  <a:pt x="6688980" y="3624653"/>
                  <a:pt x="7461847" y="3577196"/>
                  <a:pt x="7677757" y="3615242"/>
                </a:cubicBezTo>
                <a:cubicBezTo>
                  <a:pt x="7893667" y="3653288"/>
                  <a:pt x="8422449" y="3654620"/>
                  <a:pt x="8713641" y="3615242"/>
                </a:cubicBezTo>
                <a:cubicBezTo>
                  <a:pt x="9004833" y="3575864"/>
                  <a:pt x="8900788" y="3606660"/>
                  <a:pt x="9077600" y="3615242"/>
                </a:cubicBezTo>
                <a:cubicBezTo>
                  <a:pt x="9254412" y="3623824"/>
                  <a:pt x="9763411" y="3614060"/>
                  <a:pt x="9945502" y="3615242"/>
                </a:cubicBezTo>
                <a:cubicBezTo>
                  <a:pt x="10127593" y="3616424"/>
                  <a:pt x="10362373" y="3593981"/>
                  <a:pt x="10645423" y="3615242"/>
                </a:cubicBezTo>
                <a:cubicBezTo>
                  <a:pt x="10928473" y="3636503"/>
                  <a:pt x="11129474" y="3606570"/>
                  <a:pt x="11345344" y="3615242"/>
                </a:cubicBezTo>
                <a:cubicBezTo>
                  <a:pt x="11561214" y="3623914"/>
                  <a:pt x="11947470" y="3633735"/>
                  <a:pt x="12213246" y="3615242"/>
                </a:cubicBezTo>
                <a:cubicBezTo>
                  <a:pt x="12479022" y="3596749"/>
                  <a:pt x="12734979" y="3626889"/>
                  <a:pt x="12913168" y="3615242"/>
                </a:cubicBezTo>
                <a:cubicBezTo>
                  <a:pt x="13091357" y="3603595"/>
                  <a:pt x="13054149" y="3617469"/>
                  <a:pt x="13109145" y="3615242"/>
                </a:cubicBezTo>
                <a:cubicBezTo>
                  <a:pt x="13164141" y="3613015"/>
                  <a:pt x="13581302" y="3589929"/>
                  <a:pt x="13977048" y="3615242"/>
                </a:cubicBezTo>
                <a:cubicBezTo>
                  <a:pt x="14372794" y="3640555"/>
                  <a:pt x="14108247" y="3615854"/>
                  <a:pt x="14173026" y="3615242"/>
                </a:cubicBezTo>
                <a:cubicBezTo>
                  <a:pt x="14237805" y="3614630"/>
                  <a:pt x="14730758" y="3624978"/>
                  <a:pt x="14872947" y="3615242"/>
                </a:cubicBezTo>
                <a:cubicBezTo>
                  <a:pt x="15015136" y="3605506"/>
                  <a:pt x="15541557" y="3627969"/>
                  <a:pt x="15908830" y="3615242"/>
                </a:cubicBezTo>
                <a:cubicBezTo>
                  <a:pt x="16276103" y="3602515"/>
                  <a:pt x="16673592" y="3567238"/>
                  <a:pt x="17028704" y="3615242"/>
                </a:cubicBezTo>
                <a:cubicBezTo>
                  <a:pt x="17008693" y="3325263"/>
                  <a:pt x="17008336" y="3252998"/>
                  <a:pt x="17028704" y="2904466"/>
                </a:cubicBezTo>
                <a:cubicBezTo>
                  <a:pt x="17049072" y="2555934"/>
                  <a:pt x="17006354" y="2541572"/>
                  <a:pt x="17028704" y="2227537"/>
                </a:cubicBezTo>
                <a:cubicBezTo>
                  <a:pt x="17051054" y="1913502"/>
                  <a:pt x="17029653" y="1842814"/>
                  <a:pt x="17028704" y="1550608"/>
                </a:cubicBezTo>
                <a:cubicBezTo>
                  <a:pt x="17027755" y="1258402"/>
                  <a:pt x="16996355" y="1141811"/>
                  <a:pt x="17028704" y="873679"/>
                </a:cubicBezTo>
                <a:cubicBezTo>
                  <a:pt x="17061053" y="605547"/>
                  <a:pt x="17001220" y="362681"/>
                  <a:pt x="17028704" y="230596"/>
                </a:cubicBezTo>
                <a:cubicBezTo>
                  <a:pt x="16775434" y="228448"/>
                  <a:pt x="16749306" y="223506"/>
                  <a:pt x="16496764" y="230596"/>
                </a:cubicBezTo>
                <a:cubicBezTo>
                  <a:pt x="16244222" y="237686"/>
                  <a:pt x="15817890" y="216084"/>
                  <a:pt x="15460881" y="230596"/>
                </a:cubicBezTo>
                <a:cubicBezTo>
                  <a:pt x="15103872" y="245108"/>
                  <a:pt x="14817503" y="274650"/>
                  <a:pt x="14424997" y="230596"/>
                </a:cubicBezTo>
                <a:cubicBezTo>
                  <a:pt x="14032491" y="186542"/>
                  <a:pt x="13839821" y="193743"/>
                  <a:pt x="13389114" y="230596"/>
                </a:cubicBezTo>
                <a:cubicBezTo>
                  <a:pt x="12938407" y="267449"/>
                  <a:pt x="12856065" y="253362"/>
                  <a:pt x="12353231" y="230596"/>
                </a:cubicBezTo>
                <a:cubicBezTo>
                  <a:pt x="11850397" y="207830"/>
                  <a:pt x="12126434" y="242542"/>
                  <a:pt x="11989272" y="230596"/>
                </a:cubicBezTo>
                <a:cubicBezTo>
                  <a:pt x="11852110" y="218650"/>
                  <a:pt x="11547007" y="261501"/>
                  <a:pt x="11289350" y="230596"/>
                </a:cubicBezTo>
                <a:cubicBezTo>
                  <a:pt x="11031693" y="199691"/>
                  <a:pt x="10791812" y="253686"/>
                  <a:pt x="10589429" y="230596"/>
                </a:cubicBezTo>
                <a:cubicBezTo>
                  <a:pt x="10387046" y="207506"/>
                  <a:pt x="9824557" y="184231"/>
                  <a:pt x="9553546" y="230596"/>
                </a:cubicBezTo>
                <a:cubicBezTo>
                  <a:pt x="9282535" y="276961"/>
                  <a:pt x="9246239" y="207209"/>
                  <a:pt x="9021606" y="230596"/>
                </a:cubicBezTo>
                <a:cubicBezTo>
                  <a:pt x="8796973" y="253983"/>
                  <a:pt x="8359362" y="191006"/>
                  <a:pt x="8153704" y="230596"/>
                </a:cubicBezTo>
                <a:cubicBezTo>
                  <a:pt x="7948046" y="270186"/>
                  <a:pt x="7872088" y="215409"/>
                  <a:pt x="7789745" y="230596"/>
                </a:cubicBezTo>
                <a:cubicBezTo>
                  <a:pt x="7707402" y="245783"/>
                  <a:pt x="7084414" y="198344"/>
                  <a:pt x="6753861" y="230596"/>
                </a:cubicBezTo>
                <a:cubicBezTo>
                  <a:pt x="6423308" y="262848"/>
                  <a:pt x="6453255" y="252793"/>
                  <a:pt x="6221921" y="230596"/>
                </a:cubicBezTo>
                <a:cubicBezTo>
                  <a:pt x="5990587" y="208399"/>
                  <a:pt x="5831961" y="242788"/>
                  <a:pt x="5689981" y="230596"/>
                </a:cubicBezTo>
                <a:cubicBezTo>
                  <a:pt x="5548001" y="218404"/>
                  <a:pt x="5423921" y="215005"/>
                  <a:pt x="5326022" y="230596"/>
                </a:cubicBezTo>
                <a:cubicBezTo>
                  <a:pt x="5228123" y="246187"/>
                  <a:pt x="4731054" y="216206"/>
                  <a:pt x="4458120" y="230596"/>
                </a:cubicBezTo>
                <a:cubicBezTo>
                  <a:pt x="4185186" y="244986"/>
                  <a:pt x="4086088" y="201817"/>
                  <a:pt x="3758199" y="230596"/>
                </a:cubicBezTo>
                <a:cubicBezTo>
                  <a:pt x="3430310" y="259375"/>
                  <a:pt x="3613601" y="234393"/>
                  <a:pt x="3562221" y="230596"/>
                </a:cubicBezTo>
                <a:cubicBezTo>
                  <a:pt x="3510841" y="226799"/>
                  <a:pt x="2746800" y="221489"/>
                  <a:pt x="2526337" y="230596"/>
                </a:cubicBezTo>
                <a:cubicBezTo>
                  <a:pt x="2305874" y="239703"/>
                  <a:pt x="2253180" y="223955"/>
                  <a:pt x="1994397" y="230596"/>
                </a:cubicBezTo>
                <a:cubicBezTo>
                  <a:pt x="1735614" y="237237"/>
                  <a:pt x="1646925" y="234126"/>
                  <a:pt x="1462457" y="230596"/>
                </a:cubicBezTo>
                <a:cubicBezTo>
                  <a:pt x="1277989" y="227066"/>
                  <a:pt x="771902" y="262059"/>
                  <a:pt x="230596" y="230596"/>
                </a:cubicBezTo>
                <a:close/>
              </a:path>
              <a:path w="17259300" h="3845838" stroke="0" extrusionOk="0">
                <a:moveTo>
                  <a:pt x="0" y="0"/>
                </a:moveTo>
                <a:cubicBezTo>
                  <a:pt x="302547" y="34962"/>
                  <a:pt x="780376" y="12198"/>
                  <a:pt x="1035558" y="0"/>
                </a:cubicBezTo>
                <a:cubicBezTo>
                  <a:pt x="1290740" y="-12198"/>
                  <a:pt x="1134799" y="-7428"/>
                  <a:pt x="1208151" y="0"/>
                </a:cubicBezTo>
                <a:cubicBezTo>
                  <a:pt x="1281503" y="7428"/>
                  <a:pt x="1600314" y="23029"/>
                  <a:pt x="1725930" y="0"/>
                </a:cubicBezTo>
                <a:cubicBezTo>
                  <a:pt x="1851546" y="-23029"/>
                  <a:pt x="2006852" y="11695"/>
                  <a:pt x="2243709" y="0"/>
                </a:cubicBezTo>
                <a:cubicBezTo>
                  <a:pt x="2480566" y="-11695"/>
                  <a:pt x="2762422" y="26920"/>
                  <a:pt x="2934081" y="0"/>
                </a:cubicBezTo>
                <a:cubicBezTo>
                  <a:pt x="3105740" y="-26920"/>
                  <a:pt x="3043079" y="4378"/>
                  <a:pt x="3106674" y="0"/>
                </a:cubicBezTo>
                <a:cubicBezTo>
                  <a:pt x="3170269" y="-4378"/>
                  <a:pt x="3814463" y="23866"/>
                  <a:pt x="4142232" y="0"/>
                </a:cubicBezTo>
                <a:cubicBezTo>
                  <a:pt x="4470001" y="-23866"/>
                  <a:pt x="4680782" y="13888"/>
                  <a:pt x="4832604" y="0"/>
                </a:cubicBezTo>
                <a:cubicBezTo>
                  <a:pt x="4984426" y="-13888"/>
                  <a:pt x="5426508" y="23083"/>
                  <a:pt x="5868162" y="0"/>
                </a:cubicBezTo>
                <a:cubicBezTo>
                  <a:pt x="6309816" y="-23083"/>
                  <a:pt x="6580574" y="15753"/>
                  <a:pt x="6903720" y="0"/>
                </a:cubicBezTo>
                <a:cubicBezTo>
                  <a:pt x="7226866" y="-15753"/>
                  <a:pt x="7284047" y="-1918"/>
                  <a:pt x="7421499" y="0"/>
                </a:cubicBezTo>
                <a:cubicBezTo>
                  <a:pt x="7558951" y="1918"/>
                  <a:pt x="8203959" y="8619"/>
                  <a:pt x="8457057" y="0"/>
                </a:cubicBezTo>
                <a:cubicBezTo>
                  <a:pt x="8710155" y="-8619"/>
                  <a:pt x="8590442" y="7900"/>
                  <a:pt x="8629650" y="0"/>
                </a:cubicBezTo>
                <a:cubicBezTo>
                  <a:pt x="8668858" y="-7900"/>
                  <a:pt x="8856555" y="3413"/>
                  <a:pt x="8974836" y="0"/>
                </a:cubicBezTo>
                <a:cubicBezTo>
                  <a:pt x="9093117" y="-3413"/>
                  <a:pt x="9099509" y="1652"/>
                  <a:pt x="9147429" y="0"/>
                </a:cubicBezTo>
                <a:cubicBezTo>
                  <a:pt x="9195349" y="-1652"/>
                  <a:pt x="9914124" y="46254"/>
                  <a:pt x="10182987" y="0"/>
                </a:cubicBezTo>
                <a:cubicBezTo>
                  <a:pt x="10451850" y="-46254"/>
                  <a:pt x="10361703" y="-15021"/>
                  <a:pt x="10528173" y="0"/>
                </a:cubicBezTo>
                <a:cubicBezTo>
                  <a:pt x="10694643" y="15021"/>
                  <a:pt x="10714331" y="15553"/>
                  <a:pt x="10873359" y="0"/>
                </a:cubicBezTo>
                <a:cubicBezTo>
                  <a:pt x="11032387" y="-15553"/>
                  <a:pt x="11358498" y="-26203"/>
                  <a:pt x="11736324" y="0"/>
                </a:cubicBezTo>
                <a:cubicBezTo>
                  <a:pt x="12114151" y="26203"/>
                  <a:pt x="12224152" y="3803"/>
                  <a:pt x="12426696" y="0"/>
                </a:cubicBezTo>
                <a:cubicBezTo>
                  <a:pt x="12629240" y="-3803"/>
                  <a:pt x="12939144" y="-11980"/>
                  <a:pt x="13289661" y="0"/>
                </a:cubicBezTo>
                <a:cubicBezTo>
                  <a:pt x="13640179" y="11980"/>
                  <a:pt x="13389523" y="-7989"/>
                  <a:pt x="13462254" y="0"/>
                </a:cubicBezTo>
                <a:cubicBezTo>
                  <a:pt x="13534985" y="7989"/>
                  <a:pt x="13661334" y="-13433"/>
                  <a:pt x="13807440" y="0"/>
                </a:cubicBezTo>
                <a:cubicBezTo>
                  <a:pt x="13953546" y="13433"/>
                  <a:pt x="14128693" y="-10773"/>
                  <a:pt x="14325219" y="0"/>
                </a:cubicBezTo>
                <a:cubicBezTo>
                  <a:pt x="14521745" y="10773"/>
                  <a:pt x="14601435" y="-3586"/>
                  <a:pt x="14842998" y="0"/>
                </a:cubicBezTo>
                <a:cubicBezTo>
                  <a:pt x="15084561" y="3586"/>
                  <a:pt x="15077059" y="-11431"/>
                  <a:pt x="15188184" y="0"/>
                </a:cubicBezTo>
                <a:cubicBezTo>
                  <a:pt x="15299309" y="11431"/>
                  <a:pt x="15688926" y="21762"/>
                  <a:pt x="15878556" y="0"/>
                </a:cubicBezTo>
                <a:cubicBezTo>
                  <a:pt x="16068186" y="-21762"/>
                  <a:pt x="16773665" y="49577"/>
                  <a:pt x="17259300" y="0"/>
                </a:cubicBezTo>
                <a:cubicBezTo>
                  <a:pt x="17272983" y="158867"/>
                  <a:pt x="17252752" y="329368"/>
                  <a:pt x="17259300" y="564056"/>
                </a:cubicBezTo>
                <a:cubicBezTo>
                  <a:pt x="17265848" y="798744"/>
                  <a:pt x="17223668" y="1048766"/>
                  <a:pt x="17259300" y="1281946"/>
                </a:cubicBezTo>
                <a:cubicBezTo>
                  <a:pt x="17294933" y="1515126"/>
                  <a:pt x="17241077" y="1718021"/>
                  <a:pt x="17259300" y="1999836"/>
                </a:cubicBezTo>
                <a:cubicBezTo>
                  <a:pt x="17277524" y="2281651"/>
                  <a:pt x="17283790" y="2335495"/>
                  <a:pt x="17259300" y="2525434"/>
                </a:cubicBezTo>
                <a:cubicBezTo>
                  <a:pt x="17234810" y="2715373"/>
                  <a:pt x="17240768" y="2870582"/>
                  <a:pt x="17259300" y="3204865"/>
                </a:cubicBezTo>
                <a:cubicBezTo>
                  <a:pt x="17277832" y="3539148"/>
                  <a:pt x="17251238" y="3543675"/>
                  <a:pt x="17259300" y="3845838"/>
                </a:cubicBezTo>
                <a:cubicBezTo>
                  <a:pt x="17091194" y="3866599"/>
                  <a:pt x="16794464" y="3865538"/>
                  <a:pt x="16568928" y="3845838"/>
                </a:cubicBezTo>
                <a:cubicBezTo>
                  <a:pt x="16343392" y="3826138"/>
                  <a:pt x="15813966" y="3859214"/>
                  <a:pt x="15533370" y="3845838"/>
                </a:cubicBezTo>
                <a:cubicBezTo>
                  <a:pt x="15252774" y="3832462"/>
                  <a:pt x="15404724" y="3841197"/>
                  <a:pt x="15360777" y="3845838"/>
                </a:cubicBezTo>
                <a:cubicBezTo>
                  <a:pt x="15316830" y="3850479"/>
                  <a:pt x="14823066" y="3857634"/>
                  <a:pt x="14670405" y="3845838"/>
                </a:cubicBezTo>
                <a:cubicBezTo>
                  <a:pt x="14517744" y="3834042"/>
                  <a:pt x="14274494" y="3830267"/>
                  <a:pt x="14152626" y="3845838"/>
                </a:cubicBezTo>
                <a:cubicBezTo>
                  <a:pt x="14030758" y="3861409"/>
                  <a:pt x="13891957" y="3844162"/>
                  <a:pt x="13807440" y="3845838"/>
                </a:cubicBezTo>
                <a:cubicBezTo>
                  <a:pt x="13722923" y="3847514"/>
                  <a:pt x="13430648" y="3880123"/>
                  <a:pt x="13117068" y="3845838"/>
                </a:cubicBezTo>
                <a:cubicBezTo>
                  <a:pt x="12803488" y="3811553"/>
                  <a:pt x="12795731" y="3857972"/>
                  <a:pt x="12599289" y="3845838"/>
                </a:cubicBezTo>
                <a:cubicBezTo>
                  <a:pt x="12402847" y="3833704"/>
                  <a:pt x="12400440" y="3853528"/>
                  <a:pt x="12254103" y="3845838"/>
                </a:cubicBezTo>
                <a:cubicBezTo>
                  <a:pt x="12107766" y="3838148"/>
                  <a:pt x="12054700" y="3834836"/>
                  <a:pt x="11908917" y="3845838"/>
                </a:cubicBezTo>
                <a:cubicBezTo>
                  <a:pt x="11763134" y="3856840"/>
                  <a:pt x="11294862" y="3877694"/>
                  <a:pt x="11045952" y="3845838"/>
                </a:cubicBezTo>
                <a:cubicBezTo>
                  <a:pt x="10797042" y="3813982"/>
                  <a:pt x="10918643" y="3851062"/>
                  <a:pt x="10873359" y="3845838"/>
                </a:cubicBezTo>
                <a:cubicBezTo>
                  <a:pt x="10828075" y="3840614"/>
                  <a:pt x="10309898" y="3882510"/>
                  <a:pt x="10010394" y="3845838"/>
                </a:cubicBezTo>
                <a:cubicBezTo>
                  <a:pt x="9710891" y="3809166"/>
                  <a:pt x="9335145" y="3795078"/>
                  <a:pt x="8974836" y="3845838"/>
                </a:cubicBezTo>
                <a:cubicBezTo>
                  <a:pt x="8614527" y="3896598"/>
                  <a:pt x="8771561" y="3843219"/>
                  <a:pt x="8629650" y="3845838"/>
                </a:cubicBezTo>
                <a:cubicBezTo>
                  <a:pt x="8487739" y="3848457"/>
                  <a:pt x="8424059" y="3838312"/>
                  <a:pt x="8284464" y="3845838"/>
                </a:cubicBezTo>
                <a:cubicBezTo>
                  <a:pt x="8144869" y="3853364"/>
                  <a:pt x="7837627" y="3884645"/>
                  <a:pt x="7421499" y="3845838"/>
                </a:cubicBezTo>
                <a:cubicBezTo>
                  <a:pt x="7005372" y="3807031"/>
                  <a:pt x="7330242" y="3842071"/>
                  <a:pt x="7248906" y="3845838"/>
                </a:cubicBezTo>
                <a:cubicBezTo>
                  <a:pt x="7167570" y="3849605"/>
                  <a:pt x="7144811" y="3852432"/>
                  <a:pt x="7076313" y="3845838"/>
                </a:cubicBezTo>
                <a:cubicBezTo>
                  <a:pt x="7007815" y="3839244"/>
                  <a:pt x="6521952" y="3827531"/>
                  <a:pt x="6040755" y="3845838"/>
                </a:cubicBezTo>
                <a:cubicBezTo>
                  <a:pt x="5559558" y="3864145"/>
                  <a:pt x="5407794" y="3857501"/>
                  <a:pt x="5005197" y="3845838"/>
                </a:cubicBezTo>
                <a:cubicBezTo>
                  <a:pt x="4602600" y="3834175"/>
                  <a:pt x="4575824" y="3847729"/>
                  <a:pt x="4314825" y="3845838"/>
                </a:cubicBezTo>
                <a:cubicBezTo>
                  <a:pt x="4053826" y="3843947"/>
                  <a:pt x="4219411" y="3845262"/>
                  <a:pt x="4142232" y="3845838"/>
                </a:cubicBezTo>
                <a:cubicBezTo>
                  <a:pt x="4065053" y="3846414"/>
                  <a:pt x="3780082" y="3826136"/>
                  <a:pt x="3624453" y="3845838"/>
                </a:cubicBezTo>
                <a:cubicBezTo>
                  <a:pt x="3468824" y="3865540"/>
                  <a:pt x="3077242" y="3818590"/>
                  <a:pt x="2934081" y="3845838"/>
                </a:cubicBezTo>
                <a:cubicBezTo>
                  <a:pt x="2790920" y="3873086"/>
                  <a:pt x="2535386" y="3865673"/>
                  <a:pt x="2416302" y="3845838"/>
                </a:cubicBezTo>
                <a:cubicBezTo>
                  <a:pt x="2297218" y="3826003"/>
                  <a:pt x="2323093" y="3849063"/>
                  <a:pt x="2243709" y="3845838"/>
                </a:cubicBezTo>
                <a:cubicBezTo>
                  <a:pt x="2164325" y="3842613"/>
                  <a:pt x="1693770" y="3817359"/>
                  <a:pt x="1380744" y="3845838"/>
                </a:cubicBezTo>
                <a:cubicBezTo>
                  <a:pt x="1067718" y="3874317"/>
                  <a:pt x="1094368" y="3851546"/>
                  <a:pt x="862965" y="3845838"/>
                </a:cubicBezTo>
                <a:cubicBezTo>
                  <a:pt x="631562" y="3840130"/>
                  <a:pt x="760951" y="3837899"/>
                  <a:pt x="690372" y="3845838"/>
                </a:cubicBezTo>
                <a:cubicBezTo>
                  <a:pt x="619793" y="3853777"/>
                  <a:pt x="201885" y="3825595"/>
                  <a:pt x="0" y="3845838"/>
                </a:cubicBezTo>
                <a:cubicBezTo>
                  <a:pt x="-13609" y="3579885"/>
                  <a:pt x="3581" y="3441254"/>
                  <a:pt x="0" y="3127948"/>
                </a:cubicBezTo>
                <a:cubicBezTo>
                  <a:pt x="-3581" y="2814642"/>
                  <a:pt x="-22048" y="2774217"/>
                  <a:pt x="0" y="2448517"/>
                </a:cubicBezTo>
                <a:cubicBezTo>
                  <a:pt x="22048" y="2122817"/>
                  <a:pt x="-7040" y="2105622"/>
                  <a:pt x="0" y="1922919"/>
                </a:cubicBezTo>
                <a:cubicBezTo>
                  <a:pt x="7040" y="1740216"/>
                  <a:pt x="16270" y="1516260"/>
                  <a:pt x="0" y="1205029"/>
                </a:cubicBezTo>
                <a:cubicBezTo>
                  <a:pt x="-16270" y="893798"/>
                  <a:pt x="19534" y="746600"/>
                  <a:pt x="0" y="602515"/>
                </a:cubicBezTo>
                <a:cubicBezTo>
                  <a:pt x="-19534" y="458430"/>
                  <a:pt x="7568" y="176544"/>
                  <a:pt x="0" y="0"/>
                </a:cubicBezTo>
                <a:close/>
                <a:moveTo>
                  <a:pt x="230596" y="230596"/>
                </a:moveTo>
                <a:cubicBezTo>
                  <a:pt x="217731" y="397124"/>
                  <a:pt x="208966" y="771187"/>
                  <a:pt x="230596" y="941372"/>
                </a:cubicBezTo>
                <a:cubicBezTo>
                  <a:pt x="252226" y="1111557"/>
                  <a:pt x="254811" y="1273677"/>
                  <a:pt x="230596" y="1584454"/>
                </a:cubicBezTo>
                <a:cubicBezTo>
                  <a:pt x="206381" y="1895231"/>
                  <a:pt x="216514" y="2027077"/>
                  <a:pt x="230596" y="2261384"/>
                </a:cubicBezTo>
                <a:cubicBezTo>
                  <a:pt x="244679" y="2495691"/>
                  <a:pt x="263328" y="2704277"/>
                  <a:pt x="230596" y="2938313"/>
                </a:cubicBezTo>
                <a:cubicBezTo>
                  <a:pt x="197864" y="3172349"/>
                  <a:pt x="196870" y="3345946"/>
                  <a:pt x="230596" y="3615242"/>
                </a:cubicBezTo>
                <a:cubicBezTo>
                  <a:pt x="311608" y="3606277"/>
                  <a:pt x="333592" y="3619977"/>
                  <a:pt x="426574" y="3615242"/>
                </a:cubicBezTo>
                <a:cubicBezTo>
                  <a:pt x="519556" y="3610507"/>
                  <a:pt x="625638" y="3610595"/>
                  <a:pt x="790533" y="3615242"/>
                </a:cubicBezTo>
                <a:cubicBezTo>
                  <a:pt x="955428" y="3619889"/>
                  <a:pt x="1339890" y="3580245"/>
                  <a:pt x="1658435" y="3615242"/>
                </a:cubicBezTo>
                <a:cubicBezTo>
                  <a:pt x="1976980" y="3650239"/>
                  <a:pt x="1922912" y="3629075"/>
                  <a:pt x="2022394" y="3615242"/>
                </a:cubicBezTo>
                <a:cubicBezTo>
                  <a:pt x="2121876" y="3601409"/>
                  <a:pt x="2157334" y="3608093"/>
                  <a:pt x="2218372" y="3615242"/>
                </a:cubicBezTo>
                <a:cubicBezTo>
                  <a:pt x="2279410" y="3622391"/>
                  <a:pt x="2707969" y="3596680"/>
                  <a:pt x="2918293" y="3615242"/>
                </a:cubicBezTo>
                <a:cubicBezTo>
                  <a:pt x="3128617" y="3633804"/>
                  <a:pt x="3345954" y="3596040"/>
                  <a:pt x="3618214" y="3615242"/>
                </a:cubicBezTo>
                <a:cubicBezTo>
                  <a:pt x="3890474" y="3634444"/>
                  <a:pt x="3941227" y="3606339"/>
                  <a:pt x="4150155" y="3615242"/>
                </a:cubicBezTo>
                <a:cubicBezTo>
                  <a:pt x="4359083" y="3624145"/>
                  <a:pt x="4554193" y="3591341"/>
                  <a:pt x="4850076" y="3615242"/>
                </a:cubicBezTo>
                <a:cubicBezTo>
                  <a:pt x="5145959" y="3639143"/>
                  <a:pt x="5394831" y="3640995"/>
                  <a:pt x="5549997" y="3615242"/>
                </a:cubicBezTo>
                <a:cubicBezTo>
                  <a:pt x="5705163" y="3589489"/>
                  <a:pt x="5693627" y="3622980"/>
                  <a:pt x="5745975" y="3615242"/>
                </a:cubicBezTo>
                <a:cubicBezTo>
                  <a:pt x="5798323" y="3607504"/>
                  <a:pt x="5971142" y="3632657"/>
                  <a:pt x="6109934" y="3615242"/>
                </a:cubicBezTo>
                <a:cubicBezTo>
                  <a:pt x="6248726" y="3597827"/>
                  <a:pt x="6261136" y="3617555"/>
                  <a:pt x="6305912" y="3615242"/>
                </a:cubicBezTo>
                <a:cubicBezTo>
                  <a:pt x="6350688" y="3612929"/>
                  <a:pt x="6531099" y="3597876"/>
                  <a:pt x="6669871" y="3615242"/>
                </a:cubicBezTo>
                <a:cubicBezTo>
                  <a:pt x="6808643" y="3632608"/>
                  <a:pt x="7071626" y="3618805"/>
                  <a:pt x="7201811" y="3615242"/>
                </a:cubicBezTo>
                <a:cubicBezTo>
                  <a:pt x="7331996" y="3611679"/>
                  <a:pt x="7615209" y="3581498"/>
                  <a:pt x="7901732" y="3615242"/>
                </a:cubicBezTo>
                <a:cubicBezTo>
                  <a:pt x="8188255" y="3648986"/>
                  <a:pt x="8145694" y="3623914"/>
                  <a:pt x="8265691" y="3615242"/>
                </a:cubicBezTo>
                <a:cubicBezTo>
                  <a:pt x="8385688" y="3606570"/>
                  <a:pt x="8392102" y="3617569"/>
                  <a:pt x="8461669" y="3615242"/>
                </a:cubicBezTo>
                <a:cubicBezTo>
                  <a:pt x="8531236" y="3612915"/>
                  <a:pt x="8717403" y="3609902"/>
                  <a:pt x="8825628" y="3615242"/>
                </a:cubicBezTo>
                <a:cubicBezTo>
                  <a:pt x="8933853" y="3620582"/>
                  <a:pt x="9177559" y="3588695"/>
                  <a:pt x="9357568" y="3615242"/>
                </a:cubicBezTo>
                <a:cubicBezTo>
                  <a:pt x="9537577" y="3641789"/>
                  <a:pt x="9550689" y="3627356"/>
                  <a:pt x="9721527" y="3615242"/>
                </a:cubicBezTo>
                <a:cubicBezTo>
                  <a:pt x="9892365" y="3603128"/>
                  <a:pt x="9851761" y="3611843"/>
                  <a:pt x="9917505" y="3615242"/>
                </a:cubicBezTo>
                <a:cubicBezTo>
                  <a:pt x="9983249" y="3618641"/>
                  <a:pt x="10431620" y="3590332"/>
                  <a:pt x="10785407" y="3615242"/>
                </a:cubicBezTo>
                <a:cubicBezTo>
                  <a:pt x="11139194" y="3640152"/>
                  <a:pt x="11231748" y="3644989"/>
                  <a:pt x="11653309" y="3615242"/>
                </a:cubicBezTo>
                <a:cubicBezTo>
                  <a:pt x="12074870" y="3585495"/>
                  <a:pt x="11912179" y="3615435"/>
                  <a:pt x="12017268" y="3615242"/>
                </a:cubicBezTo>
                <a:cubicBezTo>
                  <a:pt x="12122357" y="3615049"/>
                  <a:pt x="12419464" y="3614673"/>
                  <a:pt x="12549209" y="3615242"/>
                </a:cubicBezTo>
                <a:cubicBezTo>
                  <a:pt x="12678954" y="3615811"/>
                  <a:pt x="13270766" y="3609523"/>
                  <a:pt x="13585092" y="3615242"/>
                </a:cubicBezTo>
                <a:cubicBezTo>
                  <a:pt x="13899418" y="3620961"/>
                  <a:pt x="13713469" y="3622916"/>
                  <a:pt x="13781070" y="3615242"/>
                </a:cubicBezTo>
                <a:cubicBezTo>
                  <a:pt x="13848671" y="3607568"/>
                  <a:pt x="14091967" y="3613953"/>
                  <a:pt x="14313010" y="3615242"/>
                </a:cubicBezTo>
                <a:cubicBezTo>
                  <a:pt x="14534053" y="3616531"/>
                  <a:pt x="14967646" y="3566918"/>
                  <a:pt x="15348893" y="3615242"/>
                </a:cubicBezTo>
                <a:cubicBezTo>
                  <a:pt x="15730140" y="3663566"/>
                  <a:pt x="15651226" y="3599908"/>
                  <a:pt x="15880833" y="3615242"/>
                </a:cubicBezTo>
                <a:cubicBezTo>
                  <a:pt x="16110440" y="3630576"/>
                  <a:pt x="15981282" y="3618954"/>
                  <a:pt x="16076811" y="3615242"/>
                </a:cubicBezTo>
                <a:cubicBezTo>
                  <a:pt x="16172340" y="3611530"/>
                  <a:pt x="16658816" y="3606610"/>
                  <a:pt x="17028704" y="3615242"/>
                </a:cubicBezTo>
                <a:cubicBezTo>
                  <a:pt x="17036806" y="3412457"/>
                  <a:pt x="17032706" y="3324625"/>
                  <a:pt x="17028704" y="3039852"/>
                </a:cubicBezTo>
                <a:cubicBezTo>
                  <a:pt x="17024703" y="2755079"/>
                  <a:pt x="17015189" y="2571529"/>
                  <a:pt x="17028704" y="2396769"/>
                </a:cubicBezTo>
                <a:cubicBezTo>
                  <a:pt x="17042219" y="2222009"/>
                  <a:pt x="17014967" y="1908939"/>
                  <a:pt x="17028704" y="1719840"/>
                </a:cubicBezTo>
                <a:cubicBezTo>
                  <a:pt x="17042441" y="1530741"/>
                  <a:pt x="17000169" y="1352799"/>
                  <a:pt x="17028704" y="1144450"/>
                </a:cubicBezTo>
                <a:cubicBezTo>
                  <a:pt x="17057240" y="936101"/>
                  <a:pt x="17047002" y="582770"/>
                  <a:pt x="17028704" y="230596"/>
                </a:cubicBezTo>
                <a:cubicBezTo>
                  <a:pt x="16901825" y="235973"/>
                  <a:pt x="16749058" y="238270"/>
                  <a:pt x="16664745" y="230596"/>
                </a:cubicBezTo>
                <a:cubicBezTo>
                  <a:pt x="16580432" y="222922"/>
                  <a:pt x="16152055" y="195949"/>
                  <a:pt x="15796843" y="230596"/>
                </a:cubicBezTo>
                <a:cubicBezTo>
                  <a:pt x="15441631" y="265243"/>
                  <a:pt x="15510536" y="222063"/>
                  <a:pt x="15432884" y="230596"/>
                </a:cubicBezTo>
                <a:cubicBezTo>
                  <a:pt x="15355232" y="239129"/>
                  <a:pt x="15187608" y="220569"/>
                  <a:pt x="15068925" y="230596"/>
                </a:cubicBezTo>
                <a:cubicBezTo>
                  <a:pt x="14950242" y="240623"/>
                  <a:pt x="14417426" y="224828"/>
                  <a:pt x="14201022" y="230596"/>
                </a:cubicBezTo>
                <a:cubicBezTo>
                  <a:pt x="13984618" y="236364"/>
                  <a:pt x="13943752" y="217742"/>
                  <a:pt x="13837063" y="230596"/>
                </a:cubicBezTo>
                <a:cubicBezTo>
                  <a:pt x="13730374" y="243450"/>
                  <a:pt x="13604691" y="226065"/>
                  <a:pt x="13473104" y="230596"/>
                </a:cubicBezTo>
                <a:cubicBezTo>
                  <a:pt x="13341517" y="235127"/>
                  <a:pt x="13062033" y="240601"/>
                  <a:pt x="12941164" y="230596"/>
                </a:cubicBezTo>
                <a:cubicBezTo>
                  <a:pt x="12820295" y="220591"/>
                  <a:pt x="12822304" y="221270"/>
                  <a:pt x="12745186" y="230596"/>
                </a:cubicBezTo>
                <a:cubicBezTo>
                  <a:pt x="12668068" y="239922"/>
                  <a:pt x="12628544" y="225563"/>
                  <a:pt x="12549209" y="230596"/>
                </a:cubicBezTo>
                <a:cubicBezTo>
                  <a:pt x="12469874" y="235629"/>
                  <a:pt x="12310962" y="230127"/>
                  <a:pt x="12185250" y="230596"/>
                </a:cubicBezTo>
                <a:cubicBezTo>
                  <a:pt x="12059538" y="231065"/>
                  <a:pt x="11750638" y="252347"/>
                  <a:pt x="11317347" y="230596"/>
                </a:cubicBezTo>
                <a:cubicBezTo>
                  <a:pt x="10884056" y="208845"/>
                  <a:pt x="11180090" y="234438"/>
                  <a:pt x="11121369" y="230596"/>
                </a:cubicBezTo>
                <a:cubicBezTo>
                  <a:pt x="11062648" y="226754"/>
                  <a:pt x="10516029" y="226838"/>
                  <a:pt x="10253467" y="230596"/>
                </a:cubicBezTo>
                <a:cubicBezTo>
                  <a:pt x="9990905" y="234354"/>
                  <a:pt x="9963435" y="254524"/>
                  <a:pt x="9721527" y="230596"/>
                </a:cubicBezTo>
                <a:cubicBezTo>
                  <a:pt x="9479619" y="206668"/>
                  <a:pt x="9390936" y="223362"/>
                  <a:pt x="9189587" y="230596"/>
                </a:cubicBezTo>
                <a:cubicBezTo>
                  <a:pt x="8988238" y="237830"/>
                  <a:pt x="8930789" y="237788"/>
                  <a:pt x="8825628" y="230596"/>
                </a:cubicBezTo>
                <a:cubicBezTo>
                  <a:pt x="8720467" y="223404"/>
                  <a:pt x="8272832" y="221434"/>
                  <a:pt x="7789745" y="230596"/>
                </a:cubicBezTo>
                <a:cubicBezTo>
                  <a:pt x="7306658" y="239758"/>
                  <a:pt x="7503591" y="216289"/>
                  <a:pt x="7425786" y="230596"/>
                </a:cubicBezTo>
                <a:cubicBezTo>
                  <a:pt x="7347981" y="244903"/>
                  <a:pt x="6930204" y="235904"/>
                  <a:pt x="6725864" y="230596"/>
                </a:cubicBezTo>
                <a:cubicBezTo>
                  <a:pt x="6521524" y="225288"/>
                  <a:pt x="6237488" y="241460"/>
                  <a:pt x="6025943" y="230596"/>
                </a:cubicBezTo>
                <a:cubicBezTo>
                  <a:pt x="5814398" y="219732"/>
                  <a:pt x="5758930" y="216221"/>
                  <a:pt x="5661984" y="230596"/>
                </a:cubicBezTo>
                <a:cubicBezTo>
                  <a:pt x="5565038" y="244971"/>
                  <a:pt x="5181584" y="209925"/>
                  <a:pt x="4794082" y="230596"/>
                </a:cubicBezTo>
                <a:cubicBezTo>
                  <a:pt x="4406580" y="251267"/>
                  <a:pt x="4676048" y="239754"/>
                  <a:pt x="4598104" y="230596"/>
                </a:cubicBezTo>
                <a:cubicBezTo>
                  <a:pt x="4520160" y="221438"/>
                  <a:pt x="4113729" y="251084"/>
                  <a:pt x="3898183" y="230596"/>
                </a:cubicBezTo>
                <a:cubicBezTo>
                  <a:pt x="3682637" y="210108"/>
                  <a:pt x="3239950" y="232207"/>
                  <a:pt x="3030281" y="230596"/>
                </a:cubicBezTo>
                <a:cubicBezTo>
                  <a:pt x="2820612" y="228985"/>
                  <a:pt x="2360806" y="229491"/>
                  <a:pt x="2162378" y="230596"/>
                </a:cubicBezTo>
                <a:cubicBezTo>
                  <a:pt x="1963950" y="231701"/>
                  <a:pt x="1345863" y="249086"/>
                  <a:pt x="1126495" y="230596"/>
                </a:cubicBezTo>
                <a:cubicBezTo>
                  <a:pt x="907127" y="212106"/>
                  <a:pt x="466812" y="216672"/>
                  <a:pt x="230596" y="230596"/>
                </a:cubicBezTo>
                <a:close/>
              </a:path>
            </a:pathLst>
          </a:custGeom>
          <a:solidFill>
            <a:schemeClr val="accent2">
              <a:lumMod val="75000"/>
            </a:schemeClr>
          </a:solidFill>
          <a:ln>
            <a:solidFill>
              <a:schemeClr val="accent2">
                <a:lumMod val="75000"/>
              </a:schemeClr>
            </a:solidFill>
            <a:prstDash val="lgDashDotDot"/>
            <a:extLst>
              <a:ext uri="{C807C97D-BFC1-408E-A445-0C87EB9F89A2}">
                <ask:lineSketchStyleProps xmlns:ask="http://schemas.microsoft.com/office/drawing/2018/sketchyshapes" sd="1726555872">
                  <a:prstGeom prst="frame">
                    <a:avLst>
                      <a:gd name="adj1" fmla="val 5996"/>
                    </a:avLst>
                  </a:prstGeom>
                  <ask:type>
                    <ask:lineSketchFreehand/>
                  </ask:type>
                </ask:lineSketchStyleProps>
              </a:ext>
            </a:extLst>
          </a:ln>
        </p:spPr>
        <p:txBody>
          <a:bodyPr wrap="square">
            <a:spAutoFit/>
          </a:bodyPr>
          <a:lstStyle/>
          <a:p>
            <a:pPr algn="just"/>
            <a:r>
              <a:rPr lang="en-US" sz="3600" dirty="0">
                <a:latin typeface="Times New Roman" panose="02020603050405020304" pitchFamily="18" charset="0"/>
                <a:cs typeface="Times New Roman" panose="02020603050405020304" pitchFamily="18" charset="0"/>
              </a:rPr>
              <a:t>Some bad people may give small gifts, gaming credits or compliments to make young people feel that they “owe” them something. Later, they may ask for a video call or a selfie. A young person may feel embarrassed to say no and fall into a trap.</a:t>
            </a:r>
          </a:p>
          <a:p>
            <a:pPr algn="just"/>
            <a:endParaRPr lang="en-US" sz="3600" dirty="0">
              <a:latin typeface="Times New Roman" panose="02020603050405020304" pitchFamily="18" charset="0"/>
              <a:cs typeface="Times New Roman" panose="02020603050405020304" pitchFamily="18" charset="0"/>
            </a:endParaRPr>
          </a:p>
          <a:p>
            <a:pPr algn="just"/>
            <a:r>
              <a:rPr lang="en-US" sz="3600" dirty="0">
                <a:latin typeface="Times New Roman" panose="02020603050405020304" pitchFamily="18" charset="0"/>
                <a:cs typeface="Times New Roman" panose="02020603050405020304" pitchFamily="18" charset="0"/>
              </a:rPr>
              <a:t>Giving a gift back does not always make the situation safe. If someone makes you feel worried, uncomfortable or pressured, stop and ask a trusted adult for help.</a:t>
            </a:r>
          </a:p>
        </p:txBody>
      </p:sp>
      <p:sp>
        <p:nvSpPr>
          <p:cNvPr id="12" name="文字方塊 11">
            <a:extLst>
              <a:ext uri="{FF2B5EF4-FFF2-40B4-BE49-F238E27FC236}">
                <a16:creationId xmlns:a16="http://schemas.microsoft.com/office/drawing/2014/main" id="{85FCDF41-2293-E9DF-87BB-8F663B40CAAF}"/>
              </a:ext>
            </a:extLst>
          </p:cNvPr>
          <p:cNvSpPr txBox="1"/>
          <p:nvPr/>
        </p:nvSpPr>
        <p:spPr>
          <a:xfrm>
            <a:off x="1168772" y="1685425"/>
            <a:ext cx="1335765" cy="1323439"/>
          </a:xfrm>
          <a:prstGeom prst="rect">
            <a:avLst/>
          </a:prstGeom>
          <a:noFill/>
        </p:spPr>
        <p:txBody>
          <a:bodyPr wrap="square">
            <a:spAutoFit/>
          </a:bodyPr>
          <a:lstStyle/>
          <a:p>
            <a:pPr algn="ctr"/>
            <a:r>
              <a:rPr lang="en-US" altLang="zh-HK" sz="8000" b="1" dirty="0">
                <a:latin typeface="新細明體-ExtB" panose="02020500000000000000" pitchFamily="18" charset="-120"/>
                <a:ea typeface="新細明體-ExtB" panose="02020500000000000000" pitchFamily="18" charset="-120"/>
              </a:rPr>
              <a:t>🎯</a:t>
            </a:r>
            <a:endParaRPr lang="en-GB" sz="8000" dirty="0"/>
          </a:p>
        </p:txBody>
      </p:sp>
      <p:sp>
        <p:nvSpPr>
          <p:cNvPr id="14" name="文字方塊 13">
            <a:extLst>
              <a:ext uri="{FF2B5EF4-FFF2-40B4-BE49-F238E27FC236}">
                <a16:creationId xmlns:a16="http://schemas.microsoft.com/office/drawing/2014/main" id="{089FCAAA-0FC1-1ECC-AD45-748D6E025A97}"/>
              </a:ext>
            </a:extLst>
          </p:cNvPr>
          <p:cNvSpPr txBox="1"/>
          <p:nvPr/>
        </p:nvSpPr>
        <p:spPr>
          <a:xfrm>
            <a:off x="1168771" y="3208668"/>
            <a:ext cx="1335765" cy="1323439"/>
          </a:xfrm>
          <a:prstGeom prst="rect">
            <a:avLst/>
          </a:prstGeom>
          <a:noFill/>
        </p:spPr>
        <p:txBody>
          <a:bodyPr wrap="square">
            <a:spAutoFit/>
          </a:bodyPr>
          <a:lstStyle/>
          <a:p>
            <a:pPr algn="ctr"/>
            <a:r>
              <a:rPr lang="en-US" altLang="zh-TW" sz="8000" dirty="0">
                <a:latin typeface="新細明體-ExtB" panose="02020500000000000000" pitchFamily="18" charset="-120"/>
                <a:ea typeface="新細明體-ExtB" panose="02020500000000000000" pitchFamily="18" charset="-120"/>
              </a:rPr>
              <a:t>🛡️</a:t>
            </a:r>
            <a:endParaRPr lang="en-GB" sz="1600" dirty="0"/>
          </a:p>
        </p:txBody>
      </p:sp>
      <p:sp>
        <p:nvSpPr>
          <p:cNvPr id="6" name="Explosion: 8 Points 5">
            <a:extLst>
              <a:ext uri="{FF2B5EF4-FFF2-40B4-BE49-F238E27FC236}">
                <a16:creationId xmlns:a16="http://schemas.microsoft.com/office/drawing/2014/main" id="{44EC88F3-F006-5E94-AB83-8B67F3DB51C2}"/>
              </a:ext>
            </a:extLst>
          </p:cNvPr>
          <p:cNvSpPr/>
          <p:nvPr/>
        </p:nvSpPr>
        <p:spPr>
          <a:xfrm rot="903702">
            <a:off x="14870590" y="2588910"/>
            <a:ext cx="2381250" cy="2163419"/>
          </a:xfrm>
          <a:prstGeom prst="irregularSeal1">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latin typeface="微軟正黑體" panose="020B0604030504040204" pitchFamily="34" charset="-120"/>
                <a:ea typeface="微軟正黑體" panose="020B0604030504040204" pitchFamily="34" charset="-120"/>
              </a:rPr>
              <a:t>NO!</a:t>
            </a:r>
          </a:p>
        </p:txBody>
      </p:sp>
      <p:sp>
        <p:nvSpPr>
          <p:cNvPr id="2" name="文字方塊 2">
            <a:extLst>
              <a:ext uri="{FF2B5EF4-FFF2-40B4-BE49-F238E27FC236}">
                <a16:creationId xmlns:a16="http://schemas.microsoft.com/office/drawing/2014/main" id="{077D8861-DDBA-DEED-8AD6-C299F220827A}"/>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3" name="投影片編號版面配置區 1">
            <a:extLst>
              <a:ext uri="{FF2B5EF4-FFF2-40B4-BE49-F238E27FC236}">
                <a16:creationId xmlns:a16="http://schemas.microsoft.com/office/drawing/2014/main" id="{B3660EEB-8F1B-5CA1-4CA1-A439497DA026}"/>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16</a:t>
            </a:fld>
            <a:endParaRPr lang="en-US" altLang="en-US" dirty="0">
              <a:solidFill>
                <a:schemeClr val="tx1"/>
              </a:solidFill>
            </a:endParaRPr>
          </a:p>
        </p:txBody>
      </p:sp>
    </p:spTree>
    <p:extLst>
      <p:ext uri="{BB962C8B-B14F-4D97-AF65-F5344CB8AC3E}">
        <p14:creationId xmlns:p14="http://schemas.microsoft.com/office/powerpoint/2010/main" val="2444431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p:cNvGrpSpPr/>
        <p:nvPr/>
      </p:nvGrpSpPr>
      <p:grpSpPr>
        <a:xfrm>
          <a:off x="0" y="0"/>
          <a:ext cx="0" cy="0"/>
          <a:chOff x="0" y="0"/>
          <a:chExt cx="0" cy="0"/>
        </a:xfrm>
      </p:grpSpPr>
      <p:graphicFrame>
        <p:nvGraphicFramePr>
          <p:cNvPr id="6" name="資料庫圖表 5">
            <a:extLst>
              <a:ext uri="{FF2B5EF4-FFF2-40B4-BE49-F238E27FC236}">
                <a16:creationId xmlns:a16="http://schemas.microsoft.com/office/drawing/2014/main" id="{84D90C72-7F65-61FF-1F14-545ACFE271DC}"/>
              </a:ext>
            </a:extLst>
          </p:cNvPr>
          <p:cNvGraphicFramePr/>
          <p:nvPr>
            <p:extLst>
              <p:ext uri="{D42A27DB-BD31-4B8C-83A1-F6EECF244321}">
                <p14:modId xmlns:p14="http://schemas.microsoft.com/office/powerpoint/2010/main" val="2568859949"/>
              </p:ext>
            </p:extLst>
          </p:nvPr>
        </p:nvGraphicFramePr>
        <p:xfrm>
          <a:off x="2837410" y="1837668"/>
          <a:ext cx="14688590" cy="61716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文字方塊 7">
            <a:extLst>
              <a:ext uri="{FF2B5EF4-FFF2-40B4-BE49-F238E27FC236}">
                <a16:creationId xmlns:a16="http://schemas.microsoft.com/office/drawing/2014/main" id="{E6304CD3-1073-89F3-C4D6-F822C09E98E7}"/>
              </a:ext>
            </a:extLst>
          </p:cNvPr>
          <p:cNvSpPr txBox="1"/>
          <p:nvPr/>
        </p:nvSpPr>
        <p:spPr>
          <a:xfrm>
            <a:off x="533400" y="1837668"/>
            <a:ext cx="13335000" cy="1015663"/>
          </a:xfrm>
          <a:prstGeom prst="rect">
            <a:avLst/>
          </a:prstGeom>
          <a:noFill/>
        </p:spPr>
        <p:txBody>
          <a:bodyPr wrap="square">
            <a:spAutoFit/>
          </a:bodyPr>
          <a:lstStyle/>
          <a:p>
            <a:r>
              <a:rPr lang="en-US" sz="6000" b="1" dirty="0">
                <a:latin typeface="Times New Roman" panose="02020603050405020304" pitchFamily="18" charset="0"/>
                <a:cs typeface="Times New Roman" panose="02020603050405020304" pitchFamily="18" charset="0"/>
              </a:rPr>
              <a:t>When Can You Leave or Seek Help?</a:t>
            </a:r>
            <a:endParaRPr lang="en-GB" sz="6000" b="1" dirty="0">
              <a:latin typeface="Times New Roman" panose="02020603050405020304" pitchFamily="18" charset="0"/>
              <a:ea typeface="新細明體-ExtB" panose="02020500000000000000" pitchFamily="18" charset="-120"/>
              <a:cs typeface="Times New Roman" panose="02020603050405020304" pitchFamily="18" charset="0"/>
            </a:endParaRPr>
          </a:p>
        </p:txBody>
      </p:sp>
      <p:sp>
        <p:nvSpPr>
          <p:cNvPr id="3" name="TextBox 2">
            <a:extLst>
              <a:ext uri="{FF2B5EF4-FFF2-40B4-BE49-F238E27FC236}">
                <a16:creationId xmlns:a16="http://schemas.microsoft.com/office/drawing/2014/main" id="{8B4C53B2-B3C1-22E9-F6D5-A432AA9B26CC}"/>
              </a:ext>
            </a:extLst>
          </p:cNvPr>
          <p:cNvSpPr txBox="1"/>
          <p:nvPr/>
        </p:nvSpPr>
        <p:spPr>
          <a:xfrm>
            <a:off x="762000" y="6760390"/>
            <a:ext cx="11811000" cy="2851011"/>
          </a:xfrm>
          <a:custGeom>
            <a:avLst/>
            <a:gdLst>
              <a:gd name="csX0" fmla="*/ 11499698 w 11811000"/>
              <a:gd name="csY0" fmla="*/ 2851011 h 2851011"/>
              <a:gd name="csX1" fmla="*/ 11561958 w 11811000"/>
              <a:gd name="csY1" fmla="*/ 2601969 h 2851011"/>
              <a:gd name="csX2" fmla="*/ 11811000 w 11811000"/>
              <a:gd name="csY2" fmla="*/ 2539709 h 2851011"/>
              <a:gd name="csX3" fmla="*/ 11499698 w 11811000"/>
              <a:gd name="csY3" fmla="*/ 2851011 h 2851011"/>
              <a:gd name="csX4" fmla="*/ 10708248 w 11811000"/>
              <a:gd name="csY4" fmla="*/ 2851011 h 2851011"/>
              <a:gd name="csX5" fmla="*/ 10146792 w 11811000"/>
              <a:gd name="csY5" fmla="*/ 2851011 h 2851011"/>
              <a:gd name="csX6" fmla="*/ 9815330 w 11811000"/>
              <a:gd name="csY6" fmla="*/ 2851011 h 2851011"/>
              <a:gd name="csX7" fmla="*/ 9368872 w 11811000"/>
              <a:gd name="csY7" fmla="*/ 2851011 h 2851011"/>
              <a:gd name="csX8" fmla="*/ 8807416 w 11811000"/>
              <a:gd name="csY8" fmla="*/ 2851011 h 2851011"/>
              <a:gd name="csX9" fmla="*/ 8475954 w 11811000"/>
              <a:gd name="csY9" fmla="*/ 2851011 h 2851011"/>
              <a:gd name="csX10" fmla="*/ 8144492 w 11811000"/>
              <a:gd name="csY10" fmla="*/ 2851011 h 2851011"/>
              <a:gd name="csX11" fmla="*/ 7353042 w 11811000"/>
              <a:gd name="csY11" fmla="*/ 2851011 h 2851011"/>
              <a:gd name="csX12" fmla="*/ 6791586 w 11811000"/>
              <a:gd name="csY12" fmla="*/ 2851011 h 2851011"/>
              <a:gd name="csX13" fmla="*/ 5885140 w 11811000"/>
              <a:gd name="csY13" fmla="*/ 2851011 h 2851011"/>
              <a:gd name="csX14" fmla="*/ 5553678 w 11811000"/>
              <a:gd name="csY14" fmla="*/ 2851011 h 2851011"/>
              <a:gd name="csX15" fmla="*/ 4762228 w 11811000"/>
              <a:gd name="csY15" fmla="*/ 2851011 h 2851011"/>
              <a:gd name="csX16" fmla="*/ 4430766 w 11811000"/>
              <a:gd name="csY16" fmla="*/ 2851011 h 2851011"/>
              <a:gd name="csX17" fmla="*/ 3754313 w 11811000"/>
              <a:gd name="csY17" fmla="*/ 2851011 h 2851011"/>
              <a:gd name="csX18" fmla="*/ 3077860 w 11811000"/>
              <a:gd name="csY18" fmla="*/ 2851011 h 2851011"/>
              <a:gd name="csX19" fmla="*/ 2516405 w 11811000"/>
              <a:gd name="csY19" fmla="*/ 2851011 h 2851011"/>
              <a:gd name="csX20" fmla="*/ 2069946 w 11811000"/>
              <a:gd name="csY20" fmla="*/ 2851011 h 2851011"/>
              <a:gd name="csX21" fmla="*/ 1393493 w 11811000"/>
              <a:gd name="csY21" fmla="*/ 2851011 h 2851011"/>
              <a:gd name="csX22" fmla="*/ 602043 w 11811000"/>
              <a:gd name="csY22" fmla="*/ 2851011 h 2851011"/>
              <a:gd name="csX23" fmla="*/ 0 w 11811000"/>
              <a:gd name="csY23" fmla="*/ 2851011 h 2851011"/>
              <a:gd name="csX24" fmla="*/ 0 w 11811000"/>
              <a:gd name="csY24" fmla="*/ 2223789 h 2851011"/>
              <a:gd name="csX25" fmla="*/ 0 w 11811000"/>
              <a:gd name="csY25" fmla="*/ 1625076 h 2851011"/>
              <a:gd name="csX26" fmla="*/ 0 w 11811000"/>
              <a:gd name="csY26" fmla="*/ 1054874 h 2851011"/>
              <a:gd name="csX27" fmla="*/ 0 w 11811000"/>
              <a:gd name="csY27" fmla="*/ 0 h 2851011"/>
              <a:gd name="csX28" fmla="*/ 930985 w 11811000"/>
              <a:gd name="csY28" fmla="*/ 0 h 2851011"/>
              <a:gd name="csX29" fmla="*/ 1389529 w 11811000"/>
              <a:gd name="csY29" fmla="*/ 0 h 2851011"/>
              <a:gd name="csX30" fmla="*/ 2202404 w 11811000"/>
              <a:gd name="csY30" fmla="*/ 0 h 2851011"/>
              <a:gd name="csX31" fmla="*/ 3133389 w 11811000"/>
              <a:gd name="csY31" fmla="*/ 0 h 2851011"/>
              <a:gd name="csX32" fmla="*/ 3710044 w 11811000"/>
              <a:gd name="csY32" fmla="*/ 0 h 2851011"/>
              <a:gd name="csX33" fmla="*/ 4050478 w 11811000"/>
              <a:gd name="csY33" fmla="*/ 0 h 2851011"/>
              <a:gd name="csX34" fmla="*/ 4863353 w 11811000"/>
              <a:gd name="csY34" fmla="*/ 0 h 2851011"/>
              <a:gd name="csX35" fmla="*/ 5794338 w 11811000"/>
              <a:gd name="csY35" fmla="*/ 0 h 2851011"/>
              <a:gd name="csX36" fmla="*/ 6370992 w 11811000"/>
              <a:gd name="csY36" fmla="*/ 0 h 2851011"/>
              <a:gd name="csX37" fmla="*/ 6947647 w 11811000"/>
              <a:gd name="csY37" fmla="*/ 0 h 2851011"/>
              <a:gd name="csX38" fmla="*/ 7642412 w 11811000"/>
              <a:gd name="csY38" fmla="*/ 0 h 2851011"/>
              <a:gd name="csX39" fmla="*/ 8219066 w 11811000"/>
              <a:gd name="csY39" fmla="*/ 0 h 2851011"/>
              <a:gd name="csX40" fmla="*/ 9150051 w 11811000"/>
              <a:gd name="csY40" fmla="*/ 0 h 2851011"/>
              <a:gd name="csX41" fmla="*/ 9844816 w 11811000"/>
              <a:gd name="csY41" fmla="*/ 0 h 2851011"/>
              <a:gd name="csX42" fmla="*/ 10539581 w 11811000"/>
              <a:gd name="csY42" fmla="*/ 0 h 2851011"/>
              <a:gd name="csX43" fmla="*/ 11811000 w 11811000"/>
              <a:gd name="csY43" fmla="*/ 0 h 2851011"/>
              <a:gd name="csX44" fmla="*/ 11811000 w 11811000"/>
              <a:gd name="csY44" fmla="*/ 634927 h 2851011"/>
              <a:gd name="csX45" fmla="*/ 11811000 w 11811000"/>
              <a:gd name="csY45" fmla="*/ 1320649 h 2851011"/>
              <a:gd name="csX46" fmla="*/ 11811000 w 11811000"/>
              <a:gd name="csY46" fmla="*/ 1955576 h 2851011"/>
              <a:gd name="csX47" fmla="*/ 11811000 w 11811000"/>
              <a:gd name="csY47" fmla="*/ 2539709 h 28510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11811000" h="2851011" stroke="0" extrusionOk="0">
                <a:moveTo>
                  <a:pt x="0" y="0"/>
                </a:moveTo>
                <a:cubicBezTo>
                  <a:pt x="238044" y="21644"/>
                  <a:pt x="591003" y="9283"/>
                  <a:pt x="930985" y="0"/>
                </a:cubicBezTo>
                <a:cubicBezTo>
                  <a:pt x="1270967" y="-9283"/>
                  <a:pt x="1474387" y="-25300"/>
                  <a:pt x="1861969" y="0"/>
                </a:cubicBezTo>
                <a:cubicBezTo>
                  <a:pt x="2249551" y="25300"/>
                  <a:pt x="2365718" y="-29814"/>
                  <a:pt x="2674844" y="0"/>
                </a:cubicBezTo>
                <a:cubicBezTo>
                  <a:pt x="2983971" y="29814"/>
                  <a:pt x="3165558" y="-13969"/>
                  <a:pt x="3605829" y="0"/>
                </a:cubicBezTo>
                <a:cubicBezTo>
                  <a:pt x="4046100" y="13969"/>
                  <a:pt x="3841318" y="-14124"/>
                  <a:pt x="4064374" y="0"/>
                </a:cubicBezTo>
                <a:cubicBezTo>
                  <a:pt x="4287430" y="14124"/>
                  <a:pt x="4417810" y="2769"/>
                  <a:pt x="4522918" y="0"/>
                </a:cubicBezTo>
                <a:cubicBezTo>
                  <a:pt x="4628026" y="-2769"/>
                  <a:pt x="4726197" y="-6474"/>
                  <a:pt x="4863353" y="0"/>
                </a:cubicBezTo>
                <a:cubicBezTo>
                  <a:pt x="5000510" y="6474"/>
                  <a:pt x="5198547" y="6799"/>
                  <a:pt x="5321898" y="0"/>
                </a:cubicBezTo>
                <a:cubicBezTo>
                  <a:pt x="5445249" y="-6799"/>
                  <a:pt x="5528348" y="-1458"/>
                  <a:pt x="5662332" y="0"/>
                </a:cubicBezTo>
                <a:cubicBezTo>
                  <a:pt x="5796316" y="1458"/>
                  <a:pt x="5927052" y="-13976"/>
                  <a:pt x="6120877" y="0"/>
                </a:cubicBezTo>
                <a:cubicBezTo>
                  <a:pt x="6314703" y="13976"/>
                  <a:pt x="6298135" y="-11123"/>
                  <a:pt x="6461312" y="0"/>
                </a:cubicBezTo>
                <a:cubicBezTo>
                  <a:pt x="6624490" y="11123"/>
                  <a:pt x="7085942" y="10691"/>
                  <a:pt x="7392296" y="0"/>
                </a:cubicBezTo>
                <a:cubicBezTo>
                  <a:pt x="7698650" y="-10691"/>
                  <a:pt x="7972564" y="7247"/>
                  <a:pt x="8205171" y="0"/>
                </a:cubicBezTo>
                <a:cubicBezTo>
                  <a:pt x="8437779" y="-7247"/>
                  <a:pt x="8687590" y="25136"/>
                  <a:pt x="8899936" y="0"/>
                </a:cubicBezTo>
                <a:cubicBezTo>
                  <a:pt x="9112283" y="-25136"/>
                  <a:pt x="9455896" y="18816"/>
                  <a:pt x="9712811" y="0"/>
                </a:cubicBezTo>
                <a:cubicBezTo>
                  <a:pt x="9969727" y="-18816"/>
                  <a:pt x="9906845" y="5851"/>
                  <a:pt x="10053245" y="0"/>
                </a:cubicBezTo>
                <a:cubicBezTo>
                  <a:pt x="10199645" y="-5851"/>
                  <a:pt x="10483979" y="2299"/>
                  <a:pt x="10866120" y="0"/>
                </a:cubicBezTo>
                <a:cubicBezTo>
                  <a:pt x="11248262" y="-2299"/>
                  <a:pt x="11374955" y="-47221"/>
                  <a:pt x="11811000" y="0"/>
                </a:cubicBezTo>
                <a:cubicBezTo>
                  <a:pt x="11833594" y="239097"/>
                  <a:pt x="11833520" y="342995"/>
                  <a:pt x="11811000" y="634927"/>
                </a:cubicBezTo>
                <a:cubicBezTo>
                  <a:pt x="11788480" y="926859"/>
                  <a:pt x="11836662" y="1049067"/>
                  <a:pt x="11811000" y="1269855"/>
                </a:cubicBezTo>
                <a:cubicBezTo>
                  <a:pt x="11785338" y="1490643"/>
                  <a:pt x="11788502" y="1649278"/>
                  <a:pt x="11811000" y="1828590"/>
                </a:cubicBezTo>
                <a:cubicBezTo>
                  <a:pt x="11833498" y="2007902"/>
                  <a:pt x="11832464" y="2281325"/>
                  <a:pt x="11811000" y="2539709"/>
                </a:cubicBezTo>
                <a:cubicBezTo>
                  <a:pt x="11672015" y="2696060"/>
                  <a:pt x="11594812" y="2748039"/>
                  <a:pt x="11499698" y="2851011"/>
                </a:cubicBezTo>
                <a:cubicBezTo>
                  <a:pt x="11411836" y="2851358"/>
                  <a:pt x="11235381" y="2853076"/>
                  <a:pt x="11168236" y="2851011"/>
                </a:cubicBezTo>
                <a:cubicBezTo>
                  <a:pt x="11101091" y="2848946"/>
                  <a:pt x="10874840" y="2861785"/>
                  <a:pt x="10606780" y="2851011"/>
                </a:cubicBezTo>
                <a:cubicBezTo>
                  <a:pt x="10338720" y="2840237"/>
                  <a:pt x="10204600" y="2837616"/>
                  <a:pt x="10045324" y="2851011"/>
                </a:cubicBezTo>
                <a:cubicBezTo>
                  <a:pt x="9886048" y="2864406"/>
                  <a:pt x="9746613" y="2854271"/>
                  <a:pt x="9598866" y="2851011"/>
                </a:cubicBezTo>
                <a:cubicBezTo>
                  <a:pt x="9451119" y="2847751"/>
                  <a:pt x="9270121" y="2853113"/>
                  <a:pt x="9037410" y="2851011"/>
                </a:cubicBezTo>
                <a:cubicBezTo>
                  <a:pt x="8804699" y="2848909"/>
                  <a:pt x="8724403" y="2859862"/>
                  <a:pt x="8590951" y="2851011"/>
                </a:cubicBezTo>
                <a:cubicBezTo>
                  <a:pt x="8457499" y="2842160"/>
                  <a:pt x="8302861" y="2858787"/>
                  <a:pt x="8144492" y="2851011"/>
                </a:cubicBezTo>
                <a:cubicBezTo>
                  <a:pt x="7986123" y="2843235"/>
                  <a:pt x="7891280" y="2845581"/>
                  <a:pt x="7698033" y="2851011"/>
                </a:cubicBezTo>
                <a:cubicBezTo>
                  <a:pt x="7504786" y="2856441"/>
                  <a:pt x="7479566" y="2859879"/>
                  <a:pt x="7366571" y="2851011"/>
                </a:cubicBezTo>
                <a:cubicBezTo>
                  <a:pt x="7253576" y="2842143"/>
                  <a:pt x="6979483" y="2882909"/>
                  <a:pt x="6690118" y="2851011"/>
                </a:cubicBezTo>
                <a:cubicBezTo>
                  <a:pt x="6400753" y="2819113"/>
                  <a:pt x="6224241" y="2818186"/>
                  <a:pt x="5783672" y="2851011"/>
                </a:cubicBezTo>
                <a:cubicBezTo>
                  <a:pt x="5343103" y="2883836"/>
                  <a:pt x="5562098" y="2841386"/>
                  <a:pt x="5452210" y="2851011"/>
                </a:cubicBezTo>
                <a:cubicBezTo>
                  <a:pt x="5342322" y="2860636"/>
                  <a:pt x="4940555" y="2828261"/>
                  <a:pt x="4660760" y="2851011"/>
                </a:cubicBezTo>
                <a:cubicBezTo>
                  <a:pt x="4380965" y="2873762"/>
                  <a:pt x="4163378" y="2872233"/>
                  <a:pt x="3984307" y="2851011"/>
                </a:cubicBezTo>
                <a:cubicBezTo>
                  <a:pt x="3805236" y="2829789"/>
                  <a:pt x="3614755" y="2872095"/>
                  <a:pt x="3307854" y="2851011"/>
                </a:cubicBezTo>
                <a:cubicBezTo>
                  <a:pt x="3000953" y="2829927"/>
                  <a:pt x="2952304" y="2864252"/>
                  <a:pt x="2746398" y="2851011"/>
                </a:cubicBezTo>
                <a:cubicBezTo>
                  <a:pt x="2540492" y="2837770"/>
                  <a:pt x="2495515" y="2854346"/>
                  <a:pt x="2414937" y="2851011"/>
                </a:cubicBezTo>
                <a:cubicBezTo>
                  <a:pt x="2334359" y="2847676"/>
                  <a:pt x="1930649" y="2822575"/>
                  <a:pt x="1623487" y="2851011"/>
                </a:cubicBezTo>
                <a:cubicBezTo>
                  <a:pt x="1316325" y="2879448"/>
                  <a:pt x="1345075" y="2858895"/>
                  <a:pt x="1177028" y="2851011"/>
                </a:cubicBezTo>
                <a:cubicBezTo>
                  <a:pt x="1008981" y="2843127"/>
                  <a:pt x="983646" y="2841223"/>
                  <a:pt x="845566" y="2851011"/>
                </a:cubicBezTo>
                <a:cubicBezTo>
                  <a:pt x="707486" y="2860799"/>
                  <a:pt x="383765" y="2850017"/>
                  <a:pt x="0" y="2851011"/>
                </a:cubicBezTo>
                <a:cubicBezTo>
                  <a:pt x="-19331" y="2719480"/>
                  <a:pt x="-15765" y="2523991"/>
                  <a:pt x="0" y="2280809"/>
                </a:cubicBezTo>
                <a:cubicBezTo>
                  <a:pt x="15765" y="2037627"/>
                  <a:pt x="930" y="1872979"/>
                  <a:pt x="0" y="1739117"/>
                </a:cubicBezTo>
                <a:cubicBezTo>
                  <a:pt x="-930" y="1605255"/>
                  <a:pt x="-29223" y="1362235"/>
                  <a:pt x="0" y="1140404"/>
                </a:cubicBezTo>
                <a:cubicBezTo>
                  <a:pt x="29223" y="918573"/>
                  <a:pt x="-15477" y="652659"/>
                  <a:pt x="0" y="513182"/>
                </a:cubicBezTo>
                <a:cubicBezTo>
                  <a:pt x="15477" y="373705"/>
                  <a:pt x="-20473" y="113049"/>
                  <a:pt x="0" y="0"/>
                </a:cubicBezTo>
                <a:close/>
              </a:path>
              <a:path w="11811000" h="2851011" fill="darkenLess" stroke="0" extrusionOk="0">
                <a:moveTo>
                  <a:pt x="11499698" y="2851011"/>
                </a:moveTo>
                <a:cubicBezTo>
                  <a:pt x="11534686" y="2731291"/>
                  <a:pt x="11529878" y="2680665"/>
                  <a:pt x="11561958" y="2601969"/>
                </a:cubicBezTo>
                <a:cubicBezTo>
                  <a:pt x="11627226" y="2578145"/>
                  <a:pt x="11737780" y="2555061"/>
                  <a:pt x="11811000" y="2539709"/>
                </a:cubicBezTo>
                <a:cubicBezTo>
                  <a:pt x="11679468" y="2695314"/>
                  <a:pt x="11638461" y="2708238"/>
                  <a:pt x="11499698" y="2851011"/>
                </a:cubicBezTo>
                <a:close/>
              </a:path>
              <a:path w="11811000" h="2851011" fill="none" extrusionOk="0">
                <a:moveTo>
                  <a:pt x="11499698" y="2851011"/>
                </a:moveTo>
                <a:cubicBezTo>
                  <a:pt x="11509007" y="2762960"/>
                  <a:pt x="11523062" y="2712467"/>
                  <a:pt x="11561958" y="2601969"/>
                </a:cubicBezTo>
                <a:cubicBezTo>
                  <a:pt x="11672097" y="2577127"/>
                  <a:pt x="11728393" y="2554009"/>
                  <a:pt x="11811000" y="2539709"/>
                </a:cubicBezTo>
                <a:cubicBezTo>
                  <a:pt x="11731599" y="2641571"/>
                  <a:pt x="11554424" y="2776163"/>
                  <a:pt x="11499698" y="2851011"/>
                </a:cubicBezTo>
                <a:cubicBezTo>
                  <a:pt x="11312167" y="2876950"/>
                  <a:pt x="10956603" y="2813909"/>
                  <a:pt x="10708248" y="2851011"/>
                </a:cubicBezTo>
                <a:cubicBezTo>
                  <a:pt x="10459893" y="2888114"/>
                  <a:pt x="10403603" y="2852922"/>
                  <a:pt x="10146792" y="2851011"/>
                </a:cubicBezTo>
                <a:cubicBezTo>
                  <a:pt x="9889981" y="2849100"/>
                  <a:pt x="9894994" y="2846339"/>
                  <a:pt x="9815330" y="2851011"/>
                </a:cubicBezTo>
                <a:cubicBezTo>
                  <a:pt x="9735666" y="2855683"/>
                  <a:pt x="9586810" y="2845724"/>
                  <a:pt x="9368872" y="2851011"/>
                </a:cubicBezTo>
                <a:cubicBezTo>
                  <a:pt x="9150934" y="2856298"/>
                  <a:pt x="9002127" y="2864711"/>
                  <a:pt x="8807416" y="2851011"/>
                </a:cubicBezTo>
                <a:cubicBezTo>
                  <a:pt x="8612705" y="2837311"/>
                  <a:pt x="8582995" y="2836014"/>
                  <a:pt x="8475954" y="2851011"/>
                </a:cubicBezTo>
                <a:cubicBezTo>
                  <a:pt x="8368913" y="2866008"/>
                  <a:pt x="8278215" y="2837992"/>
                  <a:pt x="8144492" y="2851011"/>
                </a:cubicBezTo>
                <a:cubicBezTo>
                  <a:pt x="8010769" y="2864030"/>
                  <a:pt x="7544099" y="2819346"/>
                  <a:pt x="7353042" y="2851011"/>
                </a:cubicBezTo>
                <a:cubicBezTo>
                  <a:pt x="7161985" y="2882677"/>
                  <a:pt x="7004158" y="2868120"/>
                  <a:pt x="6791586" y="2851011"/>
                </a:cubicBezTo>
                <a:cubicBezTo>
                  <a:pt x="6579014" y="2833902"/>
                  <a:pt x="6129283" y="2849613"/>
                  <a:pt x="5885140" y="2851011"/>
                </a:cubicBezTo>
                <a:cubicBezTo>
                  <a:pt x="5640997" y="2852409"/>
                  <a:pt x="5690422" y="2860738"/>
                  <a:pt x="5553678" y="2851011"/>
                </a:cubicBezTo>
                <a:cubicBezTo>
                  <a:pt x="5416934" y="2841284"/>
                  <a:pt x="5079707" y="2875892"/>
                  <a:pt x="4762228" y="2851011"/>
                </a:cubicBezTo>
                <a:cubicBezTo>
                  <a:pt x="4444749" y="2826131"/>
                  <a:pt x="4564858" y="2841227"/>
                  <a:pt x="4430766" y="2851011"/>
                </a:cubicBezTo>
                <a:cubicBezTo>
                  <a:pt x="4296674" y="2860795"/>
                  <a:pt x="3900259" y="2880319"/>
                  <a:pt x="3754313" y="2851011"/>
                </a:cubicBezTo>
                <a:cubicBezTo>
                  <a:pt x="3608367" y="2821703"/>
                  <a:pt x="3274148" y="2829991"/>
                  <a:pt x="3077860" y="2851011"/>
                </a:cubicBezTo>
                <a:cubicBezTo>
                  <a:pt x="2881572" y="2872031"/>
                  <a:pt x="2764973" y="2850555"/>
                  <a:pt x="2516405" y="2851011"/>
                </a:cubicBezTo>
                <a:cubicBezTo>
                  <a:pt x="2267837" y="2851467"/>
                  <a:pt x="2274419" y="2836178"/>
                  <a:pt x="2069946" y="2851011"/>
                </a:cubicBezTo>
                <a:cubicBezTo>
                  <a:pt x="1865473" y="2865844"/>
                  <a:pt x="1622618" y="2871650"/>
                  <a:pt x="1393493" y="2851011"/>
                </a:cubicBezTo>
                <a:cubicBezTo>
                  <a:pt x="1164368" y="2830372"/>
                  <a:pt x="916137" y="2874361"/>
                  <a:pt x="602043" y="2851011"/>
                </a:cubicBezTo>
                <a:cubicBezTo>
                  <a:pt x="287949" y="2827662"/>
                  <a:pt x="126645" y="2878534"/>
                  <a:pt x="0" y="2851011"/>
                </a:cubicBezTo>
                <a:cubicBezTo>
                  <a:pt x="30688" y="2654448"/>
                  <a:pt x="10000" y="2366448"/>
                  <a:pt x="0" y="2223789"/>
                </a:cubicBezTo>
                <a:cubicBezTo>
                  <a:pt x="-10000" y="2081130"/>
                  <a:pt x="-23565" y="1773917"/>
                  <a:pt x="0" y="1625076"/>
                </a:cubicBezTo>
                <a:cubicBezTo>
                  <a:pt x="23565" y="1476235"/>
                  <a:pt x="6364" y="1261673"/>
                  <a:pt x="0" y="1054874"/>
                </a:cubicBezTo>
                <a:cubicBezTo>
                  <a:pt x="-6364" y="848075"/>
                  <a:pt x="9682" y="396905"/>
                  <a:pt x="0" y="0"/>
                </a:cubicBezTo>
                <a:cubicBezTo>
                  <a:pt x="187150" y="5386"/>
                  <a:pt x="470373" y="26972"/>
                  <a:pt x="930985" y="0"/>
                </a:cubicBezTo>
                <a:cubicBezTo>
                  <a:pt x="1391598" y="-26972"/>
                  <a:pt x="1287716" y="20466"/>
                  <a:pt x="1389529" y="0"/>
                </a:cubicBezTo>
                <a:cubicBezTo>
                  <a:pt x="1491342" y="-20466"/>
                  <a:pt x="2013603" y="7656"/>
                  <a:pt x="2202404" y="0"/>
                </a:cubicBezTo>
                <a:cubicBezTo>
                  <a:pt x="2391206" y="-7656"/>
                  <a:pt x="2787923" y="19008"/>
                  <a:pt x="3133389" y="0"/>
                </a:cubicBezTo>
                <a:cubicBezTo>
                  <a:pt x="3478856" y="-19008"/>
                  <a:pt x="3438930" y="-10380"/>
                  <a:pt x="3710044" y="0"/>
                </a:cubicBezTo>
                <a:cubicBezTo>
                  <a:pt x="3981158" y="10380"/>
                  <a:pt x="3905607" y="4693"/>
                  <a:pt x="4050478" y="0"/>
                </a:cubicBezTo>
                <a:cubicBezTo>
                  <a:pt x="4195349" y="-4693"/>
                  <a:pt x="4575585" y="-26502"/>
                  <a:pt x="4863353" y="0"/>
                </a:cubicBezTo>
                <a:cubicBezTo>
                  <a:pt x="5151121" y="26502"/>
                  <a:pt x="5593327" y="14783"/>
                  <a:pt x="5794338" y="0"/>
                </a:cubicBezTo>
                <a:cubicBezTo>
                  <a:pt x="5995349" y="-14783"/>
                  <a:pt x="6090488" y="-10268"/>
                  <a:pt x="6370992" y="0"/>
                </a:cubicBezTo>
                <a:cubicBezTo>
                  <a:pt x="6651496" y="10268"/>
                  <a:pt x="6738436" y="13342"/>
                  <a:pt x="6947647" y="0"/>
                </a:cubicBezTo>
                <a:cubicBezTo>
                  <a:pt x="7156859" y="-13342"/>
                  <a:pt x="7335212" y="34605"/>
                  <a:pt x="7642412" y="0"/>
                </a:cubicBezTo>
                <a:cubicBezTo>
                  <a:pt x="7949612" y="-34605"/>
                  <a:pt x="7958275" y="8364"/>
                  <a:pt x="8219066" y="0"/>
                </a:cubicBezTo>
                <a:cubicBezTo>
                  <a:pt x="8479857" y="-8364"/>
                  <a:pt x="8737576" y="-25262"/>
                  <a:pt x="9150051" y="0"/>
                </a:cubicBezTo>
                <a:cubicBezTo>
                  <a:pt x="9562526" y="25262"/>
                  <a:pt x="9574979" y="-26766"/>
                  <a:pt x="9844816" y="0"/>
                </a:cubicBezTo>
                <a:cubicBezTo>
                  <a:pt x="10114654" y="26766"/>
                  <a:pt x="10309684" y="21983"/>
                  <a:pt x="10539581" y="0"/>
                </a:cubicBezTo>
                <a:cubicBezTo>
                  <a:pt x="10769478" y="-21983"/>
                  <a:pt x="11369287" y="-7007"/>
                  <a:pt x="11811000" y="0"/>
                </a:cubicBezTo>
                <a:cubicBezTo>
                  <a:pt x="11797968" y="287144"/>
                  <a:pt x="11800041" y="398074"/>
                  <a:pt x="11811000" y="634927"/>
                </a:cubicBezTo>
                <a:cubicBezTo>
                  <a:pt x="11821959" y="871780"/>
                  <a:pt x="11780207" y="1155268"/>
                  <a:pt x="11811000" y="1320649"/>
                </a:cubicBezTo>
                <a:cubicBezTo>
                  <a:pt x="11841793" y="1486030"/>
                  <a:pt x="11793065" y="1735670"/>
                  <a:pt x="11811000" y="1955576"/>
                </a:cubicBezTo>
                <a:cubicBezTo>
                  <a:pt x="11828935" y="2175482"/>
                  <a:pt x="11818196" y="2256234"/>
                  <a:pt x="11811000" y="2539709"/>
                </a:cubicBezTo>
              </a:path>
              <a:path w="11811000" h="2851011" fill="none" stroke="0" extrusionOk="0">
                <a:moveTo>
                  <a:pt x="11499698" y="2851011"/>
                </a:moveTo>
                <a:cubicBezTo>
                  <a:pt x="11534593" y="2731602"/>
                  <a:pt x="11543115" y="2724290"/>
                  <a:pt x="11561958" y="2601969"/>
                </a:cubicBezTo>
                <a:cubicBezTo>
                  <a:pt x="11655303" y="2583971"/>
                  <a:pt x="11722188" y="2561761"/>
                  <a:pt x="11811000" y="2539709"/>
                </a:cubicBezTo>
                <a:cubicBezTo>
                  <a:pt x="11679841" y="2666895"/>
                  <a:pt x="11617284" y="2705323"/>
                  <a:pt x="11499698" y="2851011"/>
                </a:cubicBezTo>
                <a:cubicBezTo>
                  <a:pt x="11422985" y="2837695"/>
                  <a:pt x="11332215" y="2849763"/>
                  <a:pt x="11168236" y="2851011"/>
                </a:cubicBezTo>
                <a:cubicBezTo>
                  <a:pt x="11004257" y="2852259"/>
                  <a:pt x="10875470" y="2838631"/>
                  <a:pt x="10606780" y="2851011"/>
                </a:cubicBezTo>
                <a:cubicBezTo>
                  <a:pt x="10338090" y="2863391"/>
                  <a:pt x="10123163" y="2833876"/>
                  <a:pt x="9815330" y="2851011"/>
                </a:cubicBezTo>
                <a:cubicBezTo>
                  <a:pt x="9507497" y="2868147"/>
                  <a:pt x="9475122" y="2832034"/>
                  <a:pt x="9368872" y="2851011"/>
                </a:cubicBezTo>
                <a:cubicBezTo>
                  <a:pt x="9262622" y="2869988"/>
                  <a:pt x="8867286" y="2817240"/>
                  <a:pt x="8577422" y="2851011"/>
                </a:cubicBezTo>
                <a:cubicBezTo>
                  <a:pt x="8287558" y="2884783"/>
                  <a:pt x="8174790" y="2877584"/>
                  <a:pt x="7900969" y="2851011"/>
                </a:cubicBezTo>
                <a:cubicBezTo>
                  <a:pt x="7627148" y="2824438"/>
                  <a:pt x="7253400" y="2888755"/>
                  <a:pt x="6994522" y="2851011"/>
                </a:cubicBezTo>
                <a:cubicBezTo>
                  <a:pt x="6735644" y="2813267"/>
                  <a:pt x="6567733" y="2841354"/>
                  <a:pt x="6318069" y="2851011"/>
                </a:cubicBezTo>
                <a:cubicBezTo>
                  <a:pt x="6068405" y="2860668"/>
                  <a:pt x="5803462" y="2825565"/>
                  <a:pt x="5641617" y="2851011"/>
                </a:cubicBezTo>
                <a:cubicBezTo>
                  <a:pt x="5479772" y="2876457"/>
                  <a:pt x="5298868" y="2870467"/>
                  <a:pt x="5080161" y="2851011"/>
                </a:cubicBezTo>
                <a:cubicBezTo>
                  <a:pt x="4861454" y="2831555"/>
                  <a:pt x="4827870" y="2870163"/>
                  <a:pt x="4633702" y="2851011"/>
                </a:cubicBezTo>
                <a:cubicBezTo>
                  <a:pt x="4439534" y="2831859"/>
                  <a:pt x="4397578" y="2842069"/>
                  <a:pt x="4302240" y="2851011"/>
                </a:cubicBezTo>
                <a:cubicBezTo>
                  <a:pt x="4206902" y="2859953"/>
                  <a:pt x="3797091" y="2881167"/>
                  <a:pt x="3510790" y="2851011"/>
                </a:cubicBezTo>
                <a:cubicBezTo>
                  <a:pt x="3224489" y="2820856"/>
                  <a:pt x="3246920" y="2851270"/>
                  <a:pt x="3179328" y="2851011"/>
                </a:cubicBezTo>
                <a:cubicBezTo>
                  <a:pt x="3111736" y="2850752"/>
                  <a:pt x="2831061" y="2843850"/>
                  <a:pt x="2732869" y="2851011"/>
                </a:cubicBezTo>
                <a:cubicBezTo>
                  <a:pt x="2634677" y="2858172"/>
                  <a:pt x="2519241" y="2854157"/>
                  <a:pt x="2401408" y="2851011"/>
                </a:cubicBezTo>
                <a:cubicBezTo>
                  <a:pt x="2283575" y="2847865"/>
                  <a:pt x="2221317" y="2845417"/>
                  <a:pt x="2069946" y="2851011"/>
                </a:cubicBezTo>
                <a:cubicBezTo>
                  <a:pt x="1918575" y="2856605"/>
                  <a:pt x="1642032" y="2816711"/>
                  <a:pt x="1278496" y="2851011"/>
                </a:cubicBezTo>
                <a:cubicBezTo>
                  <a:pt x="914960" y="2885312"/>
                  <a:pt x="1046678" y="2854126"/>
                  <a:pt x="947034" y="2851011"/>
                </a:cubicBezTo>
                <a:cubicBezTo>
                  <a:pt x="847390" y="2847896"/>
                  <a:pt x="700549" y="2837881"/>
                  <a:pt x="615572" y="2851011"/>
                </a:cubicBezTo>
                <a:cubicBezTo>
                  <a:pt x="530595" y="2864141"/>
                  <a:pt x="294722" y="2875289"/>
                  <a:pt x="0" y="2851011"/>
                </a:cubicBezTo>
                <a:cubicBezTo>
                  <a:pt x="9560" y="2654222"/>
                  <a:pt x="-21337" y="2563342"/>
                  <a:pt x="0" y="2309319"/>
                </a:cubicBezTo>
                <a:cubicBezTo>
                  <a:pt x="21337" y="2055296"/>
                  <a:pt x="-341" y="1901505"/>
                  <a:pt x="0" y="1796137"/>
                </a:cubicBezTo>
                <a:cubicBezTo>
                  <a:pt x="341" y="1690769"/>
                  <a:pt x="11604" y="1474275"/>
                  <a:pt x="0" y="1225935"/>
                </a:cubicBezTo>
                <a:cubicBezTo>
                  <a:pt x="-11604" y="977595"/>
                  <a:pt x="-2941" y="831810"/>
                  <a:pt x="0" y="598712"/>
                </a:cubicBezTo>
                <a:cubicBezTo>
                  <a:pt x="2941" y="365614"/>
                  <a:pt x="-7176" y="228016"/>
                  <a:pt x="0" y="0"/>
                </a:cubicBezTo>
                <a:cubicBezTo>
                  <a:pt x="445389" y="-10173"/>
                  <a:pt x="513483" y="15550"/>
                  <a:pt x="930985" y="0"/>
                </a:cubicBezTo>
                <a:cubicBezTo>
                  <a:pt x="1348487" y="-15550"/>
                  <a:pt x="1348835" y="12177"/>
                  <a:pt x="1507639" y="0"/>
                </a:cubicBezTo>
                <a:cubicBezTo>
                  <a:pt x="1666443" y="-12177"/>
                  <a:pt x="1727084" y="11751"/>
                  <a:pt x="1848074" y="0"/>
                </a:cubicBezTo>
                <a:cubicBezTo>
                  <a:pt x="1969065" y="-11751"/>
                  <a:pt x="2111001" y="-1775"/>
                  <a:pt x="2306619" y="0"/>
                </a:cubicBezTo>
                <a:cubicBezTo>
                  <a:pt x="2502238" y="1775"/>
                  <a:pt x="2933210" y="-27437"/>
                  <a:pt x="3237604" y="0"/>
                </a:cubicBezTo>
                <a:cubicBezTo>
                  <a:pt x="3541999" y="27437"/>
                  <a:pt x="3432558" y="12010"/>
                  <a:pt x="3578038" y="0"/>
                </a:cubicBezTo>
                <a:cubicBezTo>
                  <a:pt x="3723518" y="-12010"/>
                  <a:pt x="4022368" y="32376"/>
                  <a:pt x="4390913" y="0"/>
                </a:cubicBezTo>
                <a:cubicBezTo>
                  <a:pt x="4759458" y="-32376"/>
                  <a:pt x="5022662" y="16031"/>
                  <a:pt x="5203788" y="0"/>
                </a:cubicBezTo>
                <a:cubicBezTo>
                  <a:pt x="5384915" y="-16031"/>
                  <a:pt x="5401966" y="-12675"/>
                  <a:pt x="5544222" y="0"/>
                </a:cubicBezTo>
                <a:cubicBezTo>
                  <a:pt x="5686478" y="12675"/>
                  <a:pt x="6264853" y="-27050"/>
                  <a:pt x="6475207" y="0"/>
                </a:cubicBezTo>
                <a:cubicBezTo>
                  <a:pt x="6685562" y="27050"/>
                  <a:pt x="6744247" y="7009"/>
                  <a:pt x="6815642" y="0"/>
                </a:cubicBezTo>
                <a:cubicBezTo>
                  <a:pt x="6887037" y="-7009"/>
                  <a:pt x="7253057" y="-7050"/>
                  <a:pt x="7510406" y="0"/>
                </a:cubicBezTo>
                <a:cubicBezTo>
                  <a:pt x="7767755" y="7050"/>
                  <a:pt x="7894710" y="13092"/>
                  <a:pt x="8087061" y="0"/>
                </a:cubicBezTo>
                <a:cubicBezTo>
                  <a:pt x="8279413" y="-13092"/>
                  <a:pt x="8643036" y="-33194"/>
                  <a:pt x="8899936" y="0"/>
                </a:cubicBezTo>
                <a:cubicBezTo>
                  <a:pt x="9156836" y="33194"/>
                  <a:pt x="9412349" y="-26780"/>
                  <a:pt x="9712811" y="0"/>
                </a:cubicBezTo>
                <a:cubicBezTo>
                  <a:pt x="10013274" y="26780"/>
                  <a:pt x="10301430" y="-7569"/>
                  <a:pt x="10643795" y="0"/>
                </a:cubicBezTo>
                <a:cubicBezTo>
                  <a:pt x="10986160" y="7569"/>
                  <a:pt x="11538490" y="-31378"/>
                  <a:pt x="11811000" y="0"/>
                </a:cubicBezTo>
                <a:cubicBezTo>
                  <a:pt x="11819364" y="211696"/>
                  <a:pt x="11820277" y="449474"/>
                  <a:pt x="11811000" y="609530"/>
                </a:cubicBezTo>
                <a:cubicBezTo>
                  <a:pt x="11801724" y="769586"/>
                  <a:pt x="11785325" y="1057308"/>
                  <a:pt x="11811000" y="1295252"/>
                </a:cubicBezTo>
                <a:cubicBezTo>
                  <a:pt x="11836675" y="1533196"/>
                  <a:pt x="11818143" y="1775039"/>
                  <a:pt x="11811000" y="1904782"/>
                </a:cubicBezTo>
                <a:cubicBezTo>
                  <a:pt x="11803858" y="2034525"/>
                  <a:pt x="11798436" y="2282479"/>
                  <a:pt x="11811000" y="2539709"/>
                </a:cubicBezTo>
              </a:path>
            </a:pathLst>
          </a:custGeom>
          <a:solidFill>
            <a:srgbClr val="99CCFF"/>
          </a:solidFill>
          <a:ln w="76200">
            <a:solidFill>
              <a:schemeClr val="accent2">
                <a:lumMod val="75000"/>
              </a:schemeClr>
            </a:solidFill>
            <a:extLst>
              <a:ext uri="{C807C97D-BFC1-408E-A445-0C87EB9F89A2}">
                <ask:lineSketchStyleProps xmlns:ask="http://schemas.microsoft.com/office/drawing/2018/sketchyshapes" sd="2416515102">
                  <a:prstGeom prst="foldedCorner">
                    <a:avLst>
                      <a:gd name="adj" fmla="val 10919"/>
                    </a:avLst>
                  </a:prstGeom>
                  <ask:type>
                    <ask:lineSketchFreehand/>
                  </ask:type>
                </ask:lineSketchStyleProps>
              </a:ext>
            </a:extLst>
          </a:ln>
        </p:spPr>
        <p:txBody>
          <a:bodyPr wrap="square" anchor="ctr">
            <a:spAutoFit/>
          </a:bodyPr>
          <a:lstStyle/>
          <a:p>
            <a:pPr marL="182563" indent="-100013" algn="just">
              <a:lnSpc>
                <a:spcPct val="100000"/>
              </a:lnSpc>
              <a:spcAft>
                <a:spcPts val="800"/>
              </a:spcAft>
              <a:buNone/>
            </a:pPr>
            <a:r>
              <a:rPr lang="en-US" sz="4000" dirty="0">
                <a:latin typeface="Times New Roman" panose="02020603050405020304" pitchFamily="18" charset="0"/>
                <a:cs typeface="Times New Roman" panose="02020603050405020304" pitchFamily="18" charset="0"/>
              </a:rPr>
              <a:t>If someone’s request makes you feel </a:t>
            </a:r>
            <a:r>
              <a:rPr lang="en-US" sz="4000" b="1" dirty="0">
                <a:latin typeface="Times New Roman" panose="02020603050405020304" pitchFamily="18" charset="0"/>
                <a:cs typeface="Times New Roman" panose="02020603050405020304" pitchFamily="18" charset="0"/>
              </a:rPr>
              <a:t>worried, uncomfortable or pressured</a:t>
            </a:r>
            <a:r>
              <a:rPr lang="en-US" sz="4000" dirty="0">
                <a:latin typeface="Times New Roman" panose="02020603050405020304" pitchFamily="18" charset="0"/>
                <a:cs typeface="Times New Roman" panose="02020603050405020304" pitchFamily="18" charset="0"/>
              </a:rPr>
              <a:t>, you can say no, stop talking to them and ask a trusted adult for help at any time.</a:t>
            </a:r>
            <a:endParaRPr lang="en-US" sz="4000" kern="100" dirty="0">
              <a:effectLst/>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2" name="文字方塊 2">
            <a:extLst>
              <a:ext uri="{FF2B5EF4-FFF2-40B4-BE49-F238E27FC236}">
                <a16:creationId xmlns:a16="http://schemas.microsoft.com/office/drawing/2014/main" id="{C8957EEC-DF2B-501F-568D-9FBA3D855633}"/>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4" name="投影片編號版面配置區 1">
            <a:extLst>
              <a:ext uri="{FF2B5EF4-FFF2-40B4-BE49-F238E27FC236}">
                <a16:creationId xmlns:a16="http://schemas.microsoft.com/office/drawing/2014/main" id="{626F3093-617B-3E64-1A11-9E68169AF7F8}"/>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17</a:t>
            </a:fld>
            <a:endParaRPr lang="en-US" alt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p:cNvGrpSpPr/>
        <p:nvPr/>
      </p:nvGrpSpPr>
      <p:grpSpPr>
        <a:xfrm>
          <a:off x="0" y="0"/>
          <a:ext cx="0" cy="0"/>
          <a:chOff x="0" y="0"/>
          <a:chExt cx="0" cy="0"/>
        </a:xfrm>
      </p:grpSpPr>
      <p:sp>
        <p:nvSpPr>
          <p:cNvPr id="6" name="Freeform 6"/>
          <p:cNvSpPr/>
          <p:nvPr/>
        </p:nvSpPr>
        <p:spPr>
          <a:xfrm rot="-945273">
            <a:off x="487853" y="7889436"/>
            <a:ext cx="1419186" cy="1998065"/>
          </a:xfrm>
          <a:custGeom>
            <a:avLst/>
            <a:gdLst/>
            <a:ahLst/>
            <a:cxnLst/>
            <a:rect l="l" t="t" r="r" b="b"/>
            <a:pathLst>
              <a:path w="1419186" h="1998065">
                <a:moveTo>
                  <a:pt x="0" y="0"/>
                </a:moveTo>
                <a:lnTo>
                  <a:pt x="1419186" y="0"/>
                </a:lnTo>
                <a:lnTo>
                  <a:pt x="1419186" y="1998065"/>
                </a:lnTo>
                <a:lnTo>
                  <a:pt x="0" y="1998065"/>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7" name="Group 7"/>
          <p:cNvGrpSpPr/>
          <p:nvPr/>
        </p:nvGrpSpPr>
        <p:grpSpPr>
          <a:xfrm>
            <a:off x="2151637" y="3833723"/>
            <a:ext cx="6763764" cy="5421537"/>
            <a:chOff x="0" y="0"/>
            <a:chExt cx="540145" cy="342206"/>
          </a:xfrm>
        </p:grpSpPr>
        <p:sp>
          <p:nvSpPr>
            <p:cNvPr id="8" name="Freeform 8"/>
            <p:cNvSpPr/>
            <p:nvPr/>
          </p:nvSpPr>
          <p:spPr>
            <a:xfrm>
              <a:off x="0" y="0"/>
              <a:ext cx="540145" cy="342206"/>
            </a:xfrm>
            <a:custGeom>
              <a:avLst/>
              <a:gdLst/>
              <a:ahLst/>
              <a:cxnLst/>
              <a:rect l="l" t="t" r="r" b="b"/>
              <a:pathLst>
                <a:path w="540145" h="342206">
                  <a:moveTo>
                    <a:pt x="22856" y="0"/>
                  </a:moveTo>
                  <a:lnTo>
                    <a:pt x="517289" y="0"/>
                  </a:lnTo>
                  <a:cubicBezTo>
                    <a:pt x="529912" y="0"/>
                    <a:pt x="540145" y="10233"/>
                    <a:pt x="540145" y="22856"/>
                  </a:cubicBezTo>
                  <a:lnTo>
                    <a:pt x="540145" y="319350"/>
                  </a:lnTo>
                  <a:cubicBezTo>
                    <a:pt x="540145" y="331973"/>
                    <a:pt x="529912" y="342206"/>
                    <a:pt x="517289" y="342206"/>
                  </a:cubicBezTo>
                  <a:lnTo>
                    <a:pt x="22856" y="342206"/>
                  </a:lnTo>
                  <a:cubicBezTo>
                    <a:pt x="16794" y="342206"/>
                    <a:pt x="10981" y="339798"/>
                    <a:pt x="6694" y="335511"/>
                  </a:cubicBezTo>
                  <a:cubicBezTo>
                    <a:pt x="2408" y="331225"/>
                    <a:pt x="0" y="325411"/>
                    <a:pt x="0" y="319350"/>
                  </a:cubicBezTo>
                  <a:lnTo>
                    <a:pt x="0" y="22856"/>
                  </a:lnTo>
                  <a:cubicBezTo>
                    <a:pt x="0" y="16794"/>
                    <a:pt x="2408" y="10981"/>
                    <a:pt x="6694" y="6694"/>
                  </a:cubicBezTo>
                  <a:cubicBezTo>
                    <a:pt x="10981" y="2408"/>
                    <a:pt x="16794" y="0"/>
                    <a:pt x="22856" y="0"/>
                  </a:cubicBezTo>
                  <a:close/>
                </a:path>
              </a:pathLst>
            </a:custGeom>
            <a:solidFill>
              <a:srgbClr val="FFFFFF"/>
            </a:solidFill>
            <a:ln w="38100" cap="rnd">
              <a:solidFill>
                <a:srgbClr val="000000"/>
              </a:solidFill>
              <a:prstDash val="dash"/>
              <a:round/>
            </a:ln>
          </p:spPr>
          <p:txBody>
            <a:bodyPr/>
            <a:lstStyle/>
            <a:p>
              <a:endParaRPr lang="en-GB"/>
            </a:p>
          </p:txBody>
        </p:sp>
        <p:sp>
          <p:nvSpPr>
            <p:cNvPr id="9" name="TextBox 9"/>
            <p:cNvSpPr txBox="1"/>
            <p:nvPr/>
          </p:nvSpPr>
          <p:spPr>
            <a:xfrm>
              <a:off x="0" y="-38100"/>
              <a:ext cx="540145" cy="380306"/>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0" name="Group 10"/>
          <p:cNvGrpSpPr/>
          <p:nvPr/>
        </p:nvGrpSpPr>
        <p:grpSpPr>
          <a:xfrm>
            <a:off x="9218960" y="2935381"/>
            <a:ext cx="7697439" cy="7107257"/>
            <a:chOff x="0" y="0"/>
            <a:chExt cx="540145" cy="342206"/>
          </a:xfrm>
        </p:grpSpPr>
        <p:sp>
          <p:nvSpPr>
            <p:cNvPr id="11" name="Freeform 11"/>
            <p:cNvSpPr/>
            <p:nvPr/>
          </p:nvSpPr>
          <p:spPr>
            <a:xfrm>
              <a:off x="0" y="0"/>
              <a:ext cx="540145" cy="342206"/>
            </a:xfrm>
            <a:custGeom>
              <a:avLst/>
              <a:gdLst/>
              <a:ahLst/>
              <a:cxnLst/>
              <a:rect l="l" t="t" r="r" b="b"/>
              <a:pathLst>
                <a:path w="540145" h="342206">
                  <a:moveTo>
                    <a:pt x="22856" y="0"/>
                  </a:moveTo>
                  <a:lnTo>
                    <a:pt x="517289" y="0"/>
                  </a:lnTo>
                  <a:cubicBezTo>
                    <a:pt x="529912" y="0"/>
                    <a:pt x="540145" y="10233"/>
                    <a:pt x="540145" y="22856"/>
                  </a:cubicBezTo>
                  <a:lnTo>
                    <a:pt x="540145" y="319350"/>
                  </a:lnTo>
                  <a:cubicBezTo>
                    <a:pt x="540145" y="331973"/>
                    <a:pt x="529912" y="342206"/>
                    <a:pt x="517289" y="342206"/>
                  </a:cubicBezTo>
                  <a:lnTo>
                    <a:pt x="22856" y="342206"/>
                  </a:lnTo>
                  <a:cubicBezTo>
                    <a:pt x="16794" y="342206"/>
                    <a:pt x="10981" y="339798"/>
                    <a:pt x="6694" y="335511"/>
                  </a:cubicBezTo>
                  <a:cubicBezTo>
                    <a:pt x="2408" y="331225"/>
                    <a:pt x="0" y="325411"/>
                    <a:pt x="0" y="319350"/>
                  </a:cubicBezTo>
                  <a:lnTo>
                    <a:pt x="0" y="22856"/>
                  </a:lnTo>
                  <a:cubicBezTo>
                    <a:pt x="0" y="16794"/>
                    <a:pt x="2408" y="10981"/>
                    <a:pt x="6694" y="6694"/>
                  </a:cubicBezTo>
                  <a:cubicBezTo>
                    <a:pt x="10981" y="2408"/>
                    <a:pt x="16794" y="0"/>
                    <a:pt x="22856" y="0"/>
                  </a:cubicBezTo>
                  <a:close/>
                </a:path>
              </a:pathLst>
            </a:custGeom>
            <a:solidFill>
              <a:srgbClr val="FFFFFF"/>
            </a:solidFill>
            <a:ln w="38100" cap="rnd">
              <a:solidFill>
                <a:srgbClr val="000000"/>
              </a:solidFill>
              <a:prstDash val="dash"/>
              <a:round/>
            </a:ln>
          </p:spPr>
          <p:txBody>
            <a:bodyPr/>
            <a:lstStyle/>
            <a:p>
              <a:endParaRPr lang="en-GB"/>
            </a:p>
          </p:txBody>
        </p:sp>
        <p:sp>
          <p:nvSpPr>
            <p:cNvPr id="12" name="TextBox 12"/>
            <p:cNvSpPr txBox="1"/>
            <p:nvPr/>
          </p:nvSpPr>
          <p:spPr>
            <a:xfrm>
              <a:off x="0" y="-38100"/>
              <a:ext cx="540145" cy="380306"/>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4" name="TextBox 14"/>
          <p:cNvSpPr txBox="1"/>
          <p:nvPr/>
        </p:nvSpPr>
        <p:spPr>
          <a:xfrm>
            <a:off x="1447800" y="1031740"/>
            <a:ext cx="15239999" cy="1015663"/>
          </a:xfrm>
          <a:prstGeom prst="rect">
            <a:avLst/>
          </a:prstGeom>
        </p:spPr>
        <p:txBody>
          <a:bodyPr wrap="square" lIns="0" tIns="0" rIns="0" bIns="0" rtlCol="0" anchor="t">
            <a:spAutoFit/>
          </a:bodyPr>
          <a:lstStyle/>
          <a:p>
            <a:pPr marL="0" lvl="0" indent="0" algn="ctr"/>
            <a:r>
              <a:rPr lang="en-US" sz="66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Task 3:</a:t>
            </a:r>
            <a:r>
              <a:rPr lang="en-US" sz="66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rPr>
              <a:t>Three Steps to Stay Safe</a:t>
            </a:r>
            <a:endParaRPr lang="en-US" sz="66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p:txBody>
      </p:sp>
      <p:sp>
        <p:nvSpPr>
          <p:cNvPr id="15" name="TextBox 15"/>
          <p:cNvSpPr txBox="1"/>
          <p:nvPr/>
        </p:nvSpPr>
        <p:spPr>
          <a:xfrm>
            <a:off x="2424716" y="4643561"/>
            <a:ext cx="6231604" cy="3693319"/>
          </a:xfrm>
          <a:prstGeom prst="rect">
            <a:avLst/>
          </a:prstGeom>
        </p:spPr>
        <p:txBody>
          <a:bodyPr wrap="square" lIns="0" tIns="0" rIns="0" bIns="0" rtlCol="0" anchor="t">
            <a:spAutoFit/>
          </a:bodyPr>
          <a:lstStyle/>
          <a:p>
            <a:pPr marL="0" lvl="0" indent="0"/>
            <a:r>
              <a:rPr lang="en-US" sz="4000" b="1" dirty="0">
                <a:solidFill>
                  <a:srgbClr val="0070C0"/>
                </a:solidFill>
                <a:latin typeface="新細明體-ExtB" panose="02020500000000000000" pitchFamily="18" charset="-120"/>
                <a:ea typeface="新細明體-ExtB" panose="02020500000000000000" pitchFamily="18" charset="-120"/>
                <a:cs typeface="思源宋体-超粗体"/>
                <a:sym typeface="思源宋体-超粗体"/>
              </a:rPr>
              <a:t>👋</a:t>
            </a:r>
            <a:r>
              <a:rPr lang="en-US" sz="4000" b="1" dirty="0">
                <a:solidFill>
                  <a:srgbClr val="0070C0"/>
                </a:solidFill>
                <a:latin typeface="Times New Roman" panose="02020603050405020304" pitchFamily="18" charset="0"/>
                <a:cs typeface="Times New Roman" panose="02020603050405020304" pitchFamily="18" charset="0"/>
              </a:rPr>
              <a:t>Say No to </a:t>
            </a:r>
            <a:r>
              <a:rPr lang="en-US" sz="4000" b="1" u="sng" dirty="0">
                <a:solidFill>
                  <a:srgbClr val="0070C0"/>
                </a:solidFill>
                <a:latin typeface="Times New Roman" panose="02020603050405020304" pitchFamily="18" charset="0"/>
                <a:cs typeface="Times New Roman" panose="02020603050405020304" pitchFamily="18" charset="0"/>
              </a:rPr>
              <a:t>Inappropriate Requests</a:t>
            </a:r>
            <a:r>
              <a:rPr lang="zh-TW" altLang="en-US" sz="4000"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a:t>
            </a:r>
            <a:endParaRPr lang="en-US" sz="4000"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a:p>
            <a:pPr lvl="0" algn="just"/>
            <a:r>
              <a:rPr lang="en-US" sz="4000" dirty="0">
                <a:solidFill>
                  <a:srgbClr val="0070C0"/>
                </a:solidFill>
                <a:latin typeface="Times New Roman" panose="02020603050405020304" pitchFamily="18" charset="0"/>
                <a:cs typeface="Times New Roman" panose="02020603050405020304" pitchFamily="18" charset="0"/>
              </a:rPr>
              <a:t>Never show private parts of your body on camera or send private pictures to anyone, even someone you are dating.</a:t>
            </a:r>
            <a:endParaRPr lang="en-US" sz="4000"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p:txBody>
      </p:sp>
      <p:sp>
        <p:nvSpPr>
          <p:cNvPr id="20" name="文字方塊 19">
            <a:extLst>
              <a:ext uri="{FF2B5EF4-FFF2-40B4-BE49-F238E27FC236}">
                <a16:creationId xmlns:a16="http://schemas.microsoft.com/office/drawing/2014/main" id="{E290BC3A-3DDF-6F53-32D2-0B36429EFA63}"/>
              </a:ext>
            </a:extLst>
          </p:cNvPr>
          <p:cNvSpPr txBox="1"/>
          <p:nvPr/>
        </p:nvSpPr>
        <p:spPr>
          <a:xfrm>
            <a:off x="9427357" y="3408312"/>
            <a:ext cx="7280644" cy="6247864"/>
          </a:xfrm>
          <a:prstGeom prst="rect">
            <a:avLst/>
          </a:prstGeom>
          <a:noFill/>
        </p:spPr>
        <p:txBody>
          <a:bodyPr wrap="square">
            <a:spAutoFit/>
          </a:bodyPr>
          <a:lstStyle/>
          <a:p>
            <a:pPr marL="685800" indent="-685800">
              <a:buFont typeface="Arial" panose="020B0604020202020204" pitchFamily="34" charset="0"/>
              <a:buChar char="•"/>
            </a:pPr>
            <a:r>
              <a:rPr lang="en-US" sz="4000" b="1" dirty="0">
                <a:solidFill>
                  <a:srgbClr val="FF0000"/>
                </a:solidFill>
                <a:latin typeface="Times New Roman" panose="02020603050405020304" pitchFamily="18" charset="0"/>
                <a:cs typeface="Times New Roman" panose="02020603050405020304" pitchFamily="18" charset="0"/>
              </a:rPr>
              <a:t>Once a picture is sent, you cannot fully control where it goes.</a:t>
            </a:r>
          </a:p>
          <a:p>
            <a:pPr marL="685800" indent="-685800">
              <a:buFont typeface="Arial" panose="020B0604020202020204" pitchFamily="34" charset="0"/>
              <a:buChar char="•"/>
            </a:pPr>
            <a:r>
              <a:rPr lang="en-US" sz="4000" b="1" dirty="0">
                <a:solidFill>
                  <a:srgbClr val="FF0000"/>
                </a:solidFill>
                <a:latin typeface="Times New Roman" panose="02020603050405020304" pitchFamily="18" charset="0"/>
                <a:cs typeface="Times New Roman" panose="02020603050405020304" pitchFamily="18" charset="0"/>
              </a:rPr>
              <a:t>The other person may take a screenshot, share it or use it to threaten you.</a:t>
            </a:r>
          </a:p>
          <a:p>
            <a:pPr marL="685800" indent="-685800">
              <a:buFont typeface="Arial" panose="020B0604020202020204" pitchFamily="34" charset="0"/>
              <a:buChar char="•"/>
            </a:pPr>
            <a:r>
              <a:rPr lang="en-US" sz="4000" b="1" dirty="0">
                <a:solidFill>
                  <a:srgbClr val="FF0000"/>
                </a:solidFill>
                <a:latin typeface="Times New Roman" panose="02020603050405020304" pitchFamily="18" charset="0"/>
                <a:cs typeface="Times New Roman" panose="02020603050405020304" pitchFamily="18" charset="0"/>
              </a:rPr>
              <a:t>Do not believe someone who says, “Only I will see it.”</a:t>
            </a:r>
          </a:p>
          <a:p>
            <a:pPr marL="685800" indent="-685800">
              <a:buFont typeface="Arial" panose="020B0604020202020204" pitchFamily="34" charset="0"/>
              <a:buChar char="•"/>
            </a:pPr>
            <a:r>
              <a:rPr lang="en-US" sz="4000" b="1" dirty="0">
                <a:solidFill>
                  <a:srgbClr val="FF0000"/>
                </a:solidFill>
                <a:latin typeface="Times New Roman" panose="02020603050405020304" pitchFamily="18" charset="0"/>
                <a:cs typeface="Times New Roman" panose="02020603050405020304" pitchFamily="18" charset="0"/>
              </a:rPr>
              <a:t>Protecting your body means protecting yourself</a:t>
            </a:r>
            <a:endParaRPr lang="en-US" sz="4000" dirty="0">
              <a:solidFill>
                <a:srgbClr val="FF0000"/>
              </a:solidFill>
              <a:latin typeface="Times New Roman" panose="02020603050405020304" pitchFamily="18" charset="0"/>
              <a:cs typeface="Times New Roman" panose="02020603050405020304" pitchFamily="18" charset="0"/>
            </a:endParaRPr>
          </a:p>
        </p:txBody>
      </p:sp>
      <p:sp>
        <p:nvSpPr>
          <p:cNvPr id="3" name="Freeform 3"/>
          <p:cNvSpPr/>
          <p:nvPr/>
        </p:nvSpPr>
        <p:spPr>
          <a:xfrm rot="12408374">
            <a:off x="15897173" y="8715348"/>
            <a:ext cx="1385593" cy="1494108"/>
          </a:xfrm>
          <a:custGeom>
            <a:avLst/>
            <a:gdLst/>
            <a:ahLst/>
            <a:cxnLst/>
            <a:rect l="l" t="t" r="r" b="b"/>
            <a:pathLst>
              <a:path w="2373684" h="2369483">
                <a:moveTo>
                  <a:pt x="0" y="0"/>
                </a:moveTo>
                <a:lnTo>
                  <a:pt x="2373684" y="0"/>
                </a:lnTo>
                <a:lnTo>
                  <a:pt x="2373684" y="2369482"/>
                </a:lnTo>
                <a:lnTo>
                  <a:pt x="0" y="236948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2305B55F-5F00-5AB4-C691-EC0FBA191ADC}"/>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4" name="投影片編號版面配置區 1">
            <a:extLst>
              <a:ext uri="{FF2B5EF4-FFF2-40B4-BE49-F238E27FC236}">
                <a16:creationId xmlns:a16="http://schemas.microsoft.com/office/drawing/2014/main" id="{0EF8CBF1-2CCE-423C-E311-A0F8AAABF341}"/>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18</a:t>
            </a:fld>
            <a:endParaRPr lang="en-US" altLang="en-US" dirty="0">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a:extLst>
            <a:ext uri="{FF2B5EF4-FFF2-40B4-BE49-F238E27FC236}">
              <a16:creationId xmlns:a16="http://schemas.microsoft.com/office/drawing/2014/main" id="{E77824C3-1C4E-524F-F955-6F17EAE1B4FB}"/>
            </a:ext>
          </a:extLst>
        </p:cNvPr>
        <p:cNvGrpSpPr/>
        <p:nvPr/>
      </p:nvGrpSpPr>
      <p:grpSpPr>
        <a:xfrm>
          <a:off x="0" y="0"/>
          <a:ext cx="0" cy="0"/>
          <a:chOff x="0" y="0"/>
          <a:chExt cx="0" cy="0"/>
        </a:xfrm>
      </p:grpSpPr>
      <p:grpSp>
        <p:nvGrpSpPr>
          <p:cNvPr id="7" name="Group 7">
            <a:extLst>
              <a:ext uri="{FF2B5EF4-FFF2-40B4-BE49-F238E27FC236}">
                <a16:creationId xmlns:a16="http://schemas.microsoft.com/office/drawing/2014/main" id="{262F5266-CB84-3350-49D4-BBA141BB43C3}"/>
              </a:ext>
            </a:extLst>
          </p:cNvPr>
          <p:cNvGrpSpPr/>
          <p:nvPr/>
        </p:nvGrpSpPr>
        <p:grpSpPr>
          <a:xfrm>
            <a:off x="2320027" y="3411499"/>
            <a:ext cx="7369971" cy="6117265"/>
            <a:chOff x="0" y="0"/>
            <a:chExt cx="540145" cy="342206"/>
          </a:xfrm>
        </p:grpSpPr>
        <p:sp>
          <p:nvSpPr>
            <p:cNvPr id="8" name="Freeform 8">
              <a:extLst>
                <a:ext uri="{FF2B5EF4-FFF2-40B4-BE49-F238E27FC236}">
                  <a16:creationId xmlns:a16="http://schemas.microsoft.com/office/drawing/2014/main" id="{698B92FB-A625-8B52-3A02-91D177C1DC5C}"/>
                </a:ext>
              </a:extLst>
            </p:cNvPr>
            <p:cNvSpPr/>
            <p:nvPr/>
          </p:nvSpPr>
          <p:spPr>
            <a:xfrm>
              <a:off x="0" y="0"/>
              <a:ext cx="540145" cy="342206"/>
            </a:xfrm>
            <a:custGeom>
              <a:avLst/>
              <a:gdLst/>
              <a:ahLst/>
              <a:cxnLst/>
              <a:rect l="l" t="t" r="r" b="b"/>
              <a:pathLst>
                <a:path w="540145" h="342206">
                  <a:moveTo>
                    <a:pt x="22856" y="0"/>
                  </a:moveTo>
                  <a:lnTo>
                    <a:pt x="517289" y="0"/>
                  </a:lnTo>
                  <a:cubicBezTo>
                    <a:pt x="529912" y="0"/>
                    <a:pt x="540145" y="10233"/>
                    <a:pt x="540145" y="22856"/>
                  </a:cubicBezTo>
                  <a:lnTo>
                    <a:pt x="540145" y="319350"/>
                  </a:lnTo>
                  <a:cubicBezTo>
                    <a:pt x="540145" y="331973"/>
                    <a:pt x="529912" y="342206"/>
                    <a:pt x="517289" y="342206"/>
                  </a:cubicBezTo>
                  <a:lnTo>
                    <a:pt x="22856" y="342206"/>
                  </a:lnTo>
                  <a:cubicBezTo>
                    <a:pt x="16794" y="342206"/>
                    <a:pt x="10981" y="339798"/>
                    <a:pt x="6694" y="335511"/>
                  </a:cubicBezTo>
                  <a:cubicBezTo>
                    <a:pt x="2408" y="331225"/>
                    <a:pt x="0" y="325411"/>
                    <a:pt x="0" y="319350"/>
                  </a:cubicBezTo>
                  <a:lnTo>
                    <a:pt x="0" y="22856"/>
                  </a:lnTo>
                  <a:cubicBezTo>
                    <a:pt x="0" y="16794"/>
                    <a:pt x="2408" y="10981"/>
                    <a:pt x="6694" y="6694"/>
                  </a:cubicBezTo>
                  <a:cubicBezTo>
                    <a:pt x="10981" y="2408"/>
                    <a:pt x="16794" y="0"/>
                    <a:pt x="22856" y="0"/>
                  </a:cubicBezTo>
                  <a:close/>
                </a:path>
              </a:pathLst>
            </a:custGeom>
            <a:solidFill>
              <a:srgbClr val="FFFFFF"/>
            </a:solidFill>
            <a:ln w="38100" cap="rnd">
              <a:solidFill>
                <a:srgbClr val="000000"/>
              </a:solidFill>
              <a:prstDash val="dash"/>
              <a:round/>
            </a:ln>
          </p:spPr>
          <p:txBody>
            <a:bodyPr/>
            <a:lstStyle/>
            <a:p>
              <a:endParaRPr lang="en-GB"/>
            </a:p>
          </p:txBody>
        </p:sp>
        <p:sp>
          <p:nvSpPr>
            <p:cNvPr id="9" name="TextBox 9">
              <a:extLst>
                <a:ext uri="{FF2B5EF4-FFF2-40B4-BE49-F238E27FC236}">
                  <a16:creationId xmlns:a16="http://schemas.microsoft.com/office/drawing/2014/main" id="{5BF8905B-1A19-3F9F-A388-3AA4E3DDFF15}"/>
                </a:ext>
              </a:extLst>
            </p:cNvPr>
            <p:cNvSpPr txBox="1"/>
            <p:nvPr/>
          </p:nvSpPr>
          <p:spPr>
            <a:xfrm>
              <a:off x="0" y="-38100"/>
              <a:ext cx="540145" cy="380306"/>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0" name="Group 10">
            <a:extLst>
              <a:ext uri="{FF2B5EF4-FFF2-40B4-BE49-F238E27FC236}">
                <a16:creationId xmlns:a16="http://schemas.microsoft.com/office/drawing/2014/main" id="{0E045629-046A-B034-4F57-0CB61CAC7228}"/>
              </a:ext>
            </a:extLst>
          </p:cNvPr>
          <p:cNvGrpSpPr/>
          <p:nvPr/>
        </p:nvGrpSpPr>
        <p:grpSpPr>
          <a:xfrm>
            <a:off x="10592503" y="4120704"/>
            <a:ext cx="6100306" cy="3332516"/>
            <a:chOff x="0" y="0"/>
            <a:chExt cx="540145" cy="342206"/>
          </a:xfrm>
        </p:grpSpPr>
        <p:sp>
          <p:nvSpPr>
            <p:cNvPr id="11" name="Freeform 11">
              <a:extLst>
                <a:ext uri="{FF2B5EF4-FFF2-40B4-BE49-F238E27FC236}">
                  <a16:creationId xmlns:a16="http://schemas.microsoft.com/office/drawing/2014/main" id="{367976A2-43FB-2EA3-1821-8546607645BB}"/>
                </a:ext>
              </a:extLst>
            </p:cNvPr>
            <p:cNvSpPr/>
            <p:nvPr/>
          </p:nvSpPr>
          <p:spPr>
            <a:xfrm>
              <a:off x="0" y="0"/>
              <a:ext cx="540145" cy="342206"/>
            </a:xfrm>
            <a:custGeom>
              <a:avLst/>
              <a:gdLst/>
              <a:ahLst/>
              <a:cxnLst/>
              <a:rect l="l" t="t" r="r" b="b"/>
              <a:pathLst>
                <a:path w="540145" h="342206">
                  <a:moveTo>
                    <a:pt x="22856" y="0"/>
                  </a:moveTo>
                  <a:lnTo>
                    <a:pt x="517289" y="0"/>
                  </a:lnTo>
                  <a:cubicBezTo>
                    <a:pt x="529912" y="0"/>
                    <a:pt x="540145" y="10233"/>
                    <a:pt x="540145" y="22856"/>
                  </a:cubicBezTo>
                  <a:lnTo>
                    <a:pt x="540145" y="319350"/>
                  </a:lnTo>
                  <a:cubicBezTo>
                    <a:pt x="540145" y="331973"/>
                    <a:pt x="529912" y="342206"/>
                    <a:pt x="517289" y="342206"/>
                  </a:cubicBezTo>
                  <a:lnTo>
                    <a:pt x="22856" y="342206"/>
                  </a:lnTo>
                  <a:cubicBezTo>
                    <a:pt x="16794" y="342206"/>
                    <a:pt x="10981" y="339798"/>
                    <a:pt x="6694" y="335511"/>
                  </a:cubicBezTo>
                  <a:cubicBezTo>
                    <a:pt x="2408" y="331225"/>
                    <a:pt x="0" y="325411"/>
                    <a:pt x="0" y="319350"/>
                  </a:cubicBezTo>
                  <a:lnTo>
                    <a:pt x="0" y="22856"/>
                  </a:lnTo>
                  <a:cubicBezTo>
                    <a:pt x="0" y="16794"/>
                    <a:pt x="2408" y="10981"/>
                    <a:pt x="6694" y="6694"/>
                  </a:cubicBezTo>
                  <a:cubicBezTo>
                    <a:pt x="10981" y="2408"/>
                    <a:pt x="16794" y="0"/>
                    <a:pt x="22856" y="0"/>
                  </a:cubicBezTo>
                  <a:close/>
                </a:path>
              </a:pathLst>
            </a:custGeom>
            <a:solidFill>
              <a:srgbClr val="FFFFFF"/>
            </a:solidFill>
            <a:ln w="38100" cap="rnd">
              <a:solidFill>
                <a:srgbClr val="000000"/>
              </a:solidFill>
              <a:prstDash val="dash"/>
              <a:round/>
            </a:ln>
          </p:spPr>
          <p:txBody>
            <a:bodyPr/>
            <a:lstStyle/>
            <a:p>
              <a:endParaRPr lang="en-GB" dirty="0"/>
            </a:p>
          </p:txBody>
        </p:sp>
        <p:sp>
          <p:nvSpPr>
            <p:cNvPr id="12" name="TextBox 12">
              <a:extLst>
                <a:ext uri="{FF2B5EF4-FFF2-40B4-BE49-F238E27FC236}">
                  <a16:creationId xmlns:a16="http://schemas.microsoft.com/office/drawing/2014/main" id="{D008400E-3480-8174-27DE-E4B1B4585269}"/>
                </a:ext>
              </a:extLst>
            </p:cNvPr>
            <p:cNvSpPr txBox="1"/>
            <p:nvPr/>
          </p:nvSpPr>
          <p:spPr>
            <a:xfrm>
              <a:off x="0" y="-38100"/>
              <a:ext cx="540145" cy="380306"/>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8" name="Freeform 18">
            <a:extLst>
              <a:ext uri="{FF2B5EF4-FFF2-40B4-BE49-F238E27FC236}">
                <a16:creationId xmlns:a16="http://schemas.microsoft.com/office/drawing/2014/main" id="{F97C74EB-3FC1-2FF8-CE64-8EF612351208}"/>
              </a:ext>
            </a:extLst>
          </p:cNvPr>
          <p:cNvSpPr/>
          <p:nvPr/>
        </p:nvSpPr>
        <p:spPr>
          <a:xfrm rot="987221">
            <a:off x="14518699" y="7028683"/>
            <a:ext cx="2624689" cy="2928524"/>
          </a:xfrm>
          <a:custGeom>
            <a:avLst/>
            <a:gdLst/>
            <a:ahLst/>
            <a:cxnLst/>
            <a:rect l="l" t="t" r="r" b="b"/>
            <a:pathLst>
              <a:path w="2624689" h="2928524">
                <a:moveTo>
                  <a:pt x="0" y="0"/>
                </a:moveTo>
                <a:lnTo>
                  <a:pt x="2624689" y="0"/>
                </a:lnTo>
                <a:lnTo>
                  <a:pt x="2624689" y="2928524"/>
                </a:lnTo>
                <a:lnTo>
                  <a:pt x="0" y="292852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0" name="文字方塊 19">
            <a:extLst>
              <a:ext uri="{FF2B5EF4-FFF2-40B4-BE49-F238E27FC236}">
                <a16:creationId xmlns:a16="http://schemas.microsoft.com/office/drawing/2014/main" id="{7EEE6129-85E1-3C9E-1FA5-176369151417}"/>
              </a:ext>
            </a:extLst>
          </p:cNvPr>
          <p:cNvSpPr txBox="1"/>
          <p:nvPr/>
        </p:nvSpPr>
        <p:spPr>
          <a:xfrm>
            <a:off x="2454173" y="3891462"/>
            <a:ext cx="7122438" cy="5139869"/>
          </a:xfrm>
          <a:prstGeom prst="rect">
            <a:avLst/>
          </a:prstGeom>
          <a:noFill/>
        </p:spPr>
        <p:txBody>
          <a:bodyPr wrap="square" lIns="91440" tIns="45720" rIns="91440" bIns="45720" anchor="t">
            <a:spAutoFit/>
          </a:bodyPr>
          <a:lstStyle/>
          <a:p>
            <a:pPr>
              <a:spcBef>
                <a:spcPct val="0"/>
              </a:spcBef>
            </a:pPr>
            <a:r>
              <a:rPr lang="en-US" altLang="zh-TW" sz="4800" b="1" dirty="0">
                <a:solidFill>
                  <a:srgbClr val="1E5E96"/>
                </a:solidFill>
                <a:latin typeface="思源宋体-超粗体"/>
                <a:ea typeface="思源宋体-超粗体"/>
                <a:cs typeface="思源宋体-超粗体"/>
                <a:sym typeface="思源宋体-超粗体"/>
              </a:rPr>
              <a:t>🔒</a:t>
            </a:r>
            <a:r>
              <a:rPr lang="en-US" sz="4000" b="1" u="sng" dirty="0">
                <a:solidFill>
                  <a:srgbClr val="0070C0"/>
                </a:solidFill>
                <a:latin typeface="Times New Roman" panose="02020603050405020304" pitchFamily="18" charset="0"/>
                <a:cs typeface="Times New Roman" panose="02020603050405020304" pitchFamily="18" charset="0"/>
              </a:rPr>
              <a:t>Protect Your Personal Information</a:t>
            </a:r>
            <a:r>
              <a:rPr lang="zh-TW" altLang="en-US" sz="4000"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a:t>
            </a:r>
            <a:endParaRPr lang="en-US" altLang="zh-TW" sz="4000"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endParaRPr>
          </a:p>
          <a:p>
            <a:pPr marL="0" lvl="0" indent="0"/>
            <a:r>
              <a:rPr lang="en-US" sz="4000" dirty="0">
                <a:solidFill>
                  <a:srgbClr val="0070C0"/>
                </a:solidFill>
                <a:latin typeface="Times New Roman" panose="02020603050405020304" pitchFamily="18" charset="0"/>
                <a:cs typeface="Times New Roman" panose="02020603050405020304" pitchFamily="18" charset="0"/>
              </a:rPr>
              <a:t>Do not share personal information with people you meet online, such as your </a:t>
            </a:r>
            <a:r>
              <a:rPr lang="en-US" sz="4000" b="1" u="sng" dirty="0">
                <a:solidFill>
                  <a:srgbClr val="0070C0"/>
                </a:solidFill>
                <a:latin typeface="Times New Roman" panose="02020603050405020304" pitchFamily="18" charset="0"/>
                <a:cs typeface="Times New Roman" panose="02020603050405020304" pitchFamily="18" charset="0"/>
              </a:rPr>
              <a:t>real name</a:t>
            </a:r>
            <a:r>
              <a:rPr lang="en-US" sz="4000" dirty="0">
                <a:solidFill>
                  <a:srgbClr val="0070C0"/>
                </a:solidFill>
                <a:latin typeface="Times New Roman" panose="02020603050405020304" pitchFamily="18" charset="0"/>
                <a:cs typeface="Times New Roman" panose="02020603050405020304" pitchFamily="18" charset="0"/>
              </a:rPr>
              <a:t>, school, home address, telephone number, HKID number or bank-account information</a:t>
            </a:r>
            <a:endParaRPr lang="en-US" altLang="zh-TW" sz="4000"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endParaRPr>
          </a:p>
        </p:txBody>
      </p:sp>
      <p:sp>
        <p:nvSpPr>
          <p:cNvPr id="22" name="文字方塊 21">
            <a:extLst>
              <a:ext uri="{FF2B5EF4-FFF2-40B4-BE49-F238E27FC236}">
                <a16:creationId xmlns:a16="http://schemas.microsoft.com/office/drawing/2014/main" id="{60FCEBF3-91FD-085B-37AE-C417CA3B173C}"/>
              </a:ext>
            </a:extLst>
          </p:cNvPr>
          <p:cNvSpPr txBox="1"/>
          <p:nvPr/>
        </p:nvSpPr>
        <p:spPr>
          <a:xfrm>
            <a:off x="10899456" y="4515602"/>
            <a:ext cx="5486400" cy="2554545"/>
          </a:xfrm>
          <a:prstGeom prst="rect">
            <a:avLst/>
          </a:prstGeom>
          <a:noFill/>
        </p:spPr>
        <p:txBody>
          <a:bodyPr wrap="square">
            <a:spAutoFit/>
          </a:bodyPr>
          <a:lstStyle/>
          <a:p>
            <a:pPr marL="0" lvl="0" indent="0" algn="l"/>
            <a:r>
              <a:rPr lang="en-US" sz="4000" b="1" dirty="0">
                <a:solidFill>
                  <a:srgbClr val="FF0000"/>
                </a:solidFill>
                <a:latin typeface="Times New Roman" panose="02020603050405020304" pitchFamily="18" charset="0"/>
                <a:cs typeface="Times New Roman" panose="02020603050405020304" pitchFamily="18" charset="0"/>
              </a:rPr>
              <a:t>Remember: A real friend will not force you to share your personal information!</a:t>
            </a:r>
            <a:endParaRPr lang="en-US" altLang="zh-TW" sz="4000" b="1" dirty="0">
              <a:solidFill>
                <a:srgbClr val="FF0000"/>
              </a:solidFill>
              <a:latin typeface="Times New Roman" panose="02020603050405020304" pitchFamily="18" charset="0"/>
              <a:ea typeface="思源宋体-超粗体"/>
              <a:cs typeface="Times New Roman" panose="02020603050405020304" pitchFamily="18" charset="0"/>
              <a:sym typeface="思源宋体-超粗体"/>
            </a:endParaRPr>
          </a:p>
        </p:txBody>
      </p:sp>
      <p:sp>
        <p:nvSpPr>
          <p:cNvPr id="28" name="Freeform 5">
            <a:extLst>
              <a:ext uri="{FF2B5EF4-FFF2-40B4-BE49-F238E27FC236}">
                <a16:creationId xmlns:a16="http://schemas.microsoft.com/office/drawing/2014/main" id="{4B9CD398-6522-85E4-E683-2B004A72C726}"/>
              </a:ext>
            </a:extLst>
          </p:cNvPr>
          <p:cNvSpPr/>
          <p:nvPr/>
        </p:nvSpPr>
        <p:spPr>
          <a:xfrm rot="619372">
            <a:off x="13143079" y="2664440"/>
            <a:ext cx="2029250" cy="1900204"/>
          </a:xfrm>
          <a:custGeom>
            <a:avLst/>
            <a:gdLst/>
            <a:ahLst/>
            <a:cxnLst/>
            <a:rect l="l" t="t" r="r" b="b"/>
            <a:pathLst>
              <a:path w="2029250" h="1900204">
                <a:moveTo>
                  <a:pt x="0" y="0"/>
                </a:moveTo>
                <a:lnTo>
                  <a:pt x="2029250" y="0"/>
                </a:lnTo>
                <a:lnTo>
                  <a:pt x="2029250" y="1900204"/>
                </a:lnTo>
                <a:lnTo>
                  <a:pt x="0" y="190020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0" name="Freeform 18">
            <a:extLst>
              <a:ext uri="{FF2B5EF4-FFF2-40B4-BE49-F238E27FC236}">
                <a16:creationId xmlns:a16="http://schemas.microsoft.com/office/drawing/2014/main" id="{CD12782B-F6E4-E9D4-8026-27EE39DE2F6C}"/>
              </a:ext>
            </a:extLst>
          </p:cNvPr>
          <p:cNvSpPr/>
          <p:nvPr/>
        </p:nvSpPr>
        <p:spPr>
          <a:xfrm rot="538382">
            <a:off x="7847271" y="8299823"/>
            <a:ext cx="2593458" cy="1940070"/>
          </a:xfrm>
          <a:custGeom>
            <a:avLst/>
            <a:gdLst/>
            <a:ahLst/>
            <a:cxnLst/>
            <a:rect l="l" t="t" r="r" b="b"/>
            <a:pathLst>
              <a:path w="3312732" h="2886218">
                <a:moveTo>
                  <a:pt x="0" y="0"/>
                </a:moveTo>
                <a:lnTo>
                  <a:pt x="3312732" y="0"/>
                </a:lnTo>
                <a:lnTo>
                  <a:pt x="3312732" y="2886218"/>
                </a:lnTo>
                <a:lnTo>
                  <a:pt x="0" y="288621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dirty="0"/>
          </a:p>
        </p:txBody>
      </p:sp>
      <p:sp>
        <p:nvSpPr>
          <p:cNvPr id="32" name="Freeform 4">
            <a:extLst>
              <a:ext uri="{FF2B5EF4-FFF2-40B4-BE49-F238E27FC236}">
                <a16:creationId xmlns:a16="http://schemas.microsoft.com/office/drawing/2014/main" id="{E5A80C7A-218B-7FCA-3558-1AFA9A20A86D}"/>
              </a:ext>
            </a:extLst>
          </p:cNvPr>
          <p:cNvSpPr/>
          <p:nvPr/>
        </p:nvSpPr>
        <p:spPr>
          <a:xfrm>
            <a:off x="303991" y="1828916"/>
            <a:ext cx="2180662" cy="2556109"/>
          </a:xfrm>
          <a:custGeom>
            <a:avLst/>
            <a:gdLst/>
            <a:ahLst/>
            <a:cxnLst/>
            <a:rect l="l" t="t" r="r" b="b"/>
            <a:pathLst>
              <a:path w="2346524" h="3139163">
                <a:moveTo>
                  <a:pt x="0" y="0"/>
                </a:moveTo>
                <a:lnTo>
                  <a:pt x="2346525" y="0"/>
                </a:lnTo>
                <a:lnTo>
                  <a:pt x="2346525" y="3139163"/>
                </a:lnTo>
                <a:lnTo>
                  <a:pt x="0" y="3139163"/>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sp>
        <p:nvSpPr>
          <p:cNvPr id="6" name="文字方塊 2">
            <a:extLst>
              <a:ext uri="{FF2B5EF4-FFF2-40B4-BE49-F238E27FC236}">
                <a16:creationId xmlns:a16="http://schemas.microsoft.com/office/drawing/2014/main" id="{C6F69FC8-8BF0-33A9-20D8-688970513DE3}"/>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3" name="TextBox 14">
            <a:extLst>
              <a:ext uri="{FF2B5EF4-FFF2-40B4-BE49-F238E27FC236}">
                <a16:creationId xmlns:a16="http://schemas.microsoft.com/office/drawing/2014/main" id="{0EE510D2-D1A9-9B8E-A293-D1F12DDB51A2}"/>
              </a:ext>
            </a:extLst>
          </p:cNvPr>
          <p:cNvSpPr txBox="1"/>
          <p:nvPr/>
        </p:nvSpPr>
        <p:spPr>
          <a:xfrm>
            <a:off x="1447800" y="1031740"/>
            <a:ext cx="15239999" cy="1015663"/>
          </a:xfrm>
          <a:prstGeom prst="rect">
            <a:avLst/>
          </a:prstGeom>
        </p:spPr>
        <p:txBody>
          <a:bodyPr wrap="square" lIns="0" tIns="0" rIns="0" bIns="0" rtlCol="0" anchor="t">
            <a:spAutoFit/>
          </a:bodyPr>
          <a:lstStyle/>
          <a:p>
            <a:pPr marL="0" lvl="0" indent="0" algn="ctr"/>
            <a:r>
              <a:rPr lang="en-US" sz="66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Task 3:</a:t>
            </a:r>
            <a:r>
              <a:rPr lang="en-US" sz="66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rPr>
              <a:t>Three Steps to Stay Safe</a:t>
            </a:r>
            <a:endParaRPr lang="en-US" sz="66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p:txBody>
      </p:sp>
      <p:sp>
        <p:nvSpPr>
          <p:cNvPr id="4" name="投影片編號版面配置區 1">
            <a:extLst>
              <a:ext uri="{FF2B5EF4-FFF2-40B4-BE49-F238E27FC236}">
                <a16:creationId xmlns:a16="http://schemas.microsoft.com/office/drawing/2014/main" id="{F8828D8D-A733-F118-B2CF-60F048BE54DC}"/>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19</a:t>
            </a:fld>
            <a:endParaRPr lang="en-US" altLang="en-US" dirty="0">
              <a:solidFill>
                <a:schemeClr val="tx1"/>
              </a:solidFill>
            </a:endParaRPr>
          </a:p>
        </p:txBody>
      </p:sp>
    </p:spTree>
    <p:extLst>
      <p:ext uri="{BB962C8B-B14F-4D97-AF65-F5344CB8AC3E}">
        <p14:creationId xmlns:p14="http://schemas.microsoft.com/office/powerpoint/2010/main" val="2814404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ECBF"/>
        </a:solidFill>
        <a:effectLst/>
      </p:bgPr>
    </p:bg>
    <p:spTree>
      <p:nvGrpSpPr>
        <p:cNvPr id="1" name=""/>
        <p:cNvGrpSpPr/>
        <p:nvPr/>
      </p:nvGrpSpPr>
      <p:grpSpPr>
        <a:xfrm>
          <a:off x="0" y="0"/>
          <a:ext cx="0" cy="0"/>
          <a:chOff x="0" y="0"/>
          <a:chExt cx="0" cy="0"/>
        </a:xfrm>
      </p:grpSpPr>
      <p:sp>
        <p:nvSpPr>
          <p:cNvPr id="2" name="Freeform 2"/>
          <p:cNvSpPr/>
          <p:nvPr/>
        </p:nvSpPr>
        <p:spPr>
          <a:xfrm>
            <a:off x="15588893" y="7421603"/>
            <a:ext cx="2190800" cy="2662592"/>
          </a:xfrm>
          <a:custGeom>
            <a:avLst/>
            <a:gdLst/>
            <a:ahLst/>
            <a:cxnLst/>
            <a:rect l="l" t="t" r="r" b="b"/>
            <a:pathLst>
              <a:path w="2060112" h="2615744">
                <a:moveTo>
                  <a:pt x="0" y="0"/>
                </a:moveTo>
                <a:lnTo>
                  <a:pt x="2060112" y="0"/>
                </a:lnTo>
                <a:lnTo>
                  <a:pt x="2060112" y="2615744"/>
                </a:lnTo>
                <a:lnTo>
                  <a:pt x="0" y="261574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grpSp>
        <p:nvGrpSpPr>
          <p:cNvPr id="7" name="Group 7"/>
          <p:cNvGrpSpPr/>
          <p:nvPr/>
        </p:nvGrpSpPr>
        <p:grpSpPr>
          <a:xfrm>
            <a:off x="1974635" y="4039640"/>
            <a:ext cx="7633610" cy="5628198"/>
            <a:chOff x="0" y="0"/>
            <a:chExt cx="540145" cy="342206"/>
          </a:xfrm>
        </p:grpSpPr>
        <p:sp>
          <p:nvSpPr>
            <p:cNvPr id="8" name="Freeform 8"/>
            <p:cNvSpPr/>
            <p:nvPr/>
          </p:nvSpPr>
          <p:spPr>
            <a:xfrm>
              <a:off x="0" y="0"/>
              <a:ext cx="540145" cy="342206"/>
            </a:xfrm>
            <a:custGeom>
              <a:avLst/>
              <a:gdLst/>
              <a:ahLst/>
              <a:cxnLst/>
              <a:rect l="l" t="t" r="r" b="b"/>
              <a:pathLst>
                <a:path w="540145" h="342206">
                  <a:moveTo>
                    <a:pt x="22856" y="0"/>
                  </a:moveTo>
                  <a:lnTo>
                    <a:pt x="517289" y="0"/>
                  </a:lnTo>
                  <a:cubicBezTo>
                    <a:pt x="529912" y="0"/>
                    <a:pt x="540145" y="10233"/>
                    <a:pt x="540145" y="22856"/>
                  </a:cubicBezTo>
                  <a:lnTo>
                    <a:pt x="540145" y="319350"/>
                  </a:lnTo>
                  <a:cubicBezTo>
                    <a:pt x="540145" y="331973"/>
                    <a:pt x="529912" y="342206"/>
                    <a:pt x="517289" y="342206"/>
                  </a:cubicBezTo>
                  <a:lnTo>
                    <a:pt x="22856" y="342206"/>
                  </a:lnTo>
                  <a:cubicBezTo>
                    <a:pt x="16794" y="342206"/>
                    <a:pt x="10981" y="339798"/>
                    <a:pt x="6694" y="335511"/>
                  </a:cubicBezTo>
                  <a:cubicBezTo>
                    <a:pt x="2408" y="331225"/>
                    <a:pt x="0" y="325411"/>
                    <a:pt x="0" y="319350"/>
                  </a:cubicBezTo>
                  <a:lnTo>
                    <a:pt x="0" y="22856"/>
                  </a:lnTo>
                  <a:cubicBezTo>
                    <a:pt x="0" y="16794"/>
                    <a:pt x="2408" y="10981"/>
                    <a:pt x="6694" y="6694"/>
                  </a:cubicBezTo>
                  <a:cubicBezTo>
                    <a:pt x="10981" y="2408"/>
                    <a:pt x="16794" y="0"/>
                    <a:pt x="22856" y="0"/>
                  </a:cubicBezTo>
                  <a:close/>
                </a:path>
              </a:pathLst>
            </a:custGeom>
            <a:solidFill>
              <a:srgbClr val="FFFFFF"/>
            </a:solidFill>
            <a:ln w="38100" cap="rnd">
              <a:solidFill>
                <a:srgbClr val="000000"/>
              </a:solidFill>
              <a:prstDash val="dash"/>
              <a:round/>
            </a:ln>
          </p:spPr>
          <p:txBody>
            <a:bodyPr/>
            <a:lstStyle/>
            <a:p>
              <a:endParaRPr lang="en-GB"/>
            </a:p>
          </p:txBody>
        </p:sp>
        <p:sp>
          <p:nvSpPr>
            <p:cNvPr id="9" name="TextBox 9"/>
            <p:cNvSpPr txBox="1"/>
            <p:nvPr/>
          </p:nvSpPr>
          <p:spPr>
            <a:xfrm>
              <a:off x="0" y="-38100"/>
              <a:ext cx="540145" cy="380306"/>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0" name="Group 10"/>
          <p:cNvGrpSpPr/>
          <p:nvPr/>
        </p:nvGrpSpPr>
        <p:grpSpPr>
          <a:xfrm>
            <a:off x="9727169" y="4027238"/>
            <a:ext cx="6615789" cy="3594304"/>
            <a:chOff x="0" y="0"/>
            <a:chExt cx="540145" cy="342206"/>
          </a:xfrm>
        </p:grpSpPr>
        <p:sp>
          <p:nvSpPr>
            <p:cNvPr id="11" name="Freeform 11"/>
            <p:cNvSpPr/>
            <p:nvPr/>
          </p:nvSpPr>
          <p:spPr>
            <a:xfrm>
              <a:off x="0" y="0"/>
              <a:ext cx="540145" cy="342206"/>
            </a:xfrm>
            <a:custGeom>
              <a:avLst/>
              <a:gdLst/>
              <a:ahLst/>
              <a:cxnLst/>
              <a:rect l="l" t="t" r="r" b="b"/>
              <a:pathLst>
                <a:path w="540145" h="342206">
                  <a:moveTo>
                    <a:pt x="22856" y="0"/>
                  </a:moveTo>
                  <a:lnTo>
                    <a:pt x="517289" y="0"/>
                  </a:lnTo>
                  <a:cubicBezTo>
                    <a:pt x="529912" y="0"/>
                    <a:pt x="540145" y="10233"/>
                    <a:pt x="540145" y="22856"/>
                  </a:cubicBezTo>
                  <a:lnTo>
                    <a:pt x="540145" y="319350"/>
                  </a:lnTo>
                  <a:cubicBezTo>
                    <a:pt x="540145" y="331973"/>
                    <a:pt x="529912" y="342206"/>
                    <a:pt x="517289" y="342206"/>
                  </a:cubicBezTo>
                  <a:lnTo>
                    <a:pt x="22856" y="342206"/>
                  </a:lnTo>
                  <a:cubicBezTo>
                    <a:pt x="16794" y="342206"/>
                    <a:pt x="10981" y="339798"/>
                    <a:pt x="6694" y="335511"/>
                  </a:cubicBezTo>
                  <a:cubicBezTo>
                    <a:pt x="2408" y="331225"/>
                    <a:pt x="0" y="325411"/>
                    <a:pt x="0" y="319350"/>
                  </a:cubicBezTo>
                  <a:lnTo>
                    <a:pt x="0" y="22856"/>
                  </a:lnTo>
                  <a:cubicBezTo>
                    <a:pt x="0" y="16794"/>
                    <a:pt x="2408" y="10981"/>
                    <a:pt x="6694" y="6694"/>
                  </a:cubicBezTo>
                  <a:cubicBezTo>
                    <a:pt x="10981" y="2408"/>
                    <a:pt x="16794" y="0"/>
                    <a:pt x="22856" y="0"/>
                  </a:cubicBezTo>
                  <a:close/>
                </a:path>
              </a:pathLst>
            </a:custGeom>
            <a:solidFill>
              <a:srgbClr val="FFFFFF"/>
            </a:solidFill>
            <a:ln w="38100" cap="rnd">
              <a:solidFill>
                <a:srgbClr val="000000"/>
              </a:solidFill>
              <a:prstDash val="dash"/>
              <a:round/>
            </a:ln>
          </p:spPr>
          <p:txBody>
            <a:bodyPr/>
            <a:lstStyle/>
            <a:p>
              <a:endParaRPr lang="en-GB"/>
            </a:p>
          </p:txBody>
        </p:sp>
        <p:sp>
          <p:nvSpPr>
            <p:cNvPr id="12" name="TextBox 12"/>
            <p:cNvSpPr txBox="1"/>
            <p:nvPr/>
          </p:nvSpPr>
          <p:spPr>
            <a:xfrm>
              <a:off x="0" y="-38100"/>
              <a:ext cx="540145" cy="380306"/>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3" name="Freeform 13"/>
          <p:cNvSpPr/>
          <p:nvPr/>
        </p:nvSpPr>
        <p:spPr>
          <a:xfrm>
            <a:off x="1465006" y="2406685"/>
            <a:ext cx="2190800" cy="1838095"/>
          </a:xfrm>
          <a:custGeom>
            <a:avLst/>
            <a:gdLst/>
            <a:ahLst/>
            <a:cxnLst/>
            <a:rect l="l" t="t" r="r" b="b"/>
            <a:pathLst>
              <a:path w="1401704" h="1372972">
                <a:moveTo>
                  <a:pt x="0" y="0"/>
                </a:moveTo>
                <a:lnTo>
                  <a:pt x="1401704" y="0"/>
                </a:lnTo>
                <a:lnTo>
                  <a:pt x="1401704" y="1372972"/>
                </a:lnTo>
                <a:lnTo>
                  <a:pt x="0" y="1372972"/>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6" name="TextBox 16"/>
          <p:cNvSpPr txBox="1"/>
          <p:nvPr/>
        </p:nvSpPr>
        <p:spPr>
          <a:xfrm>
            <a:off x="9965016" y="4899860"/>
            <a:ext cx="6140093" cy="1846659"/>
          </a:xfrm>
          <a:prstGeom prst="rect">
            <a:avLst/>
          </a:prstGeom>
        </p:spPr>
        <p:txBody>
          <a:bodyPr wrap="square" lIns="0" tIns="0" rIns="0" bIns="0" rtlCol="0" anchor="t">
            <a:spAutoFit/>
          </a:bodyPr>
          <a:lstStyle/>
          <a:p>
            <a:pPr marL="0" lvl="0" indent="0" algn="just"/>
            <a:r>
              <a:rPr lang="en-US" sz="4000" b="1" dirty="0">
                <a:solidFill>
                  <a:srgbClr val="FF0000"/>
                </a:solidFill>
                <a:latin typeface="Times New Roman" panose="02020603050405020304" pitchFamily="18" charset="0"/>
                <a:cs typeface="Times New Roman" panose="02020603050405020304" pitchFamily="18" charset="0"/>
              </a:rPr>
              <a:t>Make sure that the meeting place is safe. Do not put yourself in danger!</a:t>
            </a:r>
            <a:endParaRPr lang="en-US" sz="4000" b="1" dirty="0">
              <a:solidFill>
                <a:srgbClr val="FF000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p:txBody>
      </p:sp>
      <p:sp>
        <p:nvSpPr>
          <p:cNvPr id="17" name="Freeform 17"/>
          <p:cNvSpPr/>
          <p:nvPr/>
        </p:nvSpPr>
        <p:spPr>
          <a:xfrm>
            <a:off x="9999840" y="2948807"/>
            <a:ext cx="1461011" cy="1466835"/>
          </a:xfrm>
          <a:custGeom>
            <a:avLst/>
            <a:gdLst/>
            <a:ahLst/>
            <a:cxnLst/>
            <a:rect l="l" t="t" r="r" b="b"/>
            <a:pathLst>
              <a:path w="1284079" h="1303244">
                <a:moveTo>
                  <a:pt x="0" y="0"/>
                </a:moveTo>
                <a:lnTo>
                  <a:pt x="1284079" y="0"/>
                </a:lnTo>
                <a:lnTo>
                  <a:pt x="1284079" y="1303243"/>
                </a:lnTo>
                <a:lnTo>
                  <a:pt x="0" y="1303243"/>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0" name="文字方塊 19">
            <a:extLst>
              <a:ext uri="{FF2B5EF4-FFF2-40B4-BE49-F238E27FC236}">
                <a16:creationId xmlns:a16="http://schemas.microsoft.com/office/drawing/2014/main" id="{92ECE2C9-8691-78E3-EC90-DA5E0DFA2745}"/>
              </a:ext>
            </a:extLst>
          </p:cNvPr>
          <p:cNvSpPr txBox="1"/>
          <p:nvPr/>
        </p:nvSpPr>
        <p:spPr>
          <a:xfrm>
            <a:off x="2100195" y="4283805"/>
            <a:ext cx="7389125" cy="5139869"/>
          </a:xfrm>
          <a:prstGeom prst="rect">
            <a:avLst/>
          </a:prstGeom>
          <a:noFill/>
        </p:spPr>
        <p:txBody>
          <a:bodyPr wrap="square">
            <a:spAutoFit/>
          </a:bodyPr>
          <a:lstStyle/>
          <a:p>
            <a:pPr lvl="0"/>
            <a:r>
              <a:rPr lang="en-US" altLang="zh-TW" sz="4800" b="1" dirty="0">
                <a:ea typeface="新細明體-ExtB" panose="02020500000000000000" pitchFamily="18" charset="-120"/>
              </a:rPr>
              <a:t>🗺️</a:t>
            </a:r>
            <a:r>
              <a:rPr lang="en-US" altLang="zh-TW" sz="4800" dirty="0">
                <a:solidFill>
                  <a:srgbClr val="1E5E96"/>
                </a:solidFill>
                <a:latin typeface="思源宋体-超粗体"/>
                <a:ea typeface="思源宋体-超粗体"/>
                <a:cs typeface="思源宋体-超粗体"/>
                <a:sym typeface="思源宋体-超粗体"/>
              </a:rPr>
              <a:t> </a:t>
            </a:r>
            <a:r>
              <a:rPr lang="en-US" altLang="zh-TW" sz="4000" b="1" u="sng" dirty="0">
                <a:solidFill>
                  <a:srgbClr val="0070C0"/>
                </a:solidFill>
                <a:latin typeface="Times New Roman" panose="02020603050405020304" pitchFamily="18" charset="0"/>
                <a:ea typeface="思源宋体-超粗体"/>
                <a:cs typeface="Times New Roman" panose="02020603050405020304" pitchFamily="18" charset="0"/>
                <a:sym typeface="思源宋体-超粗体"/>
              </a:rPr>
              <a:t>Make Safe Meeting Plans</a:t>
            </a:r>
            <a:r>
              <a:rPr lang="zh-TW" altLang="zh-TW" sz="4000"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rPr>
              <a:t>：</a:t>
            </a:r>
            <a:endParaRPr lang="en-US" altLang="zh-TW" sz="4000"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endParaRPr>
          </a:p>
          <a:p>
            <a:pPr lvl="0" algn="just"/>
            <a:r>
              <a:rPr lang="en-US" sz="4000" dirty="0">
                <a:solidFill>
                  <a:srgbClr val="0070C0"/>
                </a:solidFill>
                <a:latin typeface="Times New Roman" panose="02020603050405020304" pitchFamily="18" charset="0"/>
                <a:cs typeface="Times New Roman" panose="02020603050405020304" pitchFamily="18" charset="0"/>
              </a:rPr>
              <a:t>If you meet someone for the first time, meet in a busy public place during the daytime. Travel there and leave on your own. Do not let the person pick you up or take you home. Always keep an eye on your </a:t>
            </a:r>
            <a:r>
              <a:rPr lang="en-US" sz="4000" b="1" u="sng" dirty="0">
                <a:solidFill>
                  <a:srgbClr val="0070C0"/>
                </a:solidFill>
                <a:latin typeface="Times New Roman" panose="02020603050405020304" pitchFamily="18" charset="0"/>
                <a:cs typeface="Times New Roman" panose="02020603050405020304" pitchFamily="18" charset="0"/>
              </a:rPr>
              <a:t>food and drinks</a:t>
            </a:r>
            <a:r>
              <a:rPr lang="en-US" sz="4000" dirty="0">
                <a:solidFill>
                  <a:srgbClr val="0070C0"/>
                </a:solidFill>
                <a:latin typeface="Times New Roman" panose="02020603050405020304" pitchFamily="18" charset="0"/>
                <a:cs typeface="Times New Roman" panose="02020603050405020304" pitchFamily="18" charset="0"/>
              </a:rPr>
              <a:t>.</a:t>
            </a:r>
            <a:endParaRPr lang="en-US" altLang="zh-TW" sz="4000"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p:txBody>
      </p:sp>
      <p:sp>
        <p:nvSpPr>
          <p:cNvPr id="6" name="Freeform 6"/>
          <p:cNvSpPr/>
          <p:nvPr/>
        </p:nvSpPr>
        <p:spPr>
          <a:xfrm rot="730340">
            <a:off x="205860" y="128865"/>
            <a:ext cx="1582375" cy="1771629"/>
          </a:xfrm>
          <a:custGeom>
            <a:avLst/>
            <a:gdLst/>
            <a:ahLst/>
            <a:cxnLst/>
            <a:rect l="l" t="t" r="r" b="b"/>
            <a:pathLst>
              <a:path w="1582375" h="1771629">
                <a:moveTo>
                  <a:pt x="0" y="0"/>
                </a:moveTo>
                <a:lnTo>
                  <a:pt x="1582375" y="0"/>
                </a:lnTo>
                <a:lnTo>
                  <a:pt x="1582375" y="1771629"/>
                </a:lnTo>
                <a:lnTo>
                  <a:pt x="0" y="1771629"/>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GB"/>
          </a:p>
        </p:txBody>
      </p:sp>
      <p:sp>
        <p:nvSpPr>
          <p:cNvPr id="5" name="文字方塊 2">
            <a:extLst>
              <a:ext uri="{FF2B5EF4-FFF2-40B4-BE49-F238E27FC236}">
                <a16:creationId xmlns:a16="http://schemas.microsoft.com/office/drawing/2014/main" id="{8A893686-2B31-389B-9845-D9C707CC75A8}"/>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4" name="TextBox 14">
            <a:extLst>
              <a:ext uri="{FF2B5EF4-FFF2-40B4-BE49-F238E27FC236}">
                <a16:creationId xmlns:a16="http://schemas.microsoft.com/office/drawing/2014/main" id="{ACBB46AB-47E1-9DC4-1B9F-EAAD8E913D0F}"/>
              </a:ext>
            </a:extLst>
          </p:cNvPr>
          <p:cNvSpPr txBox="1"/>
          <p:nvPr/>
        </p:nvSpPr>
        <p:spPr>
          <a:xfrm>
            <a:off x="1447800" y="1031740"/>
            <a:ext cx="15239999" cy="1015663"/>
          </a:xfrm>
          <a:prstGeom prst="rect">
            <a:avLst/>
          </a:prstGeom>
        </p:spPr>
        <p:txBody>
          <a:bodyPr wrap="square" lIns="0" tIns="0" rIns="0" bIns="0" rtlCol="0" anchor="t">
            <a:spAutoFit/>
          </a:bodyPr>
          <a:lstStyle/>
          <a:p>
            <a:pPr marL="0" lvl="0" indent="0" algn="ctr"/>
            <a:r>
              <a:rPr lang="en-US" sz="66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Task 3:</a:t>
            </a:r>
            <a:r>
              <a:rPr lang="en-US" sz="66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rPr>
              <a:t>Three Steps to Stay Safe</a:t>
            </a:r>
            <a:endParaRPr lang="en-US" sz="6600" b="1" dirty="0">
              <a:solidFill>
                <a:srgbClr val="1E5E96"/>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p:txBody>
      </p:sp>
      <p:sp>
        <p:nvSpPr>
          <p:cNvPr id="14" name="投影片編號版面配置區 1">
            <a:extLst>
              <a:ext uri="{FF2B5EF4-FFF2-40B4-BE49-F238E27FC236}">
                <a16:creationId xmlns:a16="http://schemas.microsoft.com/office/drawing/2014/main" id="{66CEE8AC-6392-99A2-18F8-90172A03A4CC}"/>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20</a:t>
            </a:fld>
            <a:endParaRPr lang="en-US" altLang="en-US" dirty="0">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a:extLst>
            <a:ext uri="{FF2B5EF4-FFF2-40B4-BE49-F238E27FC236}">
              <a16:creationId xmlns:a16="http://schemas.microsoft.com/office/drawing/2014/main" id="{E577D854-71EE-A043-3115-12663D5CA9C5}"/>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F89ABE12-DBEC-D60F-B3BB-3EC77095E5C7}"/>
              </a:ext>
            </a:extLst>
          </p:cNvPr>
          <p:cNvSpPr txBox="1"/>
          <p:nvPr/>
        </p:nvSpPr>
        <p:spPr>
          <a:xfrm>
            <a:off x="1981200" y="3661469"/>
            <a:ext cx="14325600" cy="2954655"/>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600" b="1" dirty="0">
                <a:latin typeface="Times New Roman" panose="02020603050405020304" pitchFamily="18" charset="0"/>
                <a:cs typeface="Times New Roman" panose="02020603050405020304" pitchFamily="18" charset="0"/>
              </a:rPr>
              <a:t>Do You Know Other Ways to Protect Yourself ?</a:t>
            </a:r>
            <a:endParaRPr kumimoji="0" lang="zh-TW" altLang="en-US" sz="9600" b="1" i="0" u="none" strike="noStrike" kern="1200" cap="none" spc="0" normalizeH="0" baseline="0" noProof="0" dirty="0">
              <a:ln>
                <a:noFill/>
              </a:ln>
              <a:effectLst/>
              <a:uLnTx/>
              <a:uFillTx/>
              <a:latin typeface="Times New Roman" panose="02020603050405020304" pitchFamily="18" charset="0"/>
              <a:ea typeface="新細明體-ExtB" panose="02020500000000000000" pitchFamily="18" charset="-120"/>
              <a:cs typeface="Times New Roman" panose="02020603050405020304" pitchFamily="18" charset="0"/>
            </a:endParaRPr>
          </a:p>
        </p:txBody>
      </p:sp>
      <p:sp>
        <p:nvSpPr>
          <p:cNvPr id="9" name="Freeform 2">
            <a:extLst>
              <a:ext uri="{FF2B5EF4-FFF2-40B4-BE49-F238E27FC236}">
                <a16:creationId xmlns:a16="http://schemas.microsoft.com/office/drawing/2014/main" id="{CACF2CC9-3883-524D-B335-E8E33C7584E0}"/>
              </a:ext>
            </a:extLst>
          </p:cNvPr>
          <p:cNvSpPr/>
          <p:nvPr/>
        </p:nvSpPr>
        <p:spPr>
          <a:xfrm rot="4383339">
            <a:off x="216307" y="141207"/>
            <a:ext cx="3836454" cy="3931221"/>
          </a:xfrm>
          <a:custGeom>
            <a:avLst/>
            <a:gdLst/>
            <a:ahLst/>
            <a:cxnLst/>
            <a:rect l="l" t="t" r="r" b="b"/>
            <a:pathLst>
              <a:path w="3126320" h="2744835">
                <a:moveTo>
                  <a:pt x="0" y="0"/>
                </a:moveTo>
                <a:lnTo>
                  <a:pt x="3126320" y="0"/>
                </a:lnTo>
                <a:lnTo>
                  <a:pt x="3126320" y="2744835"/>
                </a:lnTo>
                <a:lnTo>
                  <a:pt x="0" y="2744835"/>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3">
            <a:extLst>
              <a:ext uri="{FF2B5EF4-FFF2-40B4-BE49-F238E27FC236}">
                <a16:creationId xmlns:a16="http://schemas.microsoft.com/office/drawing/2014/main" id="{45BB8F34-B1EA-3EFD-AB63-363163ACD072}"/>
              </a:ext>
            </a:extLst>
          </p:cNvPr>
          <p:cNvSpPr/>
          <p:nvPr/>
        </p:nvSpPr>
        <p:spPr>
          <a:xfrm rot="-9191626">
            <a:off x="14230858" y="1164677"/>
            <a:ext cx="3704410" cy="2447039"/>
          </a:xfrm>
          <a:custGeom>
            <a:avLst/>
            <a:gdLst/>
            <a:ahLst/>
            <a:cxnLst/>
            <a:rect l="l" t="t" r="r" b="b"/>
            <a:pathLst>
              <a:path w="3704410" h="2447039">
                <a:moveTo>
                  <a:pt x="0" y="0"/>
                </a:moveTo>
                <a:lnTo>
                  <a:pt x="3704410" y="0"/>
                </a:lnTo>
                <a:lnTo>
                  <a:pt x="3704410" y="2447039"/>
                </a:lnTo>
                <a:lnTo>
                  <a:pt x="0" y="2447039"/>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8">
            <a:extLst>
              <a:ext uri="{FF2B5EF4-FFF2-40B4-BE49-F238E27FC236}">
                <a16:creationId xmlns:a16="http://schemas.microsoft.com/office/drawing/2014/main" id="{78B145C9-3006-238A-3429-07F2348FBC75}"/>
              </a:ext>
            </a:extLst>
          </p:cNvPr>
          <p:cNvSpPr/>
          <p:nvPr/>
        </p:nvSpPr>
        <p:spPr>
          <a:xfrm rot="-945273">
            <a:off x="13615372" y="6733737"/>
            <a:ext cx="1933231" cy="2332707"/>
          </a:xfrm>
          <a:custGeom>
            <a:avLst/>
            <a:gdLst/>
            <a:ahLst/>
            <a:cxnLst/>
            <a:rect l="l" t="t" r="r" b="b"/>
            <a:pathLst>
              <a:path w="1933231" h="2332707">
                <a:moveTo>
                  <a:pt x="0" y="0"/>
                </a:moveTo>
                <a:lnTo>
                  <a:pt x="1933230" y="0"/>
                </a:lnTo>
                <a:lnTo>
                  <a:pt x="1933230" y="2332707"/>
                </a:lnTo>
                <a:lnTo>
                  <a:pt x="0" y="233270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AB1B4EBF-DBA4-F845-87AB-3244E0C3D01A}"/>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4" name="投影片編號版面配置區 1">
            <a:extLst>
              <a:ext uri="{FF2B5EF4-FFF2-40B4-BE49-F238E27FC236}">
                <a16:creationId xmlns:a16="http://schemas.microsoft.com/office/drawing/2014/main" id="{6B41B7FF-C33C-ABDB-3CE2-23A0E8A13A2E}"/>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21</a:t>
            </a:fld>
            <a:endParaRPr lang="en-US" altLang="en-US" dirty="0">
              <a:solidFill>
                <a:schemeClr val="tx1"/>
              </a:solidFill>
            </a:endParaRPr>
          </a:p>
        </p:txBody>
      </p:sp>
    </p:spTree>
    <p:extLst>
      <p:ext uri="{BB962C8B-B14F-4D97-AF65-F5344CB8AC3E}">
        <p14:creationId xmlns:p14="http://schemas.microsoft.com/office/powerpoint/2010/main" val="1373848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9F8BC"/>
        </a:solidFill>
        <a:effectLst/>
      </p:bgPr>
    </p:bg>
    <p:spTree>
      <p:nvGrpSpPr>
        <p:cNvPr id="1" name=""/>
        <p:cNvGrpSpPr/>
        <p:nvPr/>
      </p:nvGrpSpPr>
      <p:grpSpPr>
        <a:xfrm>
          <a:off x="0" y="0"/>
          <a:ext cx="0" cy="0"/>
          <a:chOff x="0" y="0"/>
          <a:chExt cx="0" cy="0"/>
        </a:xfrm>
      </p:grpSpPr>
      <p:pic>
        <p:nvPicPr>
          <p:cNvPr id="10" name="內容版面配置區 5">
            <a:extLst>
              <a:ext uri="{FF2B5EF4-FFF2-40B4-BE49-F238E27FC236}">
                <a16:creationId xmlns:a16="http://schemas.microsoft.com/office/drawing/2014/main" id="{328016CF-0241-97F5-EA63-B227740AFC1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050462" y="1731544"/>
            <a:ext cx="12187075" cy="6823911"/>
          </a:xfrm>
          <a:prstGeom prst="rect">
            <a:avLst/>
          </a:prstGeom>
        </p:spPr>
      </p:pic>
      <p:pic>
        <p:nvPicPr>
          <p:cNvPr id="9" name="內容版面配置區 4">
            <a:extLst>
              <a:ext uri="{FF2B5EF4-FFF2-40B4-BE49-F238E27FC236}">
                <a16:creationId xmlns:a16="http://schemas.microsoft.com/office/drawing/2014/main" id="{0C736E9E-39CC-7633-57E0-A8E1924FA20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50462" y="1731544"/>
            <a:ext cx="12187075" cy="6858000"/>
          </a:xfrm>
          <a:prstGeom prst="rect">
            <a:avLst/>
          </a:prstGeom>
        </p:spPr>
      </p:pic>
      <p:sp>
        <p:nvSpPr>
          <p:cNvPr id="13" name="Freeform 2">
            <a:extLst>
              <a:ext uri="{FF2B5EF4-FFF2-40B4-BE49-F238E27FC236}">
                <a16:creationId xmlns:a16="http://schemas.microsoft.com/office/drawing/2014/main" id="{FEBE19DF-B726-8671-C677-75F9C8EE8DA8}"/>
              </a:ext>
            </a:extLst>
          </p:cNvPr>
          <p:cNvSpPr/>
          <p:nvPr/>
        </p:nvSpPr>
        <p:spPr>
          <a:xfrm>
            <a:off x="14554200" y="6819900"/>
            <a:ext cx="2895600" cy="2752401"/>
          </a:xfrm>
          <a:custGeom>
            <a:avLst/>
            <a:gdLst/>
            <a:ahLst/>
            <a:cxnLst/>
            <a:rect l="l" t="t" r="r" b="b"/>
            <a:pathLst>
              <a:path w="2401420" h="2447601">
                <a:moveTo>
                  <a:pt x="0" y="0"/>
                </a:moveTo>
                <a:lnTo>
                  <a:pt x="2401420" y="0"/>
                </a:lnTo>
                <a:lnTo>
                  <a:pt x="2401420" y="2447602"/>
                </a:lnTo>
                <a:lnTo>
                  <a:pt x="0" y="2447602"/>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GB"/>
          </a:p>
        </p:txBody>
      </p:sp>
      <p:sp>
        <p:nvSpPr>
          <p:cNvPr id="17" name="Freeform 5">
            <a:extLst>
              <a:ext uri="{FF2B5EF4-FFF2-40B4-BE49-F238E27FC236}">
                <a16:creationId xmlns:a16="http://schemas.microsoft.com/office/drawing/2014/main" id="{8744D356-0BA2-A72F-87C2-5A7FBA4A14B1}"/>
              </a:ext>
            </a:extLst>
          </p:cNvPr>
          <p:cNvSpPr/>
          <p:nvPr/>
        </p:nvSpPr>
        <p:spPr>
          <a:xfrm>
            <a:off x="304800" y="748787"/>
            <a:ext cx="3806925" cy="3360734"/>
          </a:xfrm>
          <a:custGeom>
            <a:avLst/>
            <a:gdLst/>
            <a:ahLst/>
            <a:cxnLst/>
            <a:rect l="l" t="t" r="r" b="b"/>
            <a:pathLst>
              <a:path w="3102076" h="2768603">
                <a:moveTo>
                  <a:pt x="0" y="0"/>
                </a:moveTo>
                <a:lnTo>
                  <a:pt x="3102076" y="0"/>
                </a:lnTo>
                <a:lnTo>
                  <a:pt x="3102076" y="2768603"/>
                </a:lnTo>
                <a:lnTo>
                  <a:pt x="0" y="2768603"/>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F509703F-441E-B64F-5B09-A8A2843D45CF}"/>
              </a:ext>
            </a:extLst>
          </p:cNvPr>
          <p:cNvSpPr txBox="1"/>
          <p:nvPr/>
        </p:nvSpPr>
        <p:spPr>
          <a:xfrm>
            <a:off x="8610600" y="23878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4" name="投影片編號版面配置區 1">
            <a:extLst>
              <a:ext uri="{FF2B5EF4-FFF2-40B4-BE49-F238E27FC236}">
                <a16:creationId xmlns:a16="http://schemas.microsoft.com/office/drawing/2014/main" id="{E64F88BB-18B0-00DD-3D0D-E2BCF8278065}"/>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22</a:t>
            </a:fld>
            <a:endParaRPr lang="en-US" alt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9CCFF"/>
        </a:solidFill>
        <a:effectLst/>
      </p:bgPr>
    </p:bg>
    <p:spTree>
      <p:nvGrpSpPr>
        <p:cNvPr id="1" name=""/>
        <p:cNvGrpSpPr/>
        <p:nvPr/>
      </p:nvGrpSpPr>
      <p:grpSpPr>
        <a:xfrm>
          <a:off x="0" y="0"/>
          <a:ext cx="0" cy="0"/>
          <a:chOff x="0" y="0"/>
          <a:chExt cx="0" cy="0"/>
        </a:xfrm>
      </p:grpSpPr>
      <p:grpSp>
        <p:nvGrpSpPr>
          <p:cNvPr id="8" name="Group 8"/>
          <p:cNvGrpSpPr/>
          <p:nvPr/>
        </p:nvGrpSpPr>
        <p:grpSpPr>
          <a:xfrm>
            <a:off x="466725" y="4351075"/>
            <a:ext cx="17354550" cy="5473097"/>
            <a:chOff x="0" y="0"/>
            <a:chExt cx="1062260" cy="388628"/>
          </a:xfrm>
        </p:grpSpPr>
        <p:sp>
          <p:nvSpPr>
            <p:cNvPr id="9" name="Freeform 9"/>
            <p:cNvSpPr/>
            <p:nvPr/>
          </p:nvSpPr>
          <p:spPr>
            <a:xfrm>
              <a:off x="0" y="0"/>
              <a:ext cx="1062260" cy="388628"/>
            </a:xfrm>
            <a:custGeom>
              <a:avLst/>
              <a:gdLst/>
              <a:ahLst/>
              <a:cxnLst/>
              <a:rect l="l" t="t" r="r" b="b"/>
              <a:pathLst>
                <a:path w="1062260" h="388628">
                  <a:moveTo>
                    <a:pt x="11622" y="0"/>
                  </a:moveTo>
                  <a:lnTo>
                    <a:pt x="1050638" y="0"/>
                  </a:lnTo>
                  <a:cubicBezTo>
                    <a:pt x="1053721" y="0"/>
                    <a:pt x="1056677" y="1224"/>
                    <a:pt x="1058856" y="3404"/>
                  </a:cubicBezTo>
                  <a:cubicBezTo>
                    <a:pt x="1061036" y="5583"/>
                    <a:pt x="1062260" y="8540"/>
                    <a:pt x="1062260" y="11622"/>
                  </a:cubicBezTo>
                  <a:lnTo>
                    <a:pt x="1062260" y="377006"/>
                  </a:lnTo>
                  <a:cubicBezTo>
                    <a:pt x="1062260" y="383425"/>
                    <a:pt x="1057057" y="388628"/>
                    <a:pt x="1050638" y="388628"/>
                  </a:cubicBezTo>
                  <a:lnTo>
                    <a:pt x="11622" y="388628"/>
                  </a:lnTo>
                  <a:cubicBezTo>
                    <a:pt x="5203" y="388628"/>
                    <a:pt x="0" y="383425"/>
                    <a:pt x="0" y="377006"/>
                  </a:cubicBezTo>
                  <a:lnTo>
                    <a:pt x="0" y="11622"/>
                  </a:lnTo>
                  <a:cubicBezTo>
                    <a:pt x="0" y="5203"/>
                    <a:pt x="5203" y="0"/>
                    <a:pt x="11622" y="0"/>
                  </a:cubicBezTo>
                  <a:close/>
                </a:path>
              </a:pathLst>
            </a:custGeom>
            <a:solidFill>
              <a:srgbClr val="FFFFFF"/>
            </a:solidFill>
            <a:ln w="38100" cap="rnd">
              <a:solidFill>
                <a:srgbClr val="000000"/>
              </a:solidFill>
              <a:prstDash val="dash"/>
              <a:round/>
            </a:ln>
          </p:spPr>
          <p:txBody>
            <a:bodyPr/>
            <a:lstStyle/>
            <a:p>
              <a:endParaRPr lang="en-GB"/>
            </a:p>
          </p:txBody>
        </p:sp>
        <p:sp>
          <p:nvSpPr>
            <p:cNvPr id="10" name="TextBox 10"/>
            <p:cNvSpPr txBox="1"/>
            <p:nvPr/>
          </p:nvSpPr>
          <p:spPr>
            <a:xfrm>
              <a:off x="0" y="-38100"/>
              <a:ext cx="1062260" cy="426728"/>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1" name="TextBox 11"/>
          <p:cNvSpPr txBox="1"/>
          <p:nvPr/>
        </p:nvSpPr>
        <p:spPr>
          <a:xfrm>
            <a:off x="3638333" y="1130605"/>
            <a:ext cx="11563783" cy="3046988"/>
          </a:xfrm>
          <a:prstGeom prst="rect">
            <a:avLst/>
          </a:prstGeom>
        </p:spPr>
        <p:txBody>
          <a:bodyPr wrap="square" lIns="0" tIns="0" rIns="0" bIns="0" rtlCol="0" anchor="t">
            <a:spAutoFit/>
          </a:bodyPr>
          <a:lstStyle/>
          <a:p>
            <a:pPr marL="0" lvl="0" indent="0" algn="ctr"/>
            <a:r>
              <a:rPr lang="en-US" sz="6600" b="1" dirty="0">
                <a:solidFill>
                  <a:srgbClr val="0070C0"/>
                </a:solidFill>
                <a:latin typeface="Times New Roman"/>
                <a:cs typeface="Times New Roman"/>
              </a:rPr>
              <a:t>Invisible Traps:</a:t>
            </a:r>
          </a:p>
          <a:p>
            <a:pPr marL="0" lvl="0" indent="0" algn="ctr"/>
            <a:r>
              <a:rPr lang="en-US" sz="6600" b="1" dirty="0">
                <a:solidFill>
                  <a:srgbClr val="0070C0"/>
                </a:solidFill>
                <a:latin typeface="Times New Roman" panose="02020603050405020304" pitchFamily="18" charset="0"/>
                <a:cs typeface="Times New Roman" panose="02020603050405020304" pitchFamily="18" charset="0"/>
              </a:rPr>
              <a:t>Beware of Online Sexual Grooming</a:t>
            </a:r>
            <a:endParaRPr lang="en-US" sz="6600" b="1"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p:txBody>
      </p:sp>
      <p:sp>
        <p:nvSpPr>
          <p:cNvPr id="12" name="TextBox 12"/>
          <p:cNvSpPr txBox="1"/>
          <p:nvPr/>
        </p:nvSpPr>
        <p:spPr>
          <a:xfrm>
            <a:off x="842502" y="4563855"/>
            <a:ext cx="16683498" cy="4924425"/>
          </a:xfrm>
          <a:prstGeom prst="rect">
            <a:avLst/>
          </a:prstGeom>
        </p:spPr>
        <p:txBody>
          <a:bodyPr wrap="square" lIns="0" tIns="0" rIns="0" bIns="0" rtlCol="0" anchor="t">
            <a:spAutoFit/>
          </a:bodyPr>
          <a:lstStyle/>
          <a:p>
            <a:pPr marL="0" lvl="0" indent="0" algn="ctr"/>
            <a:r>
              <a:rPr lang="en-US" sz="2800" dirty="0">
                <a:solidFill>
                  <a:srgbClr val="1E5E96"/>
                </a:solidFill>
                <a:latin typeface="思源宋体-超粗体"/>
                <a:ea typeface="思源宋体-超粗体"/>
                <a:cs typeface="思源宋体-超粗体"/>
                <a:sym typeface="思源宋体-超粗体"/>
              </a:rPr>
              <a:t>🌐 </a:t>
            </a:r>
            <a:r>
              <a:rPr lang="en-US" sz="3200" b="1" dirty="0">
                <a:solidFill>
                  <a:srgbClr val="0070C0"/>
                </a:solidFill>
                <a:latin typeface="Times New Roman" panose="02020603050405020304" pitchFamily="18" charset="0"/>
                <a:cs typeface="Times New Roman" panose="02020603050405020304" pitchFamily="18" charset="0"/>
              </a:rPr>
              <a:t>The online world has many traps. People who want to trick others keep changing their methods, so we must stay alert.</a:t>
            </a:r>
          </a:p>
          <a:p>
            <a:pPr marL="0" lvl="0" indent="0"/>
            <a:r>
              <a:rPr lang="en-US" sz="3200" b="1" dirty="0">
                <a:solidFill>
                  <a:srgbClr val="0070C0"/>
                </a:solidFill>
                <a:latin typeface="Times New Roman" panose="02020603050405020304" pitchFamily="18" charset="0"/>
                <a:cs typeface="Times New Roman" panose="02020603050405020304" pitchFamily="18" charset="0"/>
                <a:sym typeface="思源宋体-超粗体"/>
              </a:rPr>
              <a:t>✅</a:t>
            </a:r>
            <a:r>
              <a:rPr lang="en-US" sz="3200" b="1"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Key Takeaways：</a:t>
            </a:r>
          </a:p>
          <a:p>
            <a:pPr marL="0" lvl="0" indent="0"/>
            <a:r>
              <a:rPr lang="en-US" sz="3200" b="1"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 </a:t>
            </a:r>
            <a:r>
              <a:rPr lang="en-US" sz="3200" b="1" dirty="0">
                <a:solidFill>
                  <a:srgbClr val="0070C0"/>
                </a:solidFill>
                <a:latin typeface="Times New Roman" panose="02020603050405020304" pitchFamily="18" charset="0"/>
                <a:cs typeface="Times New Roman" panose="02020603050405020304" pitchFamily="18" charset="0"/>
              </a:rPr>
              <a:t>Dating apps and nude-chat traps are everywhere</a:t>
            </a:r>
          </a:p>
          <a:p>
            <a:pPr marL="0" lvl="0" indent="0"/>
            <a:r>
              <a:rPr lang="en-US" sz="3200" b="1"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 Do not make rushed decisions</a:t>
            </a:r>
          </a:p>
          <a:p>
            <a:pPr marL="0" lvl="0" indent="0"/>
            <a:r>
              <a:rPr lang="en-US" sz="3200" b="1"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 Follow the three steps to stay safe: say no to inappropriate requests, protect your personal information, and make safe meeting plans.</a:t>
            </a:r>
          </a:p>
          <a:p>
            <a:pPr marL="0" lvl="0" indent="0"/>
            <a:r>
              <a:rPr lang="en-US" sz="3200" b="1"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 </a:t>
            </a:r>
            <a:r>
              <a:rPr lang="en-US" sz="3200" b="1" dirty="0">
                <a:solidFill>
                  <a:srgbClr val="0070C0"/>
                </a:solidFill>
                <a:latin typeface="Times New Roman" panose="02020603050405020304" pitchFamily="18" charset="0"/>
                <a:cs typeface="Times New Roman" panose="02020603050405020304" pitchFamily="18" charset="0"/>
              </a:rPr>
              <a:t>Remember: If something seems suspicious, be brave to say “NO”.  Ask parents, teachers, or the police for help.</a:t>
            </a:r>
            <a:endParaRPr lang="en-US" sz="3200" b="1"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endParaRPr>
          </a:p>
          <a:p>
            <a:pPr marL="0" lvl="0" indent="0"/>
            <a:r>
              <a:rPr lang="en-US" sz="3200" b="1"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 </a:t>
            </a:r>
            <a:r>
              <a:rPr lang="en-US" sz="3200" b="1" dirty="0">
                <a:solidFill>
                  <a:srgbClr val="0070C0"/>
                </a:solidFill>
                <a:latin typeface="Times New Roman" panose="02020603050405020304" pitchFamily="18" charset="0"/>
                <a:cs typeface="Times New Roman" panose="02020603050405020304" pitchFamily="18" charset="0"/>
              </a:rPr>
              <a:t>Hong Kong Police Force Anti-Scam Helpline: </a:t>
            </a:r>
            <a:r>
              <a:rPr lang="en-US" sz="3200" b="1" dirty="0">
                <a:solidFill>
                  <a:srgbClr val="0070C0"/>
                </a:solidFill>
                <a:latin typeface="Times New Roman" panose="02020603050405020304" pitchFamily="18" charset="0"/>
                <a:ea typeface="新細明體-ExtB" panose="02020500000000000000" pitchFamily="18" charset="-120"/>
                <a:cs typeface="Times New Roman" panose="02020603050405020304" pitchFamily="18" charset="0"/>
                <a:sym typeface="思源宋体-超粗体"/>
              </a:rPr>
              <a:t>18222</a:t>
            </a:r>
          </a:p>
        </p:txBody>
      </p:sp>
      <p:sp>
        <p:nvSpPr>
          <p:cNvPr id="18" name="Freeform 4">
            <a:extLst>
              <a:ext uri="{FF2B5EF4-FFF2-40B4-BE49-F238E27FC236}">
                <a16:creationId xmlns:a16="http://schemas.microsoft.com/office/drawing/2014/main" id="{2CF27F78-312E-A341-2D87-C983CB483ED6}"/>
              </a:ext>
            </a:extLst>
          </p:cNvPr>
          <p:cNvSpPr/>
          <p:nvPr/>
        </p:nvSpPr>
        <p:spPr>
          <a:xfrm>
            <a:off x="1600200" y="399163"/>
            <a:ext cx="2893724" cy="3171204"/>
          </a:xfrm>
          <a:custGeom>
            <a:avLst/>
            <a:gdLst/>
            <a:ahLst/>
            <a:cxnLst/>
            <a:rect l="l" t="t" r="r" b="b"/>
            <a:pathLst>
              <a:path w="2893724" h="3171204">
                <a:moveTo>
                  <a:pt x="0" y="0"/>
                </a:moveTo>
                <a:lnTo>
                  <a:pt x="2893724" y="0"/>
                </a:lnTo>
                <a:lnTo>
                  <a:pt x="2893724" y="3171204"/>
                </a:lnTo>
                <a:lnTo>
                  <a:pt x="0" y="3171204"/>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GB"/>
          </a:p>
        </p:txBody>
      </p:sp>
      <p:sp>
        <p:nvSpPr>
          <p:cNvPr id="3" name="Freeform 7">
            <a:extLst>
              <a:ext uri="{FF2B5EF4-FFF2-40B4-BE49-F238E27FC236}">
                <a16:creationId xmlns:a16="http://schemas.microsoft.com/office/drawing/2014/main" id="{4EEADEF3-E663-1D12-390B-7C3FE9F2CE1B}"/>
              </a:ext>
            </a:extLst>
          </p:cNvPr>
          <p:cNvSpPr/>
          <p:nvPr/>
        </p:nvSpPr>
        <p:spPr>
          <a:xfrm rot="-945273">
            <a:off x="16618557" y="3053537"/>
            <a:ext cx="1653880" cy="2115043"/>
          </a:xfrm>
          <a:custGeom>
            <a:avLst/>
            <a:gdLst/>
            <a:ahLst/>
            <a:cxnLst/>
            <a:rect l="l" t="t" r="r" b="b"/>
            <a:pathLst>
              <a:path w="1821747" h="2298735">
                <a:moveTo>
                  <a:pt x="0" y="0"/>
                </a:moveTo>
                <a:lnTo>
                  <a:pt x="1821747" y="0"/>
                </a:lnTo>
                <a:lnTo>
                  <a:pt x="1821747" y="2298734"/>
                </a:lnTo>
                <a:lnTo>
                  <a:pt x="0" y="229873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GB"/>
          </a:p>
        </p:txBody>
      </p:sp>
      <p:sp>
        <p:nvSpPr>
          <p:cNvPr id="2" name="文字方塊 2">
            <a:extLst>
              <a:ext uri="{FF2B5EF4-FFF2-40B4-BE49-F238E27FC236}">
                <a16:creationId xmlns:a16="http://schemas.microsoft.com/office/drawing/2014/main" id="{DA3DC384-2D68-E38C-8392-3C2137D8A50D}"/>
              </a:ext>
            </a:extLst>
          </p:cNvPr>
          <p:cNvSpPr txBox="1"/>
          <p:nvPr/>
        </p:nvSpPr>
        <p:spPr>
          <a:xfrm>
            <a:off x="8305800" y="35640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5" name="投影片編號版面配置區 1">
            <a:extLst>
              <a:ext uri="{FF2B5EF4-FFF2-40B4-BE49-F238E27FC236}">
                <a16:creationId xmlns:a16="http://schemas.microsoft.com/office/drawing/2014/main" id="{C60767B5-3547-8236-7EA1-A13A0913B7D3}"/>
              </a:ext>
            </a:extLst>
          </p:cNvPr>
          <p:cNvSpPr txBox="1">
            <a:spLocks/>
          </p:cNvSpPr>
          <p:nvPr/>
        </p:nvSpPr>
        <p:spPr>
          <a:xfrm>
            <a:off x="17137132" y="9751340"/>
            <a:ext cx="55086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6EF7C7B-46F8-443A-BEA6-DEAB3CE58959}" type="slidenum">
              <a:rPr lang="en-US" altLang="en-US" smtClean="0">
                <a:solidFill>
                  <a:schemeClr val="tx1"/>
                </a:solidFill>
              </a:rPr>
              <a:pPr>
                <a:defRPr/>
              </a:pPr>
              <a:t>23</a:t>
            </a:fld>
            <a:endParaRPr lang="en-US" altLang="en-US" dirty="0">
              <a:solidFill>
                <a:schemeClr val="tx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9F8BC"/>
        </a:solidFill>
        <a:effectLst/>
      </p:bgPr>
    </p:bg>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016A0A76-54F3-33D7-08F8-D5EEB09D4680}"/>
              </a:ext>
            </a:extLst>
          </p:cNvPr>
          <p:cNvPicPr>
            <a:picLocks noChangeAspect="1"/>
          </p:cNvPicPr>
          <p:nvPr/>
        </p:nvPicPr>
        <p:blipFill>
          <a:blip r:embed="rId2"/>
          <a:stretch>
            <a:fillRect/>
          </a:stretch>
        </p:blipFill>
        <p:spPr>
          <a:xfrm>
            <a:off x="6066563" y="7114391"/>
            <a:ext cx="4264599" cy="1492610"/>
          </a:xfrm>
          <a:prstGeom prst="rect">
            <a:avLst/>
          </a:prstGeom>
        </p:spPr>
      </p:pic>
      <p:sp>
        <p:nvSpPr>
          <p:cNvPr id="9" name="文字方塊 8">
            <a:extLst>
              <a:ext uri="{FF2B5EF4-FFF2-40B4-BE49-F238E27FC236}">
                <a16:creationId xmlns:a16="http://schemas.microsoft.com/office/drawing/2014/main" id="{F9D41938-1347-3F20-CF7F-52D8E6A3E9D6}"/>
              </a:ext>
            </a:extLst>
          </p:cNvPr>
          <p:cNvSpPr txBox="1"/>
          <p:nvPr/>
        </p:nvSpPr>
        <p:spPr>
          <a:xfrm>
            <a:off x="2730384" y="6593552"/>
            <a:ext cx="6651480" cy="523220"/>
          </a:xfrm>
          <a:prstGeom prst="rect">
            <a:avLst/>
          </a:prstGeom>
          <a:noFill/>
        </p:spPr>
        <p:txBody>
          <a:bodyPr wrap="square" lIns="91440" tIns="45720" rIns="91440" bIns="45720" anchor="t">
            <a:spAutoFit/>
          </a:bodyPr>
          <a:lstStyle/>
          <a:p>
            <a:r>
              <a:rPr lang="en-GB" sz="2700" dirty="0">
                <a:latin typeface="Microsoft JhengHei"/>
                <a:ea typeface="Microsoft JhengHei"/>
              </a:rPr>
              <a:t> </a:t>
            </a:r>
            <a:r>
              <a:rPr lang="zh-CN" altLang="en-US" sz="2700" kern="0" dirty="0">
                <a:latin typeface="Arial"/>
                <a:ea typeface="Aptos" panose="020B0004020202020204" pitchFamily="34" charset="0"/>
                <a:cs typeface="Arial"/>
              </a:rPr>
              <a:t> </a:t>
            </a:r>
            <a:r>
              <a:rPr lang="en-GB" altLang="zh-CN" sz="2800" kern="0" dirty="0">
                <a:latin typeface="Times New Roman"/>
                <a:ea typeface="Aptos" panose="020B0004020202020204" pitchFamily="34" charset="0"/>
                <a:cs typeface="Times New Roman"/>
              </a:rPr>
              <a:t>Special Acknowledgement</a:t>
            </a:r>
            <a:r>
              <a:rPr lang="zh-CN" sz="2800" kern="0">
                <a:latin typeface="Times New Roman"/>
                <a:ea typeface="Aptos" panose="020B0004020202020204" pitchFamily="34" charset="0"/>
                <a:cs typeface="Times New Roman"/>
              </a:rPr>
              <a:t>： </a:t>
            </a:r>
            <a:endParaRPr lang="en-GB" sz="2700" dirty="0">
              <a:latin typeface="Arial"/>
              <a:cs typeface="Arial"/>
            </a:endParaRPr>
          </a:p>
        </p:txBody>
      </p:sp>
      <p:sp>
        <p:nvSpPr>
          <p:cNvPr id="3" name="文字方塊 2">
            <a:extLst>
              <a:ext uri="{FF2B5EF4-FFF2-40B4-BE49-F238E27FC236}">
                <a16:creationId xmlns:a16="http://schemas.microsoft.com/office/drawing/2014/main" id="{63038EBA-C3D4-6C1A-CC9C-EC578F9A4F5F}"/>
              </a:ext>
            </a:extLst>
          </p:cNvPr>
          <p:cNvSpPr txBox="1"/>
          <p:nvPr/>
        </p:nvSpPr>
        <p:spPr>
          <a:xfrm>
            <a:off x="8610600" y="238780"/>
            <a:ext cx="9677400" cy="523220"/>
          </a:xfrm>
          <a:prstGeom prst="rect">
            <a:avLst/>
          </a:prstGeom>
          <a:noFill/>
        </p:spPr>
        <p:txBody>
          <a:bodyPr wrap="square">
            <a:spAutoFit/>
          </a:bodyPr>
          <a:lstStyle/>
          <a:p>
            <a:r>
              <a:rPr lang="en-GB" sz="2800" dirty="0">
                <a:latin typeface="Times New Roman" panose="02020603050405020304" pitchFamily="18" charset="0"/>
                <a:ea typeface="PMingLiU" panose="02020500000000000000" pitchFamily="18" charset="-120"/>
                <a:cs typeface="Times New Roman" panose="02020603050405020304" pitchFamily="18" charset="0"/>
              </a:rPr>
              <a:t>Unmasking the Screen: Deconstructing Online Sexual Grooming</a:t>
            </a:r>
            <a:endParaRPr lang="en-GB" sz="2800" dirty="0">
              <a:latin typeface="Times New Roman" panose="02020603050405020304" pitchFamily="18" charset="0"/>
              <a:cs typeface="Times New Roman" panose="02020603050405020304" pitchFamily="18" charset="0"/>
            </a:endParaRPr>
          </a:p>
        </p:txBody>
      </p:sp>
      <p:sp>
        <p:nvSpPr>
          <p:cNvPr id="5" name="投影片編號版面配置區 1">
            <a:extLst>
              <a:ext uri="{FF2B5EF4-FFF2-40B4-BE49-F238E27FC236}">
                <a16:creationId xmlns:a16="http://schemas.microsoft.com/office/drawing/2014/main" id="{66381C66-9547-DFE0-7BF4-A602A6870A1E}"/>
              </a:ext>
            </a:extLst>
          </p:cNvPr>
          <p:cNvSpPr>
            <a:spLocks noGrp="1"/>
          </p:cNvSpPr>
          <p:nvPr>
            <p:ph type="sldNum" sz="quarter" idx="12"/>
          </p:nvPr>
        </p:nvSpPr>
        <p:spPr>
          <a:xfrm>
            <a:off x="16984732" y="9598940"/>
            <a:ext cx="550862" cy="365125"/>
          </a:xfrm>
        </p:spPr>
        <p:txBody>
          <a:bodyPr/>
          <a:lstStyle/>
          <a:p>
            <a:pPr>
              <a:defRPr/>
            </a:pPr>
            <a:fld id="{76EF7C7B-46F8-443A-BEA6-DEAB3CE58959}" type="slidenum">
              <a:rPr lang="en-US" altLang="en-US" smtClean="0">
                <a:solidFill>
                  <a:schemeClr val="tx1"/>
                </a:solidFill>
              </a:rPr>
              <a:pPr>
                <a:defRPr/>
              </a:pPr>
              <a:t>24</a:t>
            </a:fld>
            <a:endParaRPr lang="en-US" altLang="en-US" dirty="0">
              <a:solidFill>
                <a:schemeClr val="tx1"/>
              </a:solidFill>
            </a:endParaRPr>
          </a:p>
        </p:txBody>
      </p:sp>
    </p:spTree>
    <p:extLst>
      <p:ext uri="{BB962C8B-B14F-4D97-AF65-F5344CB8AC3E}">
        <p14:creationId xmlns:p14="http://schemas.microsoft.com/office/powerpoint/2010/main" val="1789414953"/>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Editorial</Template>
  <TotalTime>1551</TotalTime>
  <Words>1456</Words>
  <Application>Microsoft Office PowerPoint</Application>
  <PresentationFormat>Custom</PresentationFormat>
  <Paragraphs>177</Paragraphs>
  <Slides>24</Slides>
  <Notes>5</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網上陷阱教育演示大綱 副本</dc:title>
  <dc:creator>Yeung Mei Lun</dc:creator>
  <cp:lastModifiedBy>WONG, Po Yuk [CRSE]</cp:lastModifiedBy>
  <cp:revision>47</cp:revision>
  <dcterms:created xsi:type="dcterms:W3CDTF">2006-08-16T00:00:00Z</dcterms:created>
  <dcterms:modified xsi:type="dcterms:W3CDTF">2026-10-05T09:37:46Z</dcterms:modified>
  <dc:identifier>DAHQFx2Go10</dc:identifier>
</cp:coreProperties>
</file>