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1"/>
  </p:sldMasterIdLst>
  <p:notesMasterIdLst>
    <p:notesMasterId r:id="rId26"/>
  </p:notesMasterIdLst>
  <p:handoutMasterIdLst>
    <p:handoutMasterId r:id="rId27"/>
  </p:handoutMasterIdLst>
  <p:sldIdLst>
    <p:sldId id="258" r:id="rId2"/>
    <p:sldId id="300" r:id="rId3"/>
    <p:sldId id="301" r:id="rId4"/>
    <p:sldId id="303" r:id="rId5"/>
    <p:sldId id="261" r:id="rId6"/>
    <p:sldId id="291" r:id="rId7"/>
    <p:sldId id="302" r:id="rId8"/>
    <p:sldId id="264" r:id="rId9"/>
    <p:sldId id="265" r:id="rId10"/>
    <p:sldId id="266" r:id="rId11"/>
    <p:sldId id="267" r:id="rId12"/>
    <p:sldId id="304" r:id="rId13"/>
    <p:sldId id="297" r:id="rId14"/>
    <p:sldId id="296" r:id="rId15"/>
    <p:sldId id="298" r:id="rId16"/>
    <p:sldId id="306" r:id="rId17"/>
    <p:sldId id="279" r:id="rId18"/>
    <p:sldId id="280" r:id="rId19"/>
    <p:sldId id="288" r:id="rId20"/>
    <p:sldId id="281" r:id="rId21"/>
    <p:sldId id="305" r:id="rId22"/>
    <p:sldId id="317" r:id="rId23"/>
    <p:sldId id="284" r:id="rId24"/>
    <p:sldId id="318" r:id="rId25"/>
  </p:sldIdLst>
  <p:sldSz cx="18288000" cy="10287000"/>
  <p:notesSz cx="6858000" cy="9144000"/>
  <p:embeddedFontLst>
    <p:embeddedFont>
      <p:font typeface="微軟正黑體" panose="020B0604030504040204" pitchFamily="34" charset="-120"/>
      <p:regular r:id="rId28"/>
      <p:bold r:id="rId29"/>
    </p:embeddedFont>
    <p:embeddedFont>
      <p:font typeface="新細明體-ExtB" panose="02020500000000000000" pitchFamily="18" charset="-120"/>
      <p:regular r:id="rId30"/>
    </p:embeddedFont>
    <p:embeddedFont>
      <p:font typeface="思源宋体-超粗体" panose="020B0604020202020204" charset="-128"/>
      <p:regular r:id="rId31"/>
    </p:embeddedFont>
    <p:embeddedFont>
      <p:font typeface="Sprite Graffiti" panose="020B0604020202020204" charset="0"/>
      <p:regular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CFF"/>
    <a:srgbClr val="F7ECBF"/>
    <a:srgbClr val="F9F8BC"/>
    <a:srgbClr val="FFFF99"/>
    <a:srgbClr val="06EADF"/>
    <a:srgbClr val="18D3D8"/>
    <a:srgbClr val="09B7E7"/>
    <a:srgbClr val="FFCC66"/>
    <a:srgbClr val="F9F8BA"/>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33" dt="2026-10-05T09:32:09.5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18" autoAdjust="0"/>
    <p:restoredTop sz="88165" autoAdjust="0"/>
  </p:normalViewPr>
  <p:slideViewPr>
    <p:cSldViewPr>
      <p:cViewPr varScale="1">
        <p:scale>
          <a:sx n="46" d="100"/>
          <a:sy n="46" d="100"/>
        </p:scale>
        <p:origin x="1253" y="58"/>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font" Target="fonts/font3.fntdata"/><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N, Haley [SPFEO]" userId="S::chanh@eduhk.hk::7d7eee0c-1046-4f70-8a48-87e127f46548" providerId="AD" clId="Web-{00000000-0000-0000-0000-000000000000}"/>
    <pc:docChg chg="modSld">
      <pc:chgData name="CHAN, Haley [SPFEO]" userId="S::chanh@eduhk.hk::7d7eee0c-1046-4f70-8a48-87e127f46548" providerId="AD" clId="Web-{00000000-0000-0000-0000-000000000000}" dt="2026-10-05T09:32:09.514" v="28" actId="14100"/>
      <pc:docMkLst>
        <pc:docMk/>
      </pc:docMkLst>
      <pc:sldChg chg="modSp">
        <pc:chgData name="CHAN, Haley [SPFEO]" userId="S::chanh@eduhk.hk::7d7eee0c-1046-4f70-8a48-87e127f46548" providerId="AD" clId="Web-{00000000-0000-0000-0000-000000000000}" dt="2026-10-05T09:27:36.803" v="5" actId="1076"/>
        <pc:sldMkLst>
          <pc:docMk/>
          <pc:sldMk cId="104893041" sldId="258"/>
        </pc:sldMkLst>
        <pc:spChg chg="mod">
          <ac:chgData name="CHAN, Haley [SPFEO]" userId="S::chanh@eduhk.hk::7d7eee0c-1046-4f70-8a48-87e127f46548" providerId="AD" clId="Web-{00000000-0000-0000-0000-000000000000}" dt="2026-10-05T09:27:36.803" v="5" actId="1076"/>
          <ac:spMkLst>
            <pc:docMk/>
            <pc:sldMk cId="104893041" sldId="258"/>
            <ac:spMk id="5" creationId="{2B0ED418-A1EB-C769-9E76-B91774F007E5}"/>
          </ac:spMkLst>
        </pc:spChg>
        <pc:spChg chg="mod">
          <ac:chgData name="CHAN, Haley [SPFEO]" userId="S::chanh@eduhk.hk::7d7eee0c-1046-4f70-8a48-87e127f46548" providerId="AD" clId="Web-{00000000-0000-0000-0000-000000000000}" dt="2026-10-05T09:27:30.397" v="4" actId="1076"/>
          <ac:spMkLst>
            <pc:docMk/>
            <pc:sldMk cId="104893041" sldId="258"/>
            <ac:spMk id="6" creationId="{8E540A1B-6844-9528-45BF-A1B18A411F99}"/>
          </ac:spMkLst>
        </pc:spChg>
      </pc:sldChg>
      <pc:sldChg chg="modSp">
        <pc:chgData name="CHAN, Haley [SPFEO]" userId="S::chanh@eduhk.hk::7d7eee0c-1046-4f70-8a48-87e127f46548" providerId="AD" clId="Web-{00000000-0000-0000-0000-000000000000}" dt="2026-10-05T09:28:17.164" v="6" actId="1076"/>
        <pc:sldMkLst>
          <pc:docMk/>
          <pc:sldMk cId="0" sldId="261"/>
        </pc:sldMkLst>
        <pc:graphicFrameChg chg="mod">
          <ac:chgData name="CHAN, Haley [SPFEO]" userId="S::chanh@eduhk.hk::7d7eee0c-1046-4f70-8a48-87e127f46548" providerId="AD" clId="Web-{00000000-0000-0000-0000-000000000000}" dt="2026-10-05T09:28:17.164" v="6" actId="1076"/>
          <ac:graphicFrameMkLst>
            <pc:docMk/>
            <pc:sldMk cId="0" sldId="261"/>
            <ac:graphicFrameMk id="21" creationId="{D8EF8DE2-37CB-6FEA-D9F4-4932554D99FA}"/>
          </ac:graphicFrameMkLst>
        </pc:graphicFrameChg>
      </pc:sldChg>
      <pc:sldChg chg="modSp">
        <pc:chgData name="CHAN, Haley [SPFEO]" userId="S::chanh@eduhk.hk::7d7eee0c-1046-4f70-8a48-87e127f46548" providerId="AD" clId="Web-{00000000-0000-0000-0000-000000000000}" dt="2026-10-05T09:29:51.558" v="10" actId="1076"/>
        <pc:sldMkLst>
          <pc:docMk/>
          <pc:sldMk cId="0" sldId="265"/>
        </pc:sldMkLst>
        <pc:spChg chg="mod">
          <ac:chgData name="CHAN, Haley [SPFEO]" userId="S::chanh@eduhk.hk::7d7eee0c-1046-4f70-8a48-87e127f46548" providerId="AD" clId="Web-{00000000-0000-0000-0000-000000000000}" dt="2026-10-05T09:29:49.495" v="9" actId="1076"/>
          <ac:spMkLst>
            <pc:docMk/>
            <pc:sldMk cId="0" sldId="265"/>
            <ac:spMk id="6" creationId="{00000000-0000-0000-0000-000000000000}"/>
          </ac:spMkLst>
        </pc:spChg>
        <pc:spChg chg="mod">
          <ac:chgData name="CHAN, Haley [SPFEO]" userId="S::chanh@eduhk.hk::7d7eee0c-1046-4f70-8a48-87e127f46548" providerId="AD" clId="Web-{00000000-0000-0000-0000-000000000000}" dt="2026-10-05T09:29:51.558" v="10" actId="1076"/>
          <ac:spMkLst>
            <pc:docMk/>
            <pc:sldMk cId="0" sldId="265"/>
            <ac:spMk id="18" creationId="{28938881-8B0F-1B07-0348-95CC92EBD4A1}"/>
          </ac:spMkLst>
        </pc:spChg>
      </pc:sldChg>
      <pc:sldChg chg="modSp">
        <pc:chgData name="CHAN, Haley [SPFEO]" userId="S::chanh@eduhk.hk::7d7eee0c-1046-4f70-8a48-87e127f46548" providerId="AD" clId="Web-{00000000-0000-0000-0000-000000000000}" dt="2026-10-05T09:30:00.323" v="12" actId="14100"/>
        <pc:sldMkLst>
          <pc:docMk/>
          <pc:sldMk cId="0" sldId="266"/>
        </pc:sldMkLst>
        <pc:spChg chg="mod">
          <ac:chgData name="CHAN, Haley [SPFEO]" userId="S::chanh@eduhk.hk::7d7eee0c-1046-4f70-8a48-87e127f46548" providerId="AD" clId="Web-{00000000-0000-0000-0000-000000000000}" dt="2026-10-05T09:30:00.323" v="12" actId="14100"/>
          <ac:spMkLst>
            <pc:docMk/>
            <pc:sldMk cId="0" sldId="266"/>
            <ac:spMk id="11" creationId="{00000000-0000-0000-0000-000000000000}"/>
          </ac:spMkLst>
        </pc:spChg>
      </pc:sldChg>
      <pc:sldChg chg="modSp">
        <pc:chgData name="CHAN, Haley [SPFEO]" userId="S::chanh@eduhk.hk::7d7eee0c-1046-4f70-8a48-87e127f46548" providerId="AD" clId="Web-{00000000-0000-0000-0000-000000000000}" dt="2026-10-05T09:31:32.248" v="24" actId="1076"/>
        <pc:sldMkLst>
          <pc:docMk/>
          <pc:sldMk cId="0" sldId="280"/>
        </pc:sldMkLst>
        <pc:spChg chg="mod">
          <ac:chgData name="CHAN, Haley [SPFEO]" userId="S::chanh@eduhk.hk::7d7eee0c-1046-4f70-8a48-87e127f46548" providerId="AD" clId="Web-{00000000-0000-0000-0000-000000000000}" dt="2026-10-05T09:31:32.248" v="24" actId="1076"/>
          <ac:spMkLst>
            <pc:docMk/>
            <pc:sldMk cId="0" sldId="280"/>
            <ac:spMk id="20" creationId="{E290BC3A-3DDF-6F53-32D2-0B36429EFA63}"/>
          </ac:spMkLst>
        </pc:spChg>
      </pc:sldChg>
      <pc:sldChg chg="modSp">
        <pc:chgData name="CHAN, Haley [SPFEO]" userId="S::chanh@eduhk.hk::7d7eee0c-1046-4f70-8a48-87e127f46548" providerId="AD" clId="Web-{00000000-0000-0000-0000-000000000000}" dt="2026-10-05T09:32:09.514" v="28" actId="14100"/>
        <pc:sldMkLst>
          <pc:docMk/>
          <pc:sldMk cId="0" sldId="284"/>
        </pc:sldMkLst>
        <pc:grpChg chg="mod">
          <ac:chgData name="CHAN, Haley [SPFEO]" userId="S::chanh@eduhk.hk::7d7eee0c-1046-4f70-8a48-87e127f46548" providerId="AD" clId="Web-{00000000-0000-0000-0000-000000000000}" dt="2026-10-05T09:32:09.514" v="28" actId="14100"/>
          <ac:grpSpMkLst>
            <pc:docMk/>
            <pc:sldMk cId="0" sldId="284"/>
            <ac:grpSpMk id="8" creationId="{00000000-0000-0000-0000-000000000000}"/>
          </ac:grpSpMkLst>
        </pc:grpChg>
      </pc:sldChg>
      <pc:sldChg chg="modSp">
        <pc:chgData name="CHAN, Haley [SPFEO]" userId="S::chanh@eduhk.hk::7d7eee0c-1046-4f70-8a48-87e127f46548" providerId="AD" clId="Web-{00000000-0000-0000-0000-000000000000}" dt="2026-10-05T09:28:33.289" v="8" actId="1076"/>
        <pc:sldMkLst>
          <pc:docMk/>
          <pc:sldMk cId="1640272402" sldId="291"/>
        </pc:sldMkLst>
        <pc:spChg chg="mod">
          <ac:chgData name="CHAN, Haley [SPFEO]" userId="S::chanh@eduhk.hk::7d7eee0c-1046-4f70-8a48-87e127f46548" providerId="AD" clId="Web-{00000000-0000-0000-0000-000000000000}" dt="2026-10-05T09:28:33.289" v="8" actId="1076"/>
          <ac:spMkLst>
            <pc:docMk/>
            <pc:sldMk cId="1640272402" sldId="291"/>
            <ac:spMk id="6" creationId="{3AFDD013-1EBF-AA1A-F99B-97261FAC4A7F}"/>
          </ac:spMkLst>
        </pc:spChg>
        <pc:spChg chg="mod">
          <ac:chgData name="CHAN, Haley [SPFEO]" userId="S::chanh@eduhk.hk::7d7eee0c-1046-4f70-8a48-87e127f46548" providerId="AD" clId="Web-{00000000-0000-0000-0000-000000000000}" dt="2026-10-05T09:28:30.133" v="7" actId="1076"/>
          <ac:spMkLst>
            <pc:docMk/>
            <pc:sldMk cId="1640272402" sldId="291"/>
            <ac:spMk id="10" creationId="{BBBD71D1-CB2A-2646-5B34-7B4AE0B66B83}"/>
          </ac:spMkLst>
        </pc:spChg>
      </pc:sldChg>
      <pc:sldChg chg="modSp">
        <pc:chgData name="CHAN, Haley [SPFEO]" userId="S::chanh@eduhk.hk::7d7eee0c-1046-4f70-8a48-87e127f46548" providerId="AD" clId="Web-{00000000-0000-0000-0000-000000000000}" dt="2026-10-05T09:31:07.060" v="23" actId="20577"/>
        <pc:sldMkLst>
          <pc:docMk/>
          <pc:sldMk cId="4285505770" sldId="296"/>
        </pc:sldMkLst>
        <pc:spChg chg="mod">
          <ac:chgData name="CHAN, Haley [SPFEO]" userId="S::chanh@eduhk.hk::7d7eee0c-1046-4f70-8a48-87e127f46548" providerId="AD" clId="Web-{00000000-0000-0000-0000-000000000000}" dt="2026-10-05T09:31:07.060" v="23" actId="20577"/>
          <ac:spMkLst>
            <pc:docMk/>
            <pc:sldMk cId="4285505770" sldId="296"/>
            <ac:spMk id="9" creationId="{8B1B9171-4271-9952-B07A-EF8D91A85DB8}"/>
          </ac:spMkLst>
        </pc:spChg>
      </pc:sldChg>
      <pc:sldChg chg="modSp">
        <pc:chgData name="CHAN, Haley [SPFEO]" userId="S::chanh@eduhk.hk::7d7eee0c-1046-4f70-8a48-87e127f46548" providerId="AD" clId="Web-{00000000-0000-0000-0000-000000000000}" dt="2026-10-05T09:30:53.278" v="21" actId="20577"/>
        <pc:sldMkLst>
          <pc:docMk/>
          <pc:sldMk cId="128887652" sldId="297"/>
        </pc:sldMkLst>
        <pc:spChg chg="mod">
          <ac:chgData name="CHAN, Haley [SPFEO]" userId="S::chanh@eduhk.hk::7d7eee0c-1046-4f70-8a48-87e127f46548" providerId="AD" clId="Web-{00000000-0000-0000-0000-000000000000}" dt="2026-10-05T09:30:53.278" v="21" actId="20577"/>
          <ac:spMkLst>
            <pc:docMk/>
            <pc:sldMk cId="128887652" sldId="297"/>
            <ac:spMk id="7" creationId="{15DC44F6-8EFF-27E8-D869-0EA22235D64C}"/>
          </ac:spMkLst>
        </pc:spChg>
      </pc:sldChg>
      <pc:sldChg chg="modSp">
        <pc:chgData name="CHAN, Haley [SPFEO]" userId="S::chanh@eduhk.hk::7d7eee0c-1046-4f70-8a48-87e127f46548" providerId="AD" clId="Web-{00000000-0000-0000-0000-000000000000}" dt="2026-10-05T09:31:53.389" v="27" actId="1076"/>
        <pc:sldMkLst>
          <pc:docMk/>
          <pc:sldMk cId="158723972" sldId="305"/>
        </pc:sldMkLst>
        <pc:spChg chg="mod">
          <ac:chgData name="CHAN, Haley [SPFEO]" userId="S::chanh@eduhk.hk::7d7eee0c-1046-4f70-8a48-87e127f46548" providerId="AD" clId="Web-{00000000-0000-0000-0000-000000000000}" dt="2026-10-05T09:31:48.889" v="25" actId="1076"/>
          <ac:spMkLst>
            <pc:docMk/>
            <pc:sldMk cId="158723972" sldId="305"/>
            <ac:spMk id="7" creationId="{F89ABE12-DBEC-D60F-B3BB-3EC77095E5C7}"/>
          </ac:spMkLst>
        </pc:spChg>
        <pc:spChg chg="mod">
          <ac:chgData name="CHAN, Haley [SPFEO]" userId="S::chanh@eduhk.hk::7d7eee0c-1046-4f70-8a48-87e127f46548" providerId="AD" clId="Web-{00000000-0000-0000-0000-000000000000}" dt="2026-10-05T09:31:51.342" v="26" actId="1076"/>
          <ac:spMkLst>
            <pc:docMk/>
            <pc:sldMk cId="158723972" sldId="305"/>
            <ac:spMk id="9" creationId="{CACF2CC9-3883-524D-B335-E8E33C7584E0}"/>
          </ac:spMkLst>
        </pc:spChg>
        <pc:spChg chg="mod">
          <ac:chgData name="CHAN, Haley [SPFEO]" userId="S::chanh@eduhk.hk::7d7eee0c-1046-4f70-8a48-87e127f46548" providerId="AD" clId="Web-{00000000-0000-0000-0000-000000000000}" dt="2026-10-05T09:31:53.389" v="27" actId="1076"/>
          <ac:spMkLst>
            <pc:docMk/>
            <pc:sldMk cId="158723972" sldId="305"/>
            <ac:spMk id="11" creationId="{45BB8F34-B1EA-3EFD-AB63-363163ACD072}"/>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CFA122-4D3F-4E58-98CB-EE261BBA08DE}" type="doc">
      <dgm:prSet loTypeId="urn:microsoft.com/office/officeart/2005/8/layout/hProcess9" loCatId="process" qsTypeId="urn:microsoft.com/office/officeart/2005/8/quickstyle/simple1#1" qsCatId="simple" csTypeId="urn:microsoft.com/office/officeart/2005/8/colors/accent1_2#1" csCatId="accent1" phldr="1"/>
      <dgm:spPr/>
      <dgm:t>
        <a:bodyPr/>
        <a:lstStyle/>
        <a:p>
          <a:endParaRPr lang="en-GB"/>
        </a:p>
      </dgm:t>
    </dgm:pt>
    <dgm:pt modelId="{3A0A3B09-43D5-4C17-9E8F-A5EE4AC01ED6}">
      <dgm:prSet phldrT="[文字]" custT="1"/>
      <dgm:spPr/>
      <dgm:t>
        <a:bodyPr/>
        <a:lstStyle/>
        <a:p>
          <a:pPr>
            <a:lnSpc>
              <a:spcPct val="100000"/>
            </a:lnSpc>
            <a:spcAft>
              <a:spcPts val="0"/>
            </a:spcAft>
          </a:pPr>
          <a:r>
            <a:rPr lang="en-GB" sz="4000" b="1" dirty="0">
              <a:solidFill>
                <a:schemeClr val="bg1"/>
              </a:solidFill>
              <a:latin typeface="Times New Roman" panose="02020603050405020304" pitchFamily="18" charset="0"/>
              <a:cs typeface="Times New Roman" panose="02020603050405020304" pitchFamily="18" charset="0"/>
            </a:rPr>
            <a:t>Looking for targets</a:t>
          </a:r>
        </a:p>
      </dgm:t>
    </dgm:pt>
    <dgm:pt modelId="{8CFEDECA-B849-42C6-9BDC-13E3280427EA}" type="parTrans" cxnId="{17B4F33D-0043-4819-AE14-4D898C537CD6}">
      <dgm:prSet/>
      <dgm:spPr/>
      <dgm:t>
        <a:bodyPr/>
        <a:lstStyle/>
        <a:p>
          <a:endParaRPr lang="en-GB"/>
        </a:p>
      </dgm:t>
    </dgm:pt>
    <dgm:pt modelId="{3B36A3C4-9F64-4CE5-9693-92D60F06836A}" type="sibTrans" cxnId="{17B4F33D-0043-4819-AE14-4D898C537CD6}">
      <dgm:prSet/>
      <dgm:spPr/>
      <dgm:t>
        <a:bodyPr/>
        <a:lstStyle/>
        <a:p>
          <a:endParaRPr lang="en-GB"/>
        </a:p>
      </dgm:t>
    </dgm:pt>
    <dgm:pt modelId="{0D0A561E-8420-4B34-B11E-E3DEAB8E2E54}">
      <dgm:prSet phldrT="[文字]" custT="1"/>
      <dgm:spPr/>
      <dgm:t>
        <a:bodyPr/>
        <a:lstStyle/>
        <a:p>
          <a:pPr>
            <a:lnSpc>
              <a:spcPct val="100000"/>
            </a:lnSpc>
            <a:spcAft>
              <a:spcPts val="0"/>
            </a:spcAft>
          </a:pPr>
          <a:r>
            <a:rPr lang="en-GB" sz="4000" b="1" kern="1200" dirty="0">
              <a:solidFill>
                <a:prstClr val="white"/>
              </a:solidFill>
              <a:latin typeface="Times New Roman" panose="02020603050405020304" pitchFamily="18" charset="0"/>
              <a:ea typeface="+mn-ea"/>
              <a:cs typeface="Times New Roman" panose="02020603050405020304" pitchFamily="18" charset="0"/>
            </a:rPr>
            <a:t>Building</a:t>
          </a:r>
          <a:r>
            <a:rPr lang="en-GB" sz="4000" b="1" kern="1200" dirty="0">
              <a:solidFill>
                <a:schemeClr val="bg1"/>
              </a:solidFill>
              <a:latin typeface="Times New Roman" panose="02020603050405020304" pitchFamily="18" charset="0"/>
              <a:cs typeface="Times New Roman" panose="02020603050405020304" pitchFamily="18" charset="0"/>
            </a:rPr>
            <a:t> trust</a:t>
          </a:r>
        </a:p>
      </dgm:t>
    </dgm:pt>
    <dgm:pt modelId="{797C2400-AAB5-45D6-A82F-35BA775389E0}" type="parTrans" cxnId="{51324D66-4931-4126-BE4A-5DAC13D1EEC3}">
      <dgm:prSet/>
      <dgm:spPr/>
      <dgm:t>
        <a:bodyPr/>
        <a:lstStyle/>
        <a:p>
          <a:endParaRPr lang="en-GB"/>
        </a:p>
      </dgm:t>
    </dgm:pt>
    <dgm:pt modelId="{AD189244-8733-4B0F-AAAF-85D091B63C9A}" type="sibTrans" cxnId="{51324D66-4931-4126-BE4A-5DAC13D1EEC3}">
      <dgm:prSet/>
      <dgm:spPr/>
      <dgm:t>
        <a:bodyPr/>
        <a:lstStyle/>
        <a:p>
          <a:endParaRPr lang="en-GB"/>
        </a:p>
      </dgm:t>
    </dgm:pt>
    <dgm:pt modelId="{4406B926-3DCA-4E89-BF1D-A672E2D8BF77}">
      <dgm:prSet phldrT="[文字]" custT="1"/>
      <dgm:spPr/>
      <dgm:t>
        <a:bodyPr/>
        <a:lstStyle/>
        <a:p>
          <a:r>
            <a:rPr lang="en-US" altLang="zh-TW" sz="2800" b="1" dirty="0">
              <a:solidFill>
                <a:schemeClr val="bg1"/>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Threatening and blackmailing</a:t>
          </a:r>
          <a:endParaRPr lang="en-GB" sz="2800" b="1" dirty="0">
            <a:solidFill>
              <a:schemeClr val="bg1"/>
            </a:solidFill>
            <a:latin typeface="Times New Roman" panose="02020603050405020304" pitchFamily="18" charset="0"/>
            <a:cs typeface="Times New Roman" panose="02020603050405020304" pitchFamily="18" charset="0"/>
          </a:endParaRPr>
        </a:p>
      </dgm:t>
    </dgm:pt>
    <dgm:pt modelId="{2E790B5B-5E7E-449B-AEB6-3099375D4CD9}" type="parTrans" cxnId="{4C4A8E7A-61A2-4724-BAED-7921B2FE53EC}">
      <dgm:prSet/>
      <dgm:spPr/>
      <dgm:t>
        <a:bodyPr/>
        <a:lstStyle/>
        <a:p>
          <a:endParaRPr lang="en-GB"/>
        </a:p>
      </dgm:t>
    </dgm:pt>
    <dgm:pt modelId="{49A5F162-8A8B-4417-A515-2B031BD989A8}" type="sibTrans" cxnId="{4C4A8E7A-61A2-4724-BAED-7921B2FE53EC}">
      <dgm:prSet/>
      <dgm:spPr/>
      <dgm:t>
        <a:bodyPr/>
        <a:lstStyle/>
        <a:p>
          <a:endParaRPr lang="en-GB"/>
        </a:p>
      </dgm:t>
    </dgm:pt>
    <dgm:pt modelId="{0748BE6D-5693-4F9D-B7CD-48F632856951}">
      <dgm:prSet phldrT="[文字]" custT="1"/>
      <dgm:spPr/>
      <dgm:t>
        <a:bodyPr/>
        <a:lstStyle/>
        <a:p>
          <a:pPr>
            <a:lnSpc>
              <a:spcPct val="100000"/>
            </a:lnSpc>
            <a:spcAft>
              <a:spcPts val="0"/>
            </a:spcAft>
          </a:pPr>
          <a:r>
            <a:rPr lang="en-US" altLang="zh-TW" sz="4000" b="1" dirty="0">
              <a:solidFill>
                <a:schemeClr val="bg1"/>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Isolating the victim</a:t>
          </a:r>
        </a:p>
      </dgm:t>
    </dgm:pt>
    <dgm:pt modelId="{8507C547-F298-4643-B377-80EA2525E765}" type="sibTrans" cxnId="{BB69B075-4336-4E18-949A-0D309791142A}">
      <dgm:prSet/>
      <dgm:spPr/>
      <dgm:t>
        <a:bodyPr/>
        <a:lstStyle/>
        <a:p>
          <a:endParaRPr lang="en-GB"/>
        </a:p>
      </dgm:t>
    </dgm:pt>
    <dgm:pt modelId="{FDF59FB8-B99C-4633-9549-A58230DF2F3B}" type="parTrans" cxnId="{BB69B075-4336-4E18-949A-0D309791142A}">
      <dgm:prSet/>
      <dgm:spPr/>
      <dgm:t>
        <a:bodyPr/>
        <a:lstStyle/>
        <a:p>
          <a:endParaRPr lang="en-GB"/>
        </a:p>
      </dgm:t>
    </dgm:pt>
    <dgm:pt modelId="{C68C984C-BBD1-4550-A997-6C5B75B81CB1}">
      <dgm:prSet phldrT="[文字]" custT="1"/>
      <dgm:spPr/>
      <dgm:t>
        <a:bodyPr/>
        <a:lstStyle/>
        <a:p>
          <a:pPr marL="0" lvl="0" algn="ctr" defTabSz="1778000">
            <a:lnSpc>
              <a:spcPct val="100000"/>
            </a:lnSpc>
            <a:spcBef>
              <a:spcPct val="0"/>
            </a:spcBef>
            <a:spcAft>
              <a:spcPts val="0"/>
            </a:spcAft>
            <a:buNone/>
          </a:pPr>
          <a:r>
            <a:rPr lang="en-US" altLang="zh-TW" sz="3600" b="1" kern="1200" dirty="0">
              <a:solidFill>
                <a:prstClr val="white"/>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Asking for intimate images</a:t>
          </a:r>
          <a:endParaRPr lang="en-GB" sz="3600" b="1" kern="1200" dirty="0">
            <a:solidFill>
              <a:prstClr val="white"/>
            </a:solidFill>
            <a:latin typeface="Times New Roman" panose="02020603050405020304" pitchFamily="18" charset="0"/>
            <a:ea typeface="新細明體-ExtB" panose="02020500000000000000" pitchFamily="18" charset="-120"/>
            <a:cs typeface="Times New Roman" panose="02020603050405020304" pitchFamily="18" charset="0"/>
          </a:endParaRPr>
        </a:p>
      </dgm:t>
    </dgm:pt>
    <dgm:pt modelId="{ADFA03C0-CFCD-4B5F-AFE6-25C8B4A51F78}" type="sibTrans" cxnId="{B6EA65EC-479D-42B4-8146-91E4903A7A3E}">
      <dgm:prSet/>
      <dgm:spPr/>
      <dgm:t>
        <a:bodyPr/>
        <a:lstStyle/>
        <a:p>
          <a:endParaRPr lang="en-GB"/>
        </a:p>
      </dgm:t>
    </dgm:pt>
    <dgm:pt modelId="{984463A7-F00B-4AF9-A9D3-249F396B5F16}" type="parTrans" cxnId="{B6EA65EC-479D-42B4-8146-91E4903A7A3E}">
      <dgm:prSet/>
      <dgm:spPr/>
      <dgm:t>
        <a:bodyPr/>
        <a:lstStyle/>
        <a:p>
          <a:endParaRPr lang="en-GB"/>
        </a:p>
      </dgm:t>
    </dgm:pt>
    <dgm:pt modelId="{2E3F0493-67D8-446A-990C-0956B54BB79E}" type="pres">
      <dgm:prSet presAssocID="{92CFA122-4D3F-4E58-98CB-EE261BBA08DE}" presName="CompostProcess" presStyleCnt="0">
        <dgm:presLayoutVars>
          <dgm:dir/>
          <dgm:resizeHandles val="exact"/>
        </dgm:presLayoutVars>
      </dgm:prSet>
      <dgm:spPr/>
    </dgm:pt>
    <dgm:pt modelId="{3B2E0366-7FBF-4EE3-B22C-0911A886743E}" type="pres">
      <dgm:prSet presAssocID="{92CFA122-4D3F-4E58-98CB-EE261BBA08DE}" presName="arrow" presStyleLbl="bgShp" presStyleIdx="0" presStyleCnt="1" custScaleX="117647" custLinFactNeighborX="-144">
        <dgm:style>
          <a:lnRef idx="2">
            <a:schemeClr val="accent1"/>
          </a:lnRef>
          <a:fillRef idx="1">
            <a:schemeClr val="lt1"/>
          </a:fillRef>
          <a:effectRef idx="0">
            <a:schemeClr val="accent1"/>
          </a:effectRef>
          <a:fontRef idx="minor">
            <a:schemeClr val="dk1"/>
          </a:fontRef>
        </dgm:style>
      </dgm:prSet>
      <dgm:spPr/>
    </dgm:pt>
    <dgm:pt modelId="{AE01B9B9-58E0-49F4-8649-6B9DE0CB638B}" type="pres">
      <dgm:prSet presAssocID="{92CFA122-4D3F-4E58-98CB-EE261BBA08DE}" presName="linearProcess" presStyleCnt="0"/>
      <dgm:spPr/>
    </dgm:pt>
    <dgm:pt modelId="{52AC64BE-550F-4DED-8041-723493544BB4}" type="pres">
      <dgm:prSet presAssocID="{3A0A3B09-43D5-4C17-9E8F-A5EE4AC01ED6}" presName="textNode" presStyleLbl="node1" presStyleIdx="0" presStyleCnt="5">
        <dgm:presLayoutVars>
          <dgm:bulletEnabled val="1"/>
        </dgm:presLayoutVars>
      </dgm:prSet>
      <dgm:spPr/>
    </dgm:pt>
    <dgm:pt modelId="{B7E48D15-90C5-407D-9A5B-22C0C95DD572}" type="pres">
      <dgm:prSet presAssocID="{3B36A3C4-9F64-4CE5-9693-92D60F06836A}" presName="sibTrans" presStyleCnt="0"/>
      <dgm:spPr/>
    </dgm:pt>
    <dgm:pt modelId="{E78A377F-12BA-4FCD-975A-F43E66AEF258}" type="pres">
      <dgm:prSet presAssocID="{0D0A561E-8420-4B34-B11E-E3DEAB8E2E54}" presName="textNode" presStyleLbl="node1" presStyleIdx="1" presStyleCnt="5">
        <dgm:presLayoutVars>
          <dgm:bulletEnabled val="1"/>
        </dgm:presLayoutVars>
      </dgm:prSet>
      <dgm:spPr/>
    </dgm:pt>
    <dgm:pt modelId="{7620D701-539F-4F31-90E8-BCAA8FB4797E}" type="pres">
      <dgm:prSet presAssocID="{AD189244-8733-4B0F-AAAF-85D091B63C9A}" presName="sibTrans" presStyleCnt="0"/>
      <dgm:spPr/>
    </dgm:pt>
    <dgm:pt modelId="{3D7F89CD-4BDC-4035-96DB-5A20E4700432}" type="pres">
      <dgm:prSet presAssocID="{0748BE6D-5693-4F9D-B7CD-48F632856951}" presName="textNode" presStyleLbl="node1" presStyleIdx="2" presStyleCnt="5">
        <dgm:presLayoutVars>
          <dgm:bulletEnabled val="1"/>
        </dgm:presLayoutVars>
      </dgm:prSet>
      <dgm:spPr/>
    </dgm:pt>
    <dgm:pt modelId="{8A4B823D-54C9-438E-A159-A4AB5553087D}" type="pres">
      <dgm:prSet presAssocID="{8507C547-F298-4643-B377-80EA2525E765}" presName="sibTrans" presStyleCnt="0"/>
      <dgm:spPr/>
    </dgm:pt>
    <dgm:pt modelId="{AA20120B-B267-4C3D-B716-87B90584CD27}" type="pres">
      <dgm:prSet presAssocID="{C68C984C-BBD1-4550-A997-6C5B75B81CB1}" presName="textNode" presStyleLbl="node1" presStyleIdx="3" presStyleCnt="5">
        <dgm:presLayoutVars>
          <dgm:bulletEnabled val="1"/>
        </dgm:presLayoutVars>
      </dgm:prSet>
      <dgm:spPr/>
    </dgm:pt>
    <dgm:pt modelId="{17BB68C2-99DB-4FF2-B578-340CDCEA7A15}" type="pres">
      <dgm:prSet presAssocID="{ADFA03C0-CFCD-4B5F-AFE6-25C8B4A51F78}" presName="sibTrans" presStyleCnt="0"/>
      <dgm:spPr/>
    </dgm:pt>
    <dgm:pt modelId="{7FC62E56-A102-468C-A902-E3ADB04FA23A}" type="pres">
      <dgm:prSet presAssocID="{4406B926-3DCA-4E89-BF1D-A672E2D8BF77}" presName="textNode" presStyleLbl="node1" presStyleIdx="4" presStyleCnt="5">
        <dgm:presLayoutVars>
          <dgm:bulletEnabled val="1"/>
        </dgm:presLayoutVars>
      </dgm:prSet>
      <dgm:spPr/>
    </dgm:pt>
  </dgm:ptLst>
  <dgm:cxnLst>
    <dgm:cxn modelId="{B1174A00-ED97-4EBB-B696-3079173FD359}" type="presOf" srcId="{C68C984C-BBD1-4550-A997-6C5B75B81CB1}" destId="{AA20120B-B267-4C3D-B716-87B90584CD27}" srcOrd="0" destOrd="0" presId="urn:microsoft.com/office/officeart/2005/8/layout/hProcess9"/>
    <dgm:cxn modelId="{7AADBD16-8387-4DB3-8FDE-760144585BBA}" type="presOf" srcId="{4406B926-3DCA-4E89-BF1D-A672E2D8BF77}" destId="{7FC62E56-A102-468C-A902-E3ADB04FA23A}" srcOrd="0" destOrd="0" presId="urn:microsoft.com/office/officeart/2005/8/layout/hProcess9"/>
    <dgm:cxn modelId="{17B4F33D-0043-4819-AE14-4D898C537CD6}" srcId="{92CFA122-4D3F-4E58-98CB-EE261BBA08DE}" destId="{3A0A3B09-43D5-4C17-9E8F-A5EE4AC01ED6}" srcOrd="0" destOrd="0" parTransId="{8CFEDECA-B849-42C6-9BDC-13E3280427EA}" sibTransId="{3B36A3C4-9F64-4CE5-9693-92D60F06836A}"/>
    <dgm:cxn modelId="{3012655D-EB4F-4E00-9A8D-A4377783F259}" type="presOf" srcId="{0D0A561E-8420-4B34-B11E-E3DEAB8E2E54}" destId="{E78A377F-12BA-4FCD-975A-F43E66AEF258}" srcOrd="0" destOrd="0" presId="urn:microsoft.com/office/officeart/2005/8/layout/hProcess9"/>
    <dgm:cxn modelId="{CD1AB564-92B0-4702-AE3A-320CA7AB8784}" type="presOf" srcId="{3A0A3B09-43D5-4C17-9E8F-A5EE4AC01ED6}" destId="{52AC64BE-550F-4DED-8041-723493544BB4}" srcOrd="0" destOrd="0" presId="urn:microsoft.com/office/officeart/2005/8/layout/hProcess9"/>
    <dgm:cxn modelId="{51324D66-4931-4126-BE4A-5DAC13D1EEC3}" srcId="{92CFA122-4D3F-4E58-98CB-EE261BBA08DE}" destId="{0D0A561E-8420-4B34-B11E-E3DEAB8E2E54}" srcOrd="1" destOrd="0" parTransId="{797C2400-AAB5-45D6-A82F-35BA775389E0}" sibTransId="{AD189244-8733-4B0F-AAAF-85D091B63C9A}"/>
    <dgm:cxn modelId="{BB69B075-4336-4E18-949A-0D309791142A}" srcId="{92CFA122-4D3F-4E58-98CB-EE261BBA08DE}" destId="{0748BE6D-5693-4F9D-B7CD-48F632856951}" srcOrd="2" destOrd="0" parTransId="{FDF59FB8-B99C-4633-9549-A58230DF2F3B}" sibTransId="{8507C547-F298-4643-B377-80EA2525E765}"/>
    <dgm:cxn modelId="{4C4A8E7A-61A2-4724-BAED-7921B2FE53EC}" srcId="{92CFA122-4D3F-4E58-98CB-EE261BBA08DE}" destId="{4406B926-3DCA-4E89-BF1D-A672E2D8BF77}" srcOrd="4" destOrd="0" parTransId="{2E790B5B-5E7E-449B-AEB6-3099375D4CD9}" sibTransId="{49A5F162-8A8B-4417-A515-2B031BD989A8}"/>
    <dgm:cxn modelId="{4E061C93-7729-4955-98F6-442B5D110BEC}" type="presOf" srcId="{0748BE6D-5693-4F9D-B7CD-48F632856951}" destId="{3D7F89CD-4BDC-4035-96DB-5A20E4700432}" srcOrd="0" destOrd="0" presId="urn:microsoft.com/office/officeart/2005/8/layout/hProcess9"/>
    <dgm:cxn modelId="{526257C2-C21D-4F43-AA22-112243CEAD2E}" type="presOf" srcId="{92CFA122-4D3F-4E58-98CB-EE261BBA08DE}" destId="{2E3F0493-67D8-446A-990C-0956B54BB79E}" srcOrd="0" destOrd="0" presId="urn:microsoft.com/office/officeart/2005/8/layout/hProcess9"/>
    <dgm:cxn modelId="{B6EA65EC-479D-42B4-8146-91E4903A7A3E}" srcId="{92CFA122-4D3F-4E58-98CB-EE261BBA08DE}" destId="{C68C984C-BBD1-4550-A997-6C5B75B81CB1}" srcOrd="3" destOrd="0" parTransId="{984463A7-F00B-4AF9-A9D3-249F396B5F16}" sibTransId="{ADFA03C0-CFCD-4B5F-AFE6-25C8B4A51F78}"/>
    <dgm:cxn modelId="{D0294DD7-D7E6-4B81-9B8F-A5506BD4473B}" type="presParOf" srcId="{2E3F0493-67D8-446A-990C-0956B54BB79E}" destId="{3B2E0366-7FBF-4EE3-B22C-0911A886743E}" srcOrd="0" destOrd="0" presId="urn:microsoft.com/office/officeart/2005/8/layout/hProcess9"/>
    <dgm:cxn modelId="{D4A48F0F-3D62-4A1E-A9AF-10269618E714}" type="presParOf" srcId="{2E3F0493-67D8-446A-990C-0956B54BB79E}" destId="{AE01B9B9-58E0-49F4-8649-6B9DE0CB638B}" srcOrd="1" destOrd="0" presId="urn:microsoft.com/office/officeart/2005/8/layout/hProcess9"/>
    <dgm:cxn modelId="{5BB3A329-A604-4052-964E-3BAC35F87441}" type="presParOf" srcId="{AE01B9B9-58E0-49F4-8649-6B9DE0CB638B}" destId="{52AC64BE-550F-4DED-8041-723493544BB4}" srcOrd="0" destOrd="0" presId="urn:microsoft.com/office/officeart/2005/8/layout/hProcess9"/>
    <dgm:cxn modelId="{8995BBA3-8CFF-4016-954F-D2BB5759557B}" type="presParOf" srcId="{AE01B9B9-58E0-49F4-8649-6B9DE0CB638B}" destId="{B7E48D15-90C5-407D-9A5B-22C0C95DD572}" srcOrd="1" destOrd="0" presId="urn:microsoft.com/office/officeart/2005/8/layout/hProcess9"/>
    <dgm:cxn modelId="{CD2D0744-40B6-4319-BFD7-3691099DD329}" type="presParOf" srcId="{AE01B9B9-58E0-49F4-8649-6B9DE0CB638B}" destId="{E78A377F-12BA-4FCD-975A-F43E66AEF258}" srcOrd="2" destOrd="0" presId="urn:microsoft.com/office/officeart/2005/8/layout/hProcess9"/>
    <dgm:cxn modelId="{1667F3D9-C173-441F-824F-A9AF9C0DB0AF}" type="presParOf" srcId="{AE01B9B9-58E0-49F4-8649-6B9DE0CB638B}" destId="{7620D701-539F-4F31-90E8-BCAA8FB4797E}" srcOrd="3" destOrd="0" presId="urn:microsoft.com/office/officeart/2005/8/layout/hProcess9"/>
    <dgm:cxn modelId="{5DE0BA1A-917F-4779-93EE-98A10EB0EB76}" type="presParOf" srcId="{AE01B9B9-58E0-49F4-8649-6B9DE0CB638B}" destId="{3D7F89CD-4BDC-4035-96DB-5A20E4700432}" srcOrd="4" destOrd="0" presId="urn:microsoft.com/office/officeart/2005/8/layout/hProcess9"/>
    <dgm:cxn modelId="{C08788EF-FE13-4ADB-A28C-BF705965E03F}" type="presParOf" srcId="{AE01B9B9-58E0-49F4-8649-6B9DE0CB638B}" destId="{8A4B823D-54C9-438E-A159-A4AB5553087D}" srcOrd="5" destOrd="0" presId="urn:microsoft.com/office/officeart/2005/8/layout/hProcess9"/>
    <dgm:cxn modelId="{91CA7F25-CBEC-4CB6-A8E9-30BE489DC5DB}" type="presParOf" srcId="{AE01B9B9-58E0-49F4-8649-6B9DE0CB638B}" destId="{AA20120B-B267-4C3D-B716-87B90584CD27}" srcOrd="6" destOrd="0" presId="urn:microsoft.com/office/officeart/2005/8/layout/hProcess9"/>
    <dgm:cxn modelId="{6C565F48-68B2-4DAA-8B31-99428F59253C}" type="presParOf" srcId="{AE01B9B9-58E0-49F4-8649-6B9DE0CB638B}" destId="{17BB68C2-99DB-4FF2-B578-340CDCEA7A15}" srcOrd="7" destOrd="0" presId="urn:microsoft.com/office/officeart/2005/8/layout/hProcess9"/>
    <dgm:cxn modelId="{9EE48FE5-3DD6-4CE9-AF61-6AC545EC7751}" type="presParOf" srcId="{AE01B9B9-58E0-49F4-8649-6B9DE0CB638B}" destId="{7FC62E56-A102-468C-A902-E3ADB04FA23A}" srcOrd="8"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2E0366-7FBF-4EE3-B22C-0911A886743E}">
      <dsp:nvSpPr>
        <dsp:cNvPr id="0" name=""/>
        <dsp:cNvSpPr/>
      </dsp:nvSpPr>
      <dsp:spPr>
        <a:xfrm>
          <a:off x="0" y="0"/>
          <a:ext cx="14688582" cy="6171669"/>
        </a:xfrm>
        <a:prstGeom prst="rightArrow">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sp>
    <dsp:sp modelId="{52AC64BE-550F-4DED-8041-723493544BB4}">
      <dsp:nvSpPr>
        <dsp:cNvPr id="0" name=""/>
        <dsp:cNvSpPr/>
      </dsp:nvSpPr>
      <dsp:spPr>
        <a:xfrm>
          <a:off x="4303" y="1851500"/>
          <a:ext cx="2590585" cy="24686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100000"/>
            </a:lnSpc>
            <a:spcBef>
              <a:spcPct val="0"/>
            </a:spcBef>
            <a:spcAft>
              <a:spcPts val="0"/>
            </a:spcAft>
            <a:buNone/>
          </a:pPr>
          <a:r>
            <a:rPr lang="en-GB" sz="4000" b="1" kern="1200" dirty="0">
              <a:solidFill>
                <a:schemeClr val="bg1"/>
              </a:solidFill>
              <a:latin typeface="Times New Roman" panose="02020603050405020304" pitchFamily="18" charset="0"/>
              <a:cs typeface="Times New Roman" panose="02020603050405020304" pitchFamily="18" charset="0"/>
            </a:rPr>
            <a:t>Looking for targets</a:t>
          </a:r>
        </a:p>
      </dsp:txBody>
      <dsp:txXfrm>
        <a:off x="124813" y="1972010"/>
        <a:ext cx="2349565" cy="2227647"/>
      </dsp:txXfrm>
    </dsp:sp>
    <dsp:sp modelId="{E78A377F-12BA-4FCD-975A-F43E66AEF258}">
      <dsp:nvSpPr>
        <dsp:cNvPr id="0" name=""/>
        <dsp:cNvSpPr/>
      </dsp:nvSpPr>
      <dsp:spPr>
        <a:xfrm>
          <a:off x="3026652" y="1851500"/>
          <a:ext cx="2590585" cy="24686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100000"/>
            </a:lnSpc>
            <a:spcBef>
              <a:spcPct val="0"/>
            </a:spcBef>
            <a:spcAft>
              <a:spcPts val="0"/>
            </a:spcAft>
            <a:buNone/>
          </a:pPr>
          <a:r>
            <a:rPr lang="en-GB" sz="4000" b="1" kern="1200" dirty="0">
              <a:solidFill>
                <a:prstClr val="white"/>
              </a:solidFill>
              <a:latin typeface="Times New Roman" panose="02020603050405020304" pitchFamily="18" charset="0"/>
              <a:ea typeface="+mn-ea"/>
              <a:cs typeface="Times New Roman" panose="02020603050405020304" pitchFamily="18" charset="0"/>
            </a:rPr>
            <a:t>Building</a:t>
          </a:r>
          <a:r>
            <a:rPr lang="en-GB" sz="4000" b="1" kern="1200" dirty="0">
              <a:solidFill>
                <a:schemeClr val="bg1"/>
              </a:solidFill>
              <a:latin typeface="Times New Roman" panose="02020603050405020304" pitchFamily="18" charset="0"/>
              <a:cs typeface="Times New Roman" panose="02020603050405020304" pitchFamily="18" charset="0"/>
            </a:rPr>
            <a:t> trust</a:t>
          </a:r>
        </a:p>
      </dsp:txBody>
      <dsp:txXfrm>
        <a:off x="3147162" y="1972010"/>
        <a:ext cx="2349565" cy="2227647"/>
      </dsp:txXfrm>
    </dsp:sp>
    <dsp:sp modelId="{3D7F89CD-4BDC-4035-96DB-5A20E4700432}">
      <dsp:nvSpPr>
        <dsp:cNvPr id="0" name=""/>
        <dsp:cNvSpPr/>
      </dsp:nvSpPr>
      <dsp:spPr>
        <a:xfrm>
          <a:off x="6049002" y="1851500"/>
          <a:ext cx="2590585" cy="24686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100000"/>
            </a:lnSpc>
            <a:spcBef>
              <a:spcPct val="0"/>
            </a:spcBef>
            <a:spcAft>
              <a:spcPts val="0"/>
            </a:spcAft>
            <a:buNone/>
          </a:pPr>
          <a:r>
            <a:rPr lang="en-US" altLang="zh-TW" sz="4000" b="1" kern="1200" dirty="0">
              <a:solidFill>
                <a:schemeClr val="bg1"/>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Isolating the victim</a:t>
          </a:r>
        </a:p>
      </dsp:txBody>
      <dsp:txXfrm>
        <a:off x="6169512" y="1972010"/>
        <a:ext cx="2349565" cy="2227647"/>
      </dsp:txXfrm>
    </dsp:sp>
    <dsp:sp modelId="{AA20120B-B267-4C3D-B716-87B90584CD27}">
      <dsp:nvSpPr>
        <dsp:cNvPr id="0" name=""/>
        <dsp:cNvSpPr/>
      </dsp:nvSpPr>
      <dsp:spPr>
        <a:xfrm>
          <a:off x="9071351" y="1851500"/>
          <a:ext cx="2590585" cy="24686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778000">
            <a:lnSpc>
              <a:spcPct val="100000"/>
            </a:lnSpc>
            <a:spcBef>
              <a:spcPct val="0"/>
            </a:spcBef>
            <a:spcAft>
              <a:spcPts val="0"/>
            </a:spcAft>
            <a:buNone/>
          </a:pPr>
          <a:r>
            <a:rPr lang="en-US" altLang="zh-TW" sz="3600" b="1" kern="1200" dirty="0">
              <a:solidFill>
                <a:prstClr val="white"/>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Asking for intimate images</a:t>
          </a:r>
          <a:endParaRPr lang="en-GB" sz="3600" b="1" kern="1200" dirty="0">
            <a:solidFill>
              <a:prstClr val="white"/>
            </a:solidFill>
            <a:latin typeface="Times New Roman" panose="02020603050405020304" pitchFamily="18" charset="0"/>
            <a:ea typeface="新細明體-ExtB" panose="02020500000000000000" pitchFamily="18" charset="-120"/>
            <a:cs typeface="Times New Roman" panose="02020603050405020304" pitchFamily="18" charset="0"/>
          </a:endParaRPr>
        </a:p>
      </dsp:txBody>
      <dsp:txXfrm>
        <a:off x="9191861" y="1972010"/>
        <a:ext cx="2349565" cy="2227647"/>
      </dsp:txXfrm>
    </dsp:sp>
    <dsp:sp modelId="{7FC62E56-A102-468C-A902-E3ADB04FA23A}">
      <dsp:nvSpPr>
        <dsp:cNvPr id="0" name=""/>
        <dsp:cNvSpPr/>
      </dsp:nvSpPr>
      <dsp:spPr>
        <a:xfrm>
          <a:off x="12093701" y="1851500"/>
          <a:ext cx="2590585" cy="24686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altLang="zh-TW" sz="2800" b="1" kern="1200" dirty="0">
              <a:solidFill>
                <a:schemeClr val="bg1"/>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Threatening and blackmailing</a:t>
          </a:r>
          <a:endParaRPr lang="en-GB" sz="2800" b="1" kern="1200" dirty="0">
            <a:solidFill>
              <a:schemeClr val="bg1"/>
            </a:solidFill>
            <a:latin typeface="Times New Roman" panose="02020603050405020304" pitchFamily="18" charset="0"/>
            <a:cs typeface="Times New Roman" panose="02020603050405020304" pitchFamily="18" charset="0"/>
          </a:endParaRPr>
        </a:p>
      </dsp:txBody>
      <dsp:txXfrm>
        <a:off x="12214211" y="1972010"/>
        <a:ext cx="2349565" cy="2227647"/>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2515C28-9EC4-07F2-D5A1-1FC01ED9BA1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CF1DF4A-865F-7762-D758-9685013BBC6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23A36C0-0855-4745-8CA8-83B6ED1582A5}" type="datetimeFigureOut">
              <a:rPr lang="en-US" smtClean="0"/>
              <a:t>10/5/2026</a:t>
            </a:fld>
            <a:endParaRPr lang="en-US"/>
          </a:p>
        </p:txBody>
      </p:sp>
      <p:sp>
        <p:nvSpPr>
          <p:cNvPr id="4" name="Footer Placeholder 3">
            <a:extLst>
              <a:ext uri="{FF2B5EF4-FFF2-40B4-BE49-F238E27FC236}">
                <a16:creationId xmlns:a16="http://schemas.microsoft.com/office/drawing/2014/main" id="{710D6008-01BE-966B-29F7-4BC7C833875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7D6DD5F-8068-056C-C47D-C972EC75A7E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C17B8DE-49E1-4E93-97E9-35192D13B5CA}" type="slidenum">
              <a:rPr lang="en-US" smtClean="0"/>
              <a:t>‹#›</a:t>
            </a:fld>
            <a:endParaRPr lang="en-US"/>
          </a:p>
        </p:txBody>
      </p:sp>
    </p:spTree>
    <p:extLst>
      <p:ext uri="{BB962C8B-B14F-4D97-AF65-F5344CB8AC3E}">
        <p14:creationId xmlns:p14="http://schemas.microsoft.com/office/powerpoint/2010/main" val="117023049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新細明體-ExtB" panose="02020500000000000000" pitchFamily="18" charset="-120"/>
              </a:defRPr>
            </a:lvl1pPr>
          </a:lstStyle>
          <a:p>
            <a:endParaRPr lang="zh-TW" altLang="en-US" dirty="0"/>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新細明體-ExtB" panose="02020500000000000000" pitchFamily="18" charset="-120"/>
              </a:defRPr>
            </a:lvl1pPr>
          </a:lstStyle>
          <a:p>
            <a:fld id="{4E8E4BE2-03E0-46B4-B22D-07F9DE6573A9}" type="datetimeFigureOut">
              <a:rPr lang="zh-TW" altLang="en-US" smtClean="0"/>
              <a:pPr/>
              <a:t>2026/10/5</a:t>
            </a:fld>
            <a:endParaRPr lang="zh-TW" altLang="en-US" dirty="0"/>
          </a:p>
        </p:txBody>
      </p:sp>
      <p:sp>
        <p:nvSpPr>
          <p:cNvPr id="4" name="投影片影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dirty="0"/>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新細明體-ExtB" panose="02020500000000000000" pitchFamily="18" charset="-120"/>
              </a:defRPr>
            </a:lvl1pPr>
          </a:lstStyle>
          <a:p>
            <a:endParaRPr lang="zh-TW" altLang="en-US" dirty="0"/>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ea typeface="新細明體-ExtB" panose="02020500000000000000" pitchFamily="18" charset="-120"/>
              </a:defRPr>
            </a:lvl1pPr>
          </a:lstStyle>
          <a:p>
            <a:fld id="{DDF30433-FEBF-4700-96CE-09410CD43BE9}" type="slidenum">
              <a:rPr lang="zh-TW" altLang="en-US" smtClean="0"/>
              <a:pPr/>
              <a:t>‹#›</a:t>
            </a:fld>
            <a:endParaRPr lang="zh-TW" altLang="en-US" dirty="0"/>
          </a:p>
        </p:txBody>
      </p:sp>
    </p:spTree>
    <p:extLst>
      <p:ext uri="{BB962C8B-B14F-4D97-AF65-F5344CB8AC3E}">
        <p14:creationId xmlns:p14="http://schemas.microsoft.com/office/powerpoint/2010/main" val="1796940707"/>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新細明體-ExtB" panose="02020500000000000000" pitchFamily="18" charset="-120"/>
        <a:cs typeface="+mn-cs"/>
      </a:defRPr>
    </a:lvl1pPr>
    <a:lvl2pPr marL="457200" algn="l" defTabSz="914400" rtl="0" eaLnBrk="1" latinLnBrk="0" hangingPunct="1">
      <a:defRPr sz="1200" kern="1200">
        <a:solidFill>
          <a:schemeClr val="tx1"/>
        </a:solidFill>
        <a:latin typeface="+mn-lt"/>
        <a:ea typeface="新細明體-ExtB" panose="02020500000000000000" pitchFamily="18" charset="-120"/>
        <a:cs typeface="+mn-cs"/>
      </a:defRPr>
    </a:lvl2pPr>
    <a:lvl3pPr marL="914400" algn="l" defTabSz="914400" rtl="0" eaLnBrk="1" latinLnBrk="0" hangingPunct="1">
      <a:defRPr sz="1200" kern="1200">
        <a:solidFill>
          <a:schemeClr val="tx1"/>
        </a:solidFill>
        <a:latin typeface="+mn-lt"/>
        <a:ea typeface="新細明體-ExtB" panose="02020500000000000000" pitchFamily="18" charset="-120"/>
        <a:cs typeface="+mn-cs"/>
      </a:defRPr>
    </a:lvl3pPr>
    <a:lvl4pPr marL="1371600" algn="l" defTabSz="914400" rtl="0" eaLnBrk="1" latinLnBrk="0" hangingPunct="1">
      <a:defRPr sz="1200" kern="1200">
        <a:solidFill>
          <a:schemeClr val="tx1"/>
        </a:solidFill>
        <a:latin typeface="+mn-lt"/>
        <a:ea typeface="新細明體-ExtB" panose="02020500000000000000" pitchFamily="18" charset="-120"/>
        <a:cs typeface="+mn-cs"/>
      </a:defRPr>
    </a:lvl4pPr>
    <a:lvl5pPr marL="1828800" algn="l" defTabSz="914400" rtl="0" eaLnBrk="1" latinLnBrk="0" hangingPunct="1">
      <a:defRPr sz="1200" kern="1200">
        <a:solidFill>
          <a:schemeClr val="tx1"/>
        </a:solidFill>
        <a:latin typeface="+mn-lt"/>
        <a:ea typeface="新細明體-ExtB" panose="02020500000000000000" pitchFamily="18"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792444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8D7A1-80D5-580D-B26B-36FCA6677E64}"/>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6D16485E-7CAE-5CF1-CC83-79B9DC009660}"/>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0D9FBF31-C0DF-ED12-AE56-73FF6CC7C614}"/>
              </a:ext>
            </a:extLst>
          </p:cNvPr>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26357332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488788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35518867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241E2-54FD-ABAB-653D-A2C40B7E0168}"/>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6AC2649F-9AB7-4CCF-4F29-9082161798D9}"/>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BF37F353-DE8F-7640-06CE-AD2014698FC3}"/>
              </a:ext>
            </a:extLst>
          </p:cNvPr>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2812261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606799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2C19A2-A824-46FE-9841-53988C88ECF3}" type="datetime1">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D50264E-DF31-4B98-B600-004883DEA40B}" type="datetime1">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3CD8C3-3317-46D8-A20B-8B5D75945C19}" type="datetime1">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0E7B63-DC2C-4C2F-A795-8654A0E6CA1D}" type="datetime1">
              <a:rPr lang="en-US" smtClean="0"/>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955D69C-1323-422E-A626-BF4948A02541}" type="datetime1">
              <a:rPr lang="en-US" smtClean="0"/>
              <a:t>10/5/2026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4F2C345-FB8D-4E33-997F-3A40963D6520}" type="datetime1">
              <a:rPr lang="en-US" smtClean="0"/>
              <a:t>10/5/2026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AA5204-15DA-4A14-8926-EEB37E42A140}" type="datetime1">
              <a:rPr lang="en-US" smtClean="0"/>
              <a:t>10/5/2026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D14FA7C-07EC-40E8-9E3E-D49767BFDB3C}" type="datetime1">
              <a:rPr lang="en-US" smtClean="0"/>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44E445-62E2-479B-BC52-39E5AF7F9EDC}" type="datetime1">
              <a:rPr lang="en-US" smtClean="0"/>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A0BBDBA-0A42-4576-BFDF-259AD9920362}" type="datetime1">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BA2049-87FE-4E56-93B1-B4735A098D19}" type="datetime1">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9927DD-5ECD-45F9-97EC-C7FC2AA6D72C}" type="datetime1">
              <a:rPr lang="en-US" smtClean="0"/>
              <a:t>10/5/2026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3.svg"/></Relationships>
</file>

<file path=ppt/slides/_rels/slide1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3.sv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5.sv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g"/><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1B9"/>
        </a:solidFill>
        <a:effectLst/>
      </p:bgPr>
    </p:bg>
    <p:spTree>
      <p:nvGrpSpPr>
        <p:cNvPr id="1" name="">
          <a:extLst>
            <a:ext uri="{FF2B5EF4-FFF2-40B4-BE49-F238E27FC236}">
              <a16:creationId xmlns:a16="http://schemas.microsoft.com/office/drawing/2014/main" id="{48412FDA-CE07-9E5F-F94C-D2C69207765F}"/>
            </a:ext>
          </a:extLst>
        </p:cNvPr>
        <p:cNvGrpSpPr/>
        <p:nvPr/>
      </p:nvGrpSpPr>
      <p:grpSpPr>
        <a:xfrm>
          <a:off x="0" y="0"/>
          <a:ext cx="0" cy="0"/>
          <a:chOff x="0" y="0"/>
          <a:chExt cx="0" cy="0"/>
        </a:xfrm>
      </p:grpSpPr>
      <p:sp>
        <p:nvSpPr>
          <p:cNvPr id="3" name="文字方塊 2">
            <a:extLst>
              <a:ext uri="{FF2B5EF4-FFF2-40B4-BE49-F238E27FC236}">
                <a16:creationId xmlns:a16="http://schemas.microsoft.com/office/drawing/2014/main" id="{83910094-F812-4084-0D32-7294BF4D8720}"/>
              </a:ext>
            </a:extLst>
          </p:cNvPr>
          <p:cNvSpPr txBox="1"/>
          <p:nvPr/>
        </p:nvSpPr>
        <p:spPr>
          <a:xfrm>
            <a:off x="7315200" y="356400"/>
            <a:ext cx="10668000" cy="523220"/>
          </a:xfrm>
          <a:prstGeom prst="rect">
            <a:avLst/>
          </a:prstGeom>
          <a:noFill/>
        </p:spPr>
        <p:txBody>
          <a:bodyPr wrap="square">
            <a:spAutoFit/>
          </a:bodyPr>
          <a:lstStyle/>
          <a:p>
            <a:r>
              <a:rPr lang="en-GB" sz="2800" dirty="0">
                <a:latin typeface="Arial" panose="020B0604020202020204" pitchFamily="34" charset="0"/>
                <a:ea typeface="PMingLiU" panose="02020500000000000000" pitchFamily="18" charset="-120"/>
                <a:cs typeface="Arial" panose="020B0604020202020204" pitchFamily="34" charset="0"/>
              </a:rPr>
              <a:t>Unmasking the Screen: Deconstructing Online Sexual Grooming</a:t>
            </a:r>
            <a:endParaRPr lang="en-GB" sz="2800" dirty="0">
              <a:latin typeface="Arial" panose="020B0604020202020204" pitchFamily="34" charset="0"/>
              <a:cs typeface="Arial" panose="020B0604020202020204" pitchFamily="34" charset="0"/>
            </a:endParaRPr>
          </a:p>
        </p:txBody>
      </p:sp>
      <p:sp>
        <p:nvSpPr>
          <p:cNvPr id="5" name="Freeform 7">
            <a:extLst>
              <a:ext uri="{FF2B5EF4-FFF2-40B4-BE49-F238E27FC236}">
                <a16:creationId xmlns:a16="http://schemas.microsoft.com/office/drawing/2014/main" id="{2B0ED418-A1EB-C769-9E76-B91774F007E5}"/>
              </a:ext>
            </a:extLst>
          </p:cNvPr>
          <p:cNvSpPr/>
          <p:nvPr/>
        </p:nvSpPr>
        <p:spPr>
          <a:xfrm rot="650624">
            <a:off x="15600785" y="7338598"/>
            <a:ext cx="1892655" cy="2469957"/>
          </a:xfrm>
          <a:custGeom>
            <a:avLst/>
            <a:gdLst/>
            <a:ahLst/>
            <a:cxnLst/>
            <a:rect l="l" t="t" r="r" b="b"/>
            <a:pathLst>
              <a:path w="1874212" h="2015282">
                <a:moveTo>
                  <a:pt x="0" y="0"/>
                </a:moveTo>
                <a:lnTo>
                  <a:pt x="1874212" y="0"/>
                </a:lnTo>
                <a:lnTo>
                  <a:pt x="1874212" y="2015282"/>
                </a:lnTo>
                <a:lnTo>
                  <a:pt x="0" y="2015282"/>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3">
            <a:extLst>
              <a:ext uri="{FF2B5EF4-FFF2-40B4-BE49-F238E27FC236}">
                <a16:creationId xmlns:a16="http://schemas.microsoft.com/office/drawing/2014/main" id="{DC7E41C1-7D29-D84A-FCF4-0E6F805DD476}"/>
              </a:ext>
            </a:extLst>
          </p:cNvPr>
          <p:cNvSpPr txBox="1"/>
          <p:nvPr/>
        </p:nvSpPr>
        <p:spPr>
          <a:xfrm>
            <a:off x="838200" y="1038742"/>
            <a:ext cx="16302645" cy="1015663"/>
          </a:xfrm>
          <a:prstGeom prst="rect">
            <a:avLst/>
          </a:prstGeom>
          <a:noFill/>
        </p:spPr>
        <p:txBody>
          <a:bodyPr wrap="square">
            <a:spAutoFit/>
          </a:bodyPr>
          <a:lstStyle/>
          <a:p>
            <a:pPr lvl="0"/>
            <a:r>
              <a:rPr lang="en-US" sz="6000" b="1" dirty="0">
                <a:latin typeface="Arial" panose="020B0604020202020204" pitchFamily="34" charset="0"/>
                <a:ea typeface="新細明體-ExtB" panose="02020500000000000000" pitchFamily="18" charset="-120"/>
                <a:cs typeface="Arial" panose="020B0604020202020204" pitchFamily="34" charset="0"/>
                <a:sym typeface="思源宋体-超粗体"/>
              </a:rPr>
              <a:t>Task 1: Self-Check: Social Media Usage</a:t>
            </a:r>
          </a:p>
        </p:txBody>
      </p:sp>
      <p:sp>
        <p:nvSpPr>
          <p:cNvPr id="6" name="TextBox 8">
            <a:extLst>
              <a:ext uri="{FF2B5EF4-FFF2-40B4-BE49-F238E27FC236}">
                <a16:creationId xmlns:a16="http://schemas.microsoft.com/office/drawing/2014/main" id="{8E540A1B-6844-9528-45BF-A1B18A411F99}"/>
              </a:ext>
            </a:extLst>
          </p:cNvPr>
          <p:cNvSpPr txBox="1"/>
          <p:nvPr/>
        </p:nvSpPr>
        <p:spPr>
          <a:xfrm>
            <a:off x="937014" y="2228075"/>
            <a:ext cx="16414338" cy="7201972"/>
          </a:xfrm>
          <a:prstGeom prst="rect">
            <a:avLst/>
          </a:prstGeom>
        </p:spPr>
        <p:txBody>
          <a:bodyPr wrap="square" lIns="0" tIns="0" rIns="0" bIns="0" rtlCol="0" anchor="t">
            <a:spAutoFit/>
          </a:bodyPr>
          <a:lstStyle/>
          <a:p>
            <a:pPr marL="914400" marR="0" lvl="0" indent="-914400" algn="l" defTabSz="914400" rtl="0" eaLnBrk="1" fontAlgn="auto" latinLnBrk="0" hangingPunct="1">
              <a:buClrTx/>
              <a:buSzTx/>
              <a:buFont typeface="+mj-lt"/>
              <a:buAutoNum type="arabicPeriod"/>
              <a:tabLst/>
              <a:defRPr/>
            </a:pPr>
            <a:r>
              <a:rPr kumimoji="0" lang="en-US" altLang="zh-TW" sz="3600" b="1" i="0" u="none" strike="noStrike" kern="1200" cap="none" spc="0" normalizeH="0" baseline="0" noProof="0" dirty="0">
                <a:ln>
                  <a:noFill/>
                </a:ln>
                <a:solidFill>
                  <a:srgbClr val="000000"/>
                </a:solidFill>
                <a:effectLst/>
                <a:uLnTx/>
                <a:uFillTx/>
                <a:latin typeface="Arial" panose="020B0604020202020204" pitchFamily="34" charset="0"/>
                <a:ea typeface="新細明體-ExtB" panose="02020500000000000000" pitchFamily="18" charset="-120"/>
                <a:cs typeface="Arial" panose="020B0604020202020204" pitchFamily="34" charset="0"/>
                <a:sym typeface="思源宋体-超粗体"/>
              </a:rPr>
              <a:t>Do I use it?</a:t>
            </a:r>
          </a:p>
          <a:p>
            <a:pPr marL="898525" marR="0" lvl="0" algn="l" defTabSz="914400" rtl="0" eaLnBrk="1" fontAlgn="auto" latinLnBrk="0" hangingPunct="1">
              <a:buClrTx/>
              <a:buSzTx/>
              <a:tabLst/>
              <a:defRPr/>
            </a:pPr>
            <a:r>
              <a:rPr kumimoji="0" lang="en-US" altLang="zh-TW" sz="3600" b="0" i="0" u="none" strike="noStrike" kern="1200" cap="none" spc="0" normalizeH="0" baseline="0" noProof="0" dirty="0">
                <a:ln>
                  <a:noFill/>
                </a:ln>
                <a:solidFill>
                  <a:srgbClr val="000000"/>
                </a:solidFill>
                <a:effectLst/>
                <a:uLnTx/>
                <a:uFillTx/>
                <a:latin typeface="Arial" panose="020B0604020202020204" pitchFamily="34" charset="0"/>
                <a:ea typeface="新細明體-ExtB" panose="02020500000000000000" pitchFamily="18" charset="-120"/>
                <a:cs typeface="Arial" panose="020B0604020202020204" pitchFamily="34" charset="0"/>
                <a:sym typeface="思源宋体-超粗体"/>
              </a:rPr>
              <a:t>Do you </a:t>
            </a:r>
            <a:r>
              <a:rPr lang="en-US" altLang="zh-TW" sz="3600" dirty="0">
                <a:solidFill>
                  <a:srgbClr val="000000"/>
                </a:solidFill>
                <a:latin typeface="Arial" panose="020B0604020202020204" pitchFamily="34" charset="0"/>
                <a:ea typeface="新細明體-ExtB" panose="02020500000000000000" pitchFamily="18" charset="-120"/>
                <a:cs typeface="Arial" panose="020B0604020202020204" pitchFamily="34" charset="0"/>
                <a:sym typeface="思源宋体-超粗体"/>
              </a:rPr>
              <a:t>use any of the following social-media platforms or online platforms? If yes, put a</a:t>
            </a:r>
            <a:r>
              <a:rPr kumimoji="0" lang="zh-TW" altLang="en-US" sz="3600" b="0" i="0" u="none" strike="noStrike" kern="1200" cap="none" spc="0" normalizeH="0" baseline="0" noProof="0" dirty="0">
                <a:ln>
                  <a:noFill/>
                </a:ln>
                <a:solidFill>
                  <a:srgbClr val="000000"/>
                </a:solidFill>
                <a:effectLst/>
                <a:uLnTx/>
                <a:uFillTx/>
                <a:latin typeface="Arial" panose="020B0604020202020204" pitchFamily="34" charset="0"/>
                <a:ea typeface="新細明體-ExtB" panose="02020500000000000000" pitchFamily="18" charset="-120"/>
                <a:cs typeface="Arial" panose="020B0604020202020204" pitchFamily="34" charset="0"/>
                <a:sym typeface="思源宋体-超粗体"/>
              </a:rPr>
              <a:t>「✓」</a:t>
            </a:r>
            <a:r>
              <a:rPr kumimoji="0" lang="en-US" altLang="zh-TW" sz="3600" b="0" i="0" u="none" strike="noStrike" kern="1200" cap="none" spc="0" normalizeH="0" baseline="0" noProof="0" dirty="0">
                <a:ln>
                  <a:noFill/>
                </a:ln>
                <a:solidFill>
                  <a:srgbClr val="000000"/>
                </a:solidFill>
                <a:effectLst/>
                <a:uLnTx/>
                <a:uFillTx/>
                <a:latin typeface="Arial" panose="020B0604020202020204" pitchFamily="34" charset="0"/>
                <a:ea typeface="新細明體-ExtB" panose="02020500000000000000" pitchFamily="18" charset="-120"/>
                <a:cs typeface="Arial" panose="020B0604020202020204" pitchFamily="34" charset="0"/>
                <a:sym typeface="思源宋体-超粗体"/>
              </a:rPr>
              <a:t>in Column (1)</a:t>
            </a:r>
            <a:r>
              <a:rPr lang="en-US" altLang="zh-TW" sz="3600" dirty="0">
                <a:solidFill>
                  <a:srgbClr val="000000"/>
                </a:solidFill>
                <a:latin typeface="Arial" panose="020B0604020202020204" pitchFamily="34" charset="0"/>
                <a:ea typeface="新細明體-ExtB" panose="02020500000000000000" pitchFamily="18" charset="-120"/>
                <a:cs typeface="Arial" panose="020B0604020202020204" pitchFamily="34" charset="0"/>
                <a:sym typeface="思源宋体-超粗体"/>
              </a:rPr>
              <a:t>.</a:t>
            </a:r>
            <a:endParaRPr kumimoji="0" lang="en-US" altLang="zh-TW" sz="3600" b="0" i="0" u="none" strike="noStrike" kern="1200" cap="none" spc="0" normalizeH="0" baseline="0" noProof="0" dirty="0">
              <a:ln>
                <a:noFill/>
              </a:ln>
              <a:solidFill>
                <a:srgbClr val="000000"/>
              </a:solidFill>
              <a:effectLst/>
              <a:uLnTx/>
              <a:uFillTx/>
              <a:latin typeface="Arial" panose="020B0604020202020204" pitchFamily="34" charset="0"/>
              <a:ea typeface="新細明體-ExtB" panose="02020500000000000000" pitchFamily="18" charset="-120"/>
              <a:cs typeface="Arial" panose="020B0604020202020204" pitchFamily="34" charset="0"/>
              <a:sym typeface="思源宋体-超粗体"/>
            </a:endParaRPr>
          </a:p>
          <a:p>
            <a:pPr marL="914400" marR="0" lvl="0" indent="-914400" algn="l" defTabSz="914400" rtl="0" eaLnBrk="1" fontAlgn="auto" latinLnBrk="0" hangingPunct="1">
              <a:buClrTx/>
              <a:buSzTx/>
              <a:buFont typeface="+mj-lt"/>
              <a:buAutoNum type="arabicPeriod" startAt="2"/>
              <a:tabLst/>
              <a:defRPr/>
            </a:pPr>
            <a:r>
              <a:rPr kumimoji="0" lang="en-US" altLang="zh-TW" sz="3600" b="1" i="0" u="none" strike="noStrike" kern="1200" cap="none" spc="0" normalizeH="0" baseline="0" noProof="0" dirty="0">
                <a:ln>
                  <a:noFill/>
                </a:ln>
                <a:solidFill>
                  <a:srgbClr val="000000"/>
                </a:solidFill>
                <a:effectLst/>
                <a:uLnTx/>
                <a:uFillTx/>
                <a:latin typeface="Arial" panose="020B0604020202020204" pitchFamily="34" charset="0"/>
                <a:ea typeface="新細明體-ExtB" panose="02020500000000000000" pitchFamily="18" charset="-120"/>
                <a:cs typeface="Arial" panose="020B0604020202020204" pitchFamily="34" charset="0"/>
                <a:sym typeface="思源宋体-超粗体"/>
              </a:rPr>
              <a:t>Which platform do I use most often</a:t>
            </a:r>
            <a:r>
              <a:rPr kumimoji="0" lang="zh-TW" altLang="en-US" sz="3600" b="1" i="0" u="none" strike="noStrike" kern="1200" cap="none" spc="0" normalizeH="0" baseline="0" noProof="0" dirty="0">
                <a:ln>
                  <a:noFill/>
                </a:ln>
                <a:solidFill>
                  <a:srgbClr val="000000"/>
                </a:solidFill>
                <a:effectLst/>
                <a:uLnTx/>
                <a:uFillTx/>
                <a:latin typeface="Arial" panose="020B0604020202020204" pitchFamily="34" charset="0"/>
                <a:ea typeface="新細明體-ExtB" panose="02020500000000000000" pitchFamily="18" charset="-120"/>
                <a:cs typeface="Arial" panose="020B0604020202020204" pitchFamily="34" charset="0"/>
                <a:sym typeface="思源宋体-超粗体"/>
              </a:rPr>
              <a:t>？</a:t>
            </a:r>
            <a:endParaRPr kumimoji="0" lang="en-US" altLang="zh-TW" sz="3600" b="1" i="0" u="none" strike="noStrike" kern="1200" cap="none" spc="0" normalizeH="0" baseline="0" noProof="0" dirty="0">
              <a:ln>
                <a:noFill/>
              </a:ln>
              <a:solidFill>
                <a:srgbClr val="000000"/>
              </a:solidFill>
              <a:effectLst/>
              <a:uLnTx/>
              <a:uFillTx/>
              <a:latin typeface="Arial" panose="020B0604020202020204" pitchFamily="34" charset="0"/>
              <a:ea typeface="新細明體-ExtB" panose="02020500000000000000" pitchFamily="18" charset="-120"/>
              <a:cs typeface="Arial" panose="020B0604020202020204" pitchFamily="34" charset="0"/>
              <a:sym typeface="思源宋体-超粗体"/>
            </a:endParaRPr>
          </a:p>
          <a:p>
            <a:pPr marL="898525">
              <a:defRPr/>
            </a:pPr>
            <a:r>
              <a:rPr lang="en-US" sz="3600" dirty="0">
                <a:solidFill>
                  <a:srgbClr val="000000"/>
                </a:solidFill>
                <a:latin typeface="Arial" panose="020B0604020202020204" pitchFamily="34" charset="0"/>
                <a:ea typeface="新細明體-ExtB" panose="02020500000000000000" pitchFamily="18" charset="-120"/>
                <a:cs typeface="Arial" panose="020B0604020202020204" pitchFamily="34" charset="0"/>
              </a:rPr>
              <a:t>In Column (2), rank the social-media or online platforms that you use most often. Write “1” for the one you use most, “2” for the second most used, and so on.</a:t>
            </a:r>
            <a:endParaRPr lang="en-US" altLang="zh-TW" sz="3600" dirty="0">
              <a:solidFill>
                <a:srgbClr val="000000"/>
              </a:solidFill>
              <a:latin typeface="Arial" panose="020B0604020202020204" pitchFamily="34" charset="0"/>
              <a:ea typeface="新細明體-ExtB" panose="02020500000000000000" pitchFamily="18" charset="-120"/>
              <a:cs typeface="Arial" panose="020B0604020202020204" pitchFamily="34" charset="0"/>
              <a:sym typeface="思源宋体-超粗体"/>
            </a:endParaRPr>
          </a:p>
          <a:p>
            <a:pPr marL="914400" indent="-914400">
              <a:buFont typeface="+mj-lt"/>
              <a:buAutoNum type="arabicPeriod" startAt="3"/>
              <a:defRPr/>
            </a:pPr>
            <a:r>
              <a:rPr lang="en-US" sz="3600" b="1" dirty="0">
                <a:solidFill>
                  <a:srgbClr val="000000"/>
                </a:solidFill>
                <a:latin typeface="Arial" panose="020B0604020202020204" pitchFamily="34" charset="0"/>
                <a:ea typeface="新細明體-ExtB" panose="02020500000000000000" pitchFamily="18" charset="-120"/>
                <a:cs typeface="Arial" panose="020B0604020202020204" pitchFamily="34" charset="0"/>
              </a:rPr>
              <a:t>Have I encountered suspicious situations?</a:t>
            </a:r>
          </a:p>
          <a:p>
            <a:pPr lvl="2"/>
            <a:r>
              <a:rPr lang="en-US" sz="3600" dirty="0">
                <a:solidFill>
                  <a:srgbClr val="000000"/>
                </a:solidFill>
                <a:latin typeface="Arial" panose="020B0604020202020204" pitchFamily="34" charset="0"/>
                <a:ea typeface="新細明體-ExtB" panose="02020500000000000000" pitchFamily="18" charset="-120"/>
                <a:cs typeface="Arial" panose="020B0604020202020204" pitchFamily="34" charset="0"/>
              </a:rPr>
              <a:t>When using the following social-media or online platforms, have you ever:</a:t>
            </a:r>
          </a:p>
          <a:p>
            <a:pPr marL="1485900" lvl="2" indent="-571500">
              <a:buFont typeface="Arial" panose="020B0604020202020204" pitchFamily="34" charset="0"/>
              <a:buChar char="•"/>
            </a:pPr>
            <a:r>
              <a:rPr lang="en-US" sz="3600" dirty="0">
                <a:solidFill>
                  <a:srgbClr val="000000"/>
                </a:solidFill>
                <a:latin typeface="Arial" panose="020B0604020202020204" pitchFamily="34" charset="0"/>
                <a:ea typeface="新細明體-ExtB" panose="02020500000000000000" pitchFamily="18" charset="-120"/>
                <a:cs typeface="Arial" panose="020B0604020202020204" pitchFamily="34" charset="0"/>
              </a:rPr>
              <a:t>Suspected that you were being scammed or encountered a scam?</a:t>
            </a:r>
          </a:p>
          <a:p>
            <a:pPr marL="1485900" lvl="2" indent="-571500">
              <a:buFont typeface="Arial" panose="020B0604020202020204" pitchFamily="34" charset="0"/>
              <a:buChar char="•"/>
            </a:pPr>
            <a:r>
              <a:rPr lang="en-US" sz="3600" dirty="0">
                <a:solidFill>
                  <a:srgbClr val="000000"/>
                </a:solidFill>
                <a:latin typeface="Arial" panose="020B0604020202020204" pitchFamily="34" charset="0"/>
                <a:ea typeface="新細明體-ExtB" panose="02020500000000000000" pitchFamily="18" charset="-120"/>
                <a:cs typeface="Arial" panose="020B0604020202020204" pitchFamily="34" charset="0"/>
              </a:rPr>
              <a:t>Received a message or friend request from a stranger?</a:t>
            </a:r>
          </a:p>
          <a:p>
            <a:pPr lvl="2"/>
            <a:r>
              <a:rPr lang="en-US" sz="3600" dirty="0">
                <a:solidFill>
                  <a:srgbClr val="000000"/>
                </a:solidFill>
                <a:latin typeface="Arial" panose="020B0604020202020204" pitchFamily="34" charset="0"/>
                <a:ea typeface="新細明體-ExtB" panose="02020500000000000000" pitchFamily="18" charset="-120"/>
                <a:cs typeface="Arial" panose="020B0604020202020204" pitchFamily="34" charset="0"/>
              </a:rPr>
              <a:t>If either situation has happened, put a tick (✓) in Column (3).</a:t>
            </a:r>
          </a:p>
          <a:p>
            <a:pPr>
              <a:spcBef>
                <a:spcPct val="0"/>
              </a:spcBef>
              <a:defRPr/>
            </a:pPr>
            <a:endParaRPr lang="zh-TW" altLang="en-US" sz="3600" b="0" i="0" u="none" strike="noStrike" kern="1200" cap="none" spc="0" normalizeH="0" baseline="0" noProof="0" dirty="0">
              <a:ln>
                <a:noFill/>
              </a:ln>
              <a:solidFill>
                <a:srgbClr val="000000"/>
              </a:solidFill>
              <a:effectLst/>
              <a:uLnTx/>
              <a:uFillTx/>
              <a:latin typeface="新細明體-ExtB" panose="02020500000000000000" pitchFamily="18" charset="-120"/>
              <a:ea typeface="新細明體-ExtB" panose="02020500000000000000" pitchFamily="18" charset="-120"/>
              <a:cs typeface="思源宋体-超粗体"/>
            </a:endParaRPr>
          </a:p>
        </p:txBody>
      </p:sp>
      <p:sp>
        <p:nvSpPr>
          <p:cNvPr id="2" name="投影片編號版面配置區 1">
            <a:extLst>
              <a:ext uri="{FF2B5EF4-FFF2-40B4-BE49-F238E27FC236}">
                <a16:creationId xmlns:a16="http://schemas.microsoft.com/office/drawing/2014/main" id="{0B9F9685-2C4C-4559-B11C-C28A4866F14C}"/>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1</a:t>
            </a:fld>
            <a:endParaRPr lang="en-US" altLang="en-US" dirty="0">
              <a:solidFill>
                <a:schemeClr val="tx1"/>
              </a:solidFill>
            </a:endParaRPr>
          </a:p>
        </p:txBody>
      </p:sp>
    </p:spTree>
    <p:extLst>
      <p:ext uri="{BB962C8B-B14F-4D97-AF65-F5344CB8AC3E}">
        <p14:creationId xmlns:p14="http://schemas.microsoft.com/office/powerpoint/2010/main" val="1048930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ECBF"/>
        </a:solidFill>
        <a:effectLst/>
      </p:bgPr>
    </p:bg>
    <p:spTree>
      <p:nvGrpSpPr>
        <p:cNvPr id="1" name="">
          <a:extLst>
            <a:ext uri="{FF2B5EF4-FFF2-40B4-BE49-F238E27FC236}">
              <a16:creationId xmlns:a16="http://schemas.microsoft.com/office/drawing/2014/main" id="{D605C88A-3CDD-AED4-28B8-92A3D6737524}"/>
            </a:ext>
          </a:extLst>
        </p:cNvPr>
        <p:cNvGrpSpPr/>
        <p:nvPr/>
      </p:nvGrpSpPr>
      <p:grpSpPr>
        <a:xfrm>
          <a:off x="0" y="0"/>
          <a:ext cx="0" cy="0"/>
          <a:chOff x="0" y="0"/>
          <a:chExt cx="0" cy="0"/>
        </a:xfrm>
      </p:grpSpPr>
      <p:sp>
        <p:nvSpPr>
          <p:cNvPr id="10" name="TextBox 10">
            <a:extLst>
              <a:ext uri="{FF2B5EF4-FFF2-40B4-BE49-F238E27FC236}">
                <a16:creationId xmlns:a16="http://schemas.microsoft.com/office/drawing/2014/main" id="{1F48A1AB-C1B5-7853-1375-88E0637142FE}"/>
              </a:ext>
            </a:extLst>
          </p:cNvPr>
          <p:cNvSpPr txBox="1"/>
          <p:nvPr/>
        </p:nvSpPr>
        <p:spPr>
          <a:xfrm>
            <a:off x="3743583" y="3302937"/>
            <a:ext cx="1002226" cy="704672"/>
          </a:xfrm>
          <a:prstGeom prst="rect">
            <a:avLst/>
          </a:prstGeom>
        </p:spPr>
        <p:txBody>
          <a:bodyPr lIns="0" tIns="0" rIns="0" bIns="0" rtlCol="0" anchor="t">
            <a:spAutoFit/>
          </a:bodyPr>
          <a:lstStyle/>
          <a:p>
            <a:pPr marL="0" marR="0" lvl="0" indent="0" algn="ctr" defTabSz="914400" rtl="0" eaLnBrk="1" fontAlgn="auto" latinLnBrk="0" hangingPunct="1">
              <a:lnSpc>
                <a:spcPts val="516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1">
            <a:extLst>
              <a:ext uri="{FF2B5EF4-FFF2-40B4-BE49-F238E27FC236}">
                <a16:creationId xmlns:a16="http://schemas.microsoft.com/office/drawing/2014/main" id="{6D348981-8E61-BA75-30AB-35B4B6556F4C}"/>
              </a:ext>
            </a:extLst>
          </p:cNvPr>
          <p:cNvSpPr txBox="1"/>
          <p:nvPr/>
        </p:nvSpPr>
        <p:spPr>
          <a:xfrm>
            <a:off x="8370676" y="3302937"/>
            <a:ext cx="2024403" cy="704672"/>
          </a:xfrm>
          <a:prstGeom prst="rect">
            <a:avLst/>
          </a:prstGeom>
        </p:spPr>
        <p:txBody>
          <a:bodyPr lIns="0" tIns="0" rIns="0" bIns="0" rtlCol="0" anchor="t">
            <a:spAutoFit/>
          </a:bodyPr>
          <a:lstStyle/>
          <a:p>
            <a:pPr marL="0" marR="0" lvl="0" indent="0" algn="ctr" defTabSz="914400" rtl="0" eaLnBrk="1" fontAlgn="auto" latinLnBrk="0" hangingPunct="1">
              <a:lnSpc>
                <a:spcPts val="516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2">
            <a:extLst>
              <a:ext uri="{FF2B5EF4-FFF2-40B4-BE49-F238E27FC236}">
                <a16:creationId xmlns:a16="http://schemas.microsoft.com/office/drawing/2014/main" id="{1EF50845-234F-20C8-2B02-60B66EF43794}"/>
              </a:ext>
            </a:extLst>
          </p:cNvPr>
          <p:cNvSpPr txBox="1"/>
          <p:nvPr/>
        </p:nvSpPr>
        <p:spPr>
          <a:xfrm>
            <a:off x="12813471" y="3302937"/>
            <a:ext cx="1002226" cy="704672"/>
          </a:xfrm>
          <a:prstGeom prst="rect">
            <a:avLst/>
          </a:prstGeom>
        </p:spPr>
        <p:txBody>
          <a:bodyPr lIns="0" tIns="0" rIns="0" bIns="0" rtlCol="0" anchor="t">
            <a:spAutoFit/>
          </a:bodyPr>
          <a:lstStyle/>
          <a:p>
            <a:pPr marL="0" marR="0" lvl="0" indent="0" algn="ctr" defTabSz="914400" rtl="0" eaLnBrk="1" fontAlgn="auto" latinLnBrk="0" hangingPunct="1">
              <a:lnSpc>
                <a:spcPts val="516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5" name="Table 4">
            <a:extLst>
              <a:ext uri="{FF2B5EF4-FFF2-40B4-BE49-F238E27FC236}">
                <a16:creationId xmlns:a16="http://schemas.microsoft.com/office/drawing/2014/main" id="{A3A8721F-82FB-57B2-F3CC-5E4C11523407}"/>
              </a:ext>
            </a:extLst>
          </p:cNvPr>
          <p:cNvGraphicFramePr>
            <a:graphicFrameLocks noGrp="1"/>
          </p:cNvGraphicFramePr>
          <p:nvPr>
            <p:extLst>
              <p:ext uri="{D42A27DB-BD31-4B8C-83A1-F6EECF244321}">
                <p14:modId xmlns:p14="http://schemas.microsoft.com/office/powerpoint/2010/main" val="1181177048"/>
              </p:ext>
            </p:extLst>
          </p:nvPr>
        </p:nvGraphicFramePr>
        <p:xfrm>
          <a:off x="1415181" y="1224890"/>
          <a:ext cx="15935392" cy="8250478"/>
        </p:xfrm>
        <a:graphic>
          <a:graphicData uri="http://schemas.openxmlformats.org/drawingml/2006/table">
            <a:tbl>
              <a:tblPr firstRow="1" firstCol="1" bandRow="1">
                <a:tableStyleId>{5C22544A-7EE6-4342-B048-85BDC9FD1C3A}</a:tableStyleId>
              </a:tblPr>
              <a:tblGrid>
                <a:gridCol w="5016092">
                  <a:extLst>
                    <a:ext uri="{9D8B030D-6E8A-4147-A177-3AD203B41FA5}">
                      <a16:colId xmlns:a16="http://schemas.microsoft.com/office/drawing/2014/main" val="2254153718"/>
                    </a:ext>
                  </a:extLst>
                </a:gridCol>
                <a:gridCol w="3461377">
                  <a:extLst>
                    <a:ext uri="{9D8B030D-6E8A-4147-A177-3AD203B41FA5}">
                      <a16:colId xmlns:a16="http://schemas.microsoft.com/office/drawing/2014/main" val="2004987669"/>
                    </a:ext>
                  </a:extLst>
                </a:gridCol>
                <a:gridCol w="3856858">
                  <a:extLst>
                    <a:ext uri="{9D8B030D-6E8A-4147-A177-3AD203B41FA5}">
                      <a16:colId xmlns:a16="http://schemas.microsoft.com/office/drawing/2014/main" val="3770362917"/>
                    </a:ext>
                  </a:extLst>
                </a:gridCol>
                <a:gridCol w="3601065">
                  <a:extLst>
                    <a:ext uri="{9D8B030D-6E8A-4147-A177-3AD203B41FA5}">
                      <a16:colId xmlns:a16="http://schemas.microsoft.com/office/drawing/2014/main" val="2898750908"/>
                    </a:ext>
                  </a:extLst>
                </a:gridCol>
              </a:tblGrid>
              <a:tr h="2099221">
                <a:tc>
                  <a:txBody>
                    <a:bodyPr/>
                    <a:lstStyle/>
                    <a:p>
                      <a:pPr>
                        <a:lnSpc>
                          <a:spcPct val="100000"/>
                        </a:lnSpc>
                        <a:spcBef>
                          <a:spcPts val="0"/>
                        </a:spcBef>
                        <a:spcAft>
                          <a:spcPts val="0"/>
                        </a:spcAft>
                        <a:buNone/>
                      </a:pPr>
                      <a:r>
                        <a:rPr lang="en-US" altLang="zh-TW"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Social Media / Online Platform</a:t>
                      </a:r>
                      <a:endPar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endParaRPr>
                    </a:p>
                  </a:txBody>
                  <a:tcPr marL="68580" marR="68580" marT="0" marB="0" anchor="ctr"/>
                </a:tc>
                <a:tc>
                  <a:txBody>
                    <a:bodyPr/>
                    <a:lstStyle/>
                    <a:p>
                      <a:pPr algn="ctr">
                        <a:lnSpc>
                          <a:spcPct val="100000"/>
                        </a:lnSpc>
                        <a:spcBef>
                          <a:spcPts val="0"/>
                        </a:spcBef>
                        <a:spcAft>
                          <a:spcPts val="0"/>
                        </a:spcAft>
                        <a:buNone/>
                      </a:pPr>
                      <a:r>
                        <a:rPr lang="zh-TW"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a:t>
                      </a:r>
                      <a:r>
                        <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1</a:t>
                      </a:r>
                      <a:r>
                        <a:rPr lang="zh-TW"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a:t>
                      </a:r>
                      <a:endPar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endParaRPr>
                    </a:p>
                    <a:p>
                      <a:pPr algn="ctr">
                        <a:lnSpc>
                          <a:spcPct val="100000"/>
                        </a:lnSpc>
                        <a:spcBef>
                          <a:spcPts val="0"/>
                        </a:spcBef>
                        <a:spcAft>
                          <a:spcPts val="0"/>
                        </a:spcAft>
                        <a:buNone/>
                      </a:pPr>
                      <a:r>
                        <a:rPr lang="en-US" altLang="zh-TW"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I use this</a:t>
                      </a:r>
                      <a:endPar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endParaRPr>
                    </a:p>
                    <a:p>
                      <a:pPr algn="ctr">
                        <a:lnSpc>
                          <a:spcPct val="100000"/>
                        </a:lnSpc>
                        <a:spcBef>
                          <a:spcPts val="0"/>
                        </a:spcBef>
                        <a:spcAft>
                          <a:spcPts val="0"/>
                        </a:spcAft>
                        <a:buNone/>
                      </a:pPr>
                      <a:r>
                        <a:rPr lang="zh-TW"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a:t>
                      </a:r>
                      <a:r>
                        <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a:t>
                      </a:r>
                      <a:r>
                        <a:rPr lang="zh-TW"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a:t>
                      </a:r>
                      <a:endPar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endParaRPr>
                    </a:p>
                  </a:txBody>
                  <a:tcPr marL="68580" marR="68580" marT="0" marB="0"/>
                </a:tc>
                <a:tc>
                  <a:txBody>
                    <a:bodyPr/>
                    <a:lstStyle/>
                    <a:p>
                      <a:pPr algn="ctr">
                        <a:lnSpc>
                          <a:spcPct val="100000"/>
                        </a:lnSpc>
                        <a:spcBef>
                          <a:spcPts val="0"/>
                        </a:spcBef>
                        <a:spcAft>
                          <a:spcPts val="0"/>
                        </a:spcAft>
                        <a:buNone/>
                      </a:pPr>
                      <a:r>
                        <a:rPr lang="zh-TW"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a:t>
                      </a:r>
                      <a:r>
                        <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2</a:t>
                      </a:r>
                      <a:r>
                        <a:rPr lang="zh-TW"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a:t>
                      </a:r>
                      <a:endPar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endParaRPr>
                    </a:p>
                    <a:p>
                      <a:pPr algn="ctr">
                        <a:lnSpc>
                          <a:spcPct val="100000"/>
                        </a:lnSpc>
                        <a:spcBef>
                          <a:spcPts val="0"/>
                        </a:spcBef>
                        <a:spcAft>
                          <a:spcPts val="0"/>
                        </a:spcAft>
                        <a:buNone/>
                      </a:pPr>
                      <a:r>
                        <a:rPr lang="en-US" altLang="zh-TW"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I use it most often</a:t>
                      </a:r>
                      <a:endPar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endParaRPr>
                    </a:p>
                    <a:p>
                      <a:pPr algn="ctr">
                        <a:lnSpc>
                          <a:spcPct val="100000"/>
                        </a:lnSpc>
                        <a:spcBef>
                          <a:spcPts val="0"/>
                        </a:spcBef>
                        <a:spcAft>
                          <a:spcPts val="0"/>
                        </a:spcAft>
                        <a:buNone/>
                      </a:pPr>
                      <a:r>
                        <a:rPr lang="zh-TW"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a:t>
                      </a:r>
                      <a:r>
                        <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1</a:t>
                      </a:r>
                      <a:r>
                        <a:rPr lang="zh-TW"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a:t>
                      </a:r>
                      <a:r>
                        <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2</a:t>
                      </a:r>
                      <a:r>
                        <a:rPr lang="zh-TW"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a:t>
                      </a:r>
                      <a:r>
                        <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3</a:t>
                      </a:r>
                      <a:r>
                        <a:rPr lang="zh-TW"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a:t>
                      </a:r>
                      <a:r>
                        <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a:t>
                      </a:r>
                      <a:r>
                        <a:rPr lang="zh-TW"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a:t>
                      </a:r>
                      <a:endPar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endParaRPr>
                    </a:p>
                  </a:txBody>
                  <a:tcPr marL="68580" marR="68580" marT="0" marB="0"/>
                </a:tc>
                <a:tc>
                  <a:txBody>
                    <a:bodyPr/>
                    <a:lstStyle/>
                    <a:p>
                      <a:pPr algn="ctr">
                        <a:lnSpc>
                          <a:spcPct val="100000"/>
                        </a:lnSpc>
                        <a:spcBef>
                          <a:spcPts val="0"/>
                        </a:spcBef>
                        <a:spcAft>
                          <a:spcPts val="0"/>
                        </a:spcAft>
                        <a:buNone/>
                      </a:pPr>
                      <a:r>
                        <a:rPr lang="zh-TW"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a:t>
                      </a:r>
                      <a:r>
                        <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3</a:t>
                      </a:r>
                      <a:r>
                        <a:rPr lang="zh-TW"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a:t>
                      </a:r>
                      <a:endPar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endParaRPr>
                    </a:p>
                    <a:p>
                      <a:pPr algn="ctr">
                        <a:lnSpc>
                          <a:spcPct val="100000"/>
                        </a:lnSpc>
                        <a:spcBef>
                          <a:spcPts val="0"/>
                        </a:spcBef>
                        <a:spcAft>
                          <a:spcPts val="0"/>
                        </a:spcAft>
                        <a:buNone/>
                      </a:pPr>
                      <a:r>
                        <a:rPr lang="en-US" sz="3600" b="1"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I have encountered a suspicious situation</a:t>
                      </a:r>
                      <a:r>
                        <a:rPr lang="zh-TW"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a:t>
                      </a:r>
                      <a:r>
                        <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a:t>
                      </a:r>
                      <a:r>
                        <a:rPr lang="zh-TW"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a:t>
                      </a:r>
                      <a:endPar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endParaRPr>
                    </a:p>
                  </a:txBody>
                  <a:tcPr marL="68580" marR="68580" marT="0" marB="0"/>
                </a:tc>
                <a:extLst>
                  <a:ext uri="{0D108BD9-81ED-4DB2-BD59-A6C34878D82A}">
                    <a16:rowId xmlns:a16="http://schemas.microsoft.com/office/drawing/2014/main" val="1402398284"/>
                  </a:ext>
                </a:extLst>
              </a:tr>
              <a:tr h="703512">
                <a:tc>
                  <a:txBody>
                    <a:bodyPr/>
                    <a:lstStyle/>
                    <a:p>
                      <a:pPr marL="342900" lvl="0" indent="-342900">
                        <a:lnSpc>
                          <a:spcPct val="100000"/>
                        </a:lnSpc>
                        <a:spcBef>
                          <a:spcPts val="0"/>
                        </a:spcBef>
                        <a:spcAft>
                          <a:spcPts val="0"/>
                        </a:spcAft>
                        <a:buFont typeface="Times New Roman" panose="02020603050405020304" pitchFamily="18" charset="0"/>
                        <a:buAutoNum type="arabicPeriod"/>
                      </a:pPr>
                      <a:r>
                        <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  Instagram</a:t>
                      </a:r>
                    </a:p>
                  </a:txBody>
                  <a:tcPr marL="68580" marR="68580" marT="0" marB="0" anchor="ctr"/>
                </a:tc>
                <a:tc>
                  <a:txBody>
                    <a:bodyPr/>
                    <a:lstStyle/>
                    <a:p>
                      <a:pPr>
                        <a:lnSpc>
                          <a:spcPct val="100000"/>
                        </a:lnSpc>
                        <a:spcBef>
                          <a:spcPts val="0"/>
                        </a:spcBef>
                        <a:spcAft>
                          <a:spcPts val="0"/>
                        </a:spcAft>
                        <a:buNone/>
                      </a:pPr>
                      <a:r>
                        <a:rPr lang="en-US" sz="3600" kern="100">
                          <a:solidFill>
                            <a:schemeClr val="tx1"/>
                          </a:solidFill>
                          <a:effectLst/>
                          <a:latin typeface="Arial" panose="020B0604020202020204" pitchFamily="34" charset="0"/>
                          <a:ea typeface="微軟正黑體" panose="020B0604030504040204" pitchFamily="34" charset="-120"/>
                          <a:cs typeface="Arial" panose="020B0604020202020204" pitchFamily="34" charset="0"/>
                        </a:rPr>
                        <a:t> </a:t>
                      </a:r>
                    </a:p>
                  </a:txBody>
                  <a:tcPr marL="68580" marR="68580" marT="0" marB="0"/>
                </a:tc>
                <a:tc>
                  <a:txBody>
                    <a:bodyPr/>
                    <a:lstStyle/>
                    <a:p>
                      <a:pPr>
                        <a:lnSpc>
                          <a:spcPct val="100000"/>
                        </a:lnSpc>
                        <a:spcBef>
                          <a:spcPts val="0"/>
                        </a:spcBef>
                        <a:spcAft>
                          <a:spcPts val="0"/>
                        </a:spcAft>
                        <a:buNone/>
                      </a:pPr>
                      <a:r>
                        <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 </a:t>
                      </a:r>
                    </a:p>
                  </a:txBody>
                  <a:tcPr marL="68580" marR="68580" marT="0" marB="0"/>
                </a:tc>
                <a:tc>
                  <a:txBody>
                    <a:bodyPr/>
                    <a:lstStyle/>
                    <a:p>
                      <a:pPr>
                        <a:lnSpc>
                          <a:spcPct val="100000"/>
                        </a:lnSpc>
                        <a:spcBef>
                          <a:spcPts val="0"/>
                        </a:spcBef>
                        <a:spcAft>
                          <a:spcPts val="0"/>
                        </a:spcAft>
                        <a:buNone/>
                      </a:pPr>
                      <a:r>
                        <a:rPr lang="en-US" sz="3600" kern="100">
                          <a:solidFill>
                            <a:schemeClr val="tx1"/>
                          </a:solidFill>
                          <a:effectLst/>
                          <a:latin typeface="Arial" panose="020B0604020202020204" pitchFamily="34" charset="0"/>
                          <a:ea typeface="微軟正黑體" panose="020B0604030504040204" pitchFamily="34" charset="-120"/>
                          <a:cs typeface="Arial" panose="020B0604020202020204" pitchFamily="34" charset="0"/>
                        </a:rPr>
                        <a:t> </a:t>
                      </a:r>
                    </a:p>
                  </a:txBody>
                  <a:tcPr marL="68580" marR="68580" marT="0" marB="0"/>
                </a:tc>
                <a:extLst>
                  <a:ext uri="{0D108BD9-81ED-4DB2-BD59-A6C34878D82A}">
                    <a16:rowId xmlns:a16="http://schemas.microsoft.com/office/drawing/2014/main" val="1033608332"/>
                  </a:ext>
                </a:extLst>
              </a:tr>
              <a:tr h="703512">
                <a:tc>
                  <a:txBody>
                    <a:bodyPr/>
                    <a:lstStyle/>
                    <a:p>
                      <a:pPr marL="0" lvl="0" indent="0">
                        <a:lnSpc>
                          <a:spcPct val="100000"/>
                        </a:lnSpc>
                        <a:spcBef>
                          <a:spcPts val="0"/>
                        </a:spcBef>
                        <a:spcAft>
                          <a:spcPts val="0"/>
                        </a:spcAft>
                        <a:buFont typeface="Times New Roman" panose="02020603050405020304" pitchFamily="18" charset="0"/>
                        <a:buNone/>
                      </a:pPr>
                      <a:r>
                        <a:rPr lang="en-US" altLang="zh-TW"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2. Dating Apps</a:t>
                      </a:r>
                      <a:endPar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endParaRPr>
                    </a:p>
                  </a:txBody>
                  <a:tcPr marL="68580" marR="68580" marT="0" marB="0" anchor="ctr"/>
                </a:tc>
                <a:tc>
                  <a:txBody>
                    <a:bodyPr/>
                    <a:lstStyle/>
                    <a:p>
                      <a:pPr>
                        <a:lnSpc>
                          <a:spcPct val="100000"/>
                        </a:lnSpc>
                        <a:spcBef>
                          <a:spcPts val="0"/>
                        </a:spcBef>
                        <a:spcAft>
                          <a:spcPts val="0"/>
                        </a:spcAft>
                        <a:buNone/>
                      </a:pPr>
                      <a:r>
                        <a:rPr lang="en-US" sz="3600" kern="100">
                          <a:solidFill>
                            <a:schemeClr val="tx1"/>
                          </a:solidFill>
                          <a:effectLst/>
                          <a:latin typeface="Arial" panose="020B0604020202020204" pitchFamily="34" charset="0"/>
                          <a:ea typeface="微軟正黑體" panose="020B0604030504040204" pitchFamily="34" charset="-120"/>
                          <a:cs typeface="Arial" panose="020B0604020202020204" pitchFamily="34" charset="0"/>
                        </a:rPr>
                        <a:t> </a:t>
                      </a:r>
                    </a:p>
                  </a:txBody>
                  <a:tcPr marL="68580" marR="68580" marT="0" marB="0"/>
                </a:tc>
                <a:tc>
                  <a:txBody>
                    <a:bodyPr/>
                    <a:lstStyle/>
                    <a:p>
                      <a:pPr>
                        <a:lnSpc>
                          <a:spcPct val="100000"/>
                        </a:lnSpc>
                        <a:spcBef>
                          <a:spcPts val="0"/>
                        </a:spcBef>
                        <a:spcAft>
                          <a:spcPts val="0"/>
                        </a:spcAft>
                        <a:buNone/>
                      </a:pPr>
                      <a:r>
                        <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 </a:t>
                      </a:r>
                    </a:p>
                  </a:txBody>
                  <a:tcPr marL="68580" marR="68580" marT="0" marB="0"/>
                </a:tc>
                <a:tc>
                  <a:txBody>
                    <a:bodyPr/>
                    <a:lstStyle/>
                    <a:p>
                      <a:pPr>
                        <a:lnSpc>
                          <a:spcPct val="100000"/>
                        </a:lnSpc>
                        <a:spcBef>
                          <a:spcPts val="0"/>
                        </a:spcBef>
                        <a:spcAft>
                          <a:spcPts val="0"/>
                        </a:spcAft>
                        <a:buNone/>
                      </a:pPr>
                      <a:r>
                        <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 </a:t>
                      </a:r>
                    </a:p>
                  </a:txBody>
                  <a:tcPr marL="68580" marR="68580" marT="0" marB="0"/>
                </a:tc>
                <a:extLst>
                  <a:ext uri="{0D108BD9-81ED-4DB2-BD59-A6C34878D82A}">
                    <a16:rowId xmlns:a16="http://schemas.microsoft.com/office/drawing/2014/main" val="4232954919"/>
                  </a:ext>
                </a:extLst>
              </a:tr>
              <a:tr h="703512">
                <a:tc>
                  <a:txBody>
                    <a:bodyPr/>
                    <a:lstStyle/>
                    <a:p>
                      <a:pPr marL="0" lvl="0" indent="0">
                        <a:lnSpc>
                          <a:spcPct val="100000"/>
                        </a:lnSpc>
                        <a:spcBef>
                          <a:spcPts val="0"/>
                        </a:spcBef>
                        <a:spcAft>
                          <a:spcPts val="0"/>
                        </a:spcAft>
                        <a:buFont typeface="Times New Roman" panose="02020603050405020304" pitchFamily="18" charset="0"/>
                        <a:buNone/>
                      </a:pPr>
                      <a:r>
                        <a:rPr lang="en-US" altLang="zh-TW"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3. WeChat</a:t>
                      </a:r>
                      <a:endPar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endParaRPr>
                    </a:p>
                  </a:txBody>
                  <a:tcPr marL="68580" marR="68580" marT="0" marB="0" anchor="ctr"/>
                </a:tc>
                <a:tc>
                  <a:txBody>
                    <a:bodyPr/>
                    <a:lstStyle/>
                    <a:p>
                      <a:pPr>
                        <a:lnSpc>
                          <a:spcPct val="100000"/>
                        </a:lnSpc>
                        <a:spcBef>
                          <a:spcPts val="0"/>
                        </a:spcBef>
                        <a:spcAft>
                          <a:spcPts val="0"/>
                        </a:spcAft>
                        <a:buNone/>
                      </a:pPr>
                      <a:r>
                        <a:rPr lang="en-US" sz="3600" kern="100">
                          <a:solidFill>
                            <a:schemeClr val="tx1"/>
                          </a:solidFill>
                          <a:effectLst/>
                          <a:latin typeface="Arial" panose="020B0604020202020204" pitchFamily="34" charset="0"/>
                          <a:ea typeface="微軟正黑體" panose="020B0604030504040204" pitchFamily="34" charset="-120"/>
                          <a:cs typeface="Arial" panose="020B0604020202020204" pitchFamily="34" charset="0"/>
                        </a:rPr>
                        <a:t> </a:t>
                      </a:r>
                    </a:p>
                  </a:txBody>
                  <a:tcPr marL="68580" marR="68580" marT="0" marB="0"/>
                </a:tc>
                <a:tc>
                  <a:txBody>
                    <a:bodyPr/>
                    <a:lstStyle/>
                    <a:p>
                      <a:pPr>
                        <a:lnSpc>
                          <a:spcPct val="100000"/>
                        </a:lnSpc>
                        <a:spcBef>
                          <a:spcPts val="0"/>
                        </a:spcBef>
                        <a:spcAft>
                          <a:spcPts val="0"/>
                        </a:spcAft>
                        <a:buNone/>
                      </a:pPr>
                      <a:r>
                        <a:rPr lang="en-US" sz="3600" kern="100">
                          <a:solidFill>
                            <a:schemeClr val="tx1"/>
                          </a:solidFill>
                          <a:effectLst/>
                          <a:latin typeface="Arial" panose="020B0604020202020204" pitchFamily="34" charset="0"/>
                          <a:ea typeface="微軟正黑體" panose="020B0604030504040204" pitchFamily="34" charset="-120"/>
                          <a:cs typeface="Arial" panose="020B0604020202020204" pitchFamily="34" charset="0"/>
                        </a:rPr>
                        <a:t> </a:t>
                      </a:r>
                    </a:p>
                  </a:txBody>
                  <a:tcPr marL="68580" marR="68580" marT="0" marB="0"/>
                </a:tc>
                <a:tc>
                  <a:txBody>
                    <a:bodyPr/>
                    <a:lstStyle/>
                    <a:p>
                      <a:pPr>
                        <a:lnSpc>
                          <a:spcPct val="100000"/>
                        </a:lnSpc>
                        <a:spcBef>
                          <a:spcPts val="0"/>
                        </a:spcBef>
                        <a:spcAft>
                          <a:spcPts val="0"/>
                        </a:spcAft>
                        <a:buNone/>
                      </a:pPr>
                      <a:r>
                        <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 </a:t>
                      </a:r>
                    </a:p>
                  </a:txBody>
                  <a:tcPr marL="68580" marR="68580" marT="0" marB="0"/>
                </a:tc>
                <a:extLst>
                  <a:ext uri="{0D108BD9-81ED-4DB2-BD59-A6C34878D82A}">
                    <a16:rowId xmlns:a16="http://schemas.microsoft.com/office/drawing/2014/main" val="43957647"/>
                  </a:ext>
                </a:extLst>
              </a:tr>
              <a:tr h="703512">
                <a:tc>
                  <a:txBody>
                    <a:bodyPr/>
                    <a:lstStyle/>
                    <a:p>
                      <a:pPr marL="0" lvl="0" indent="0">
                        <a:lnSpc>
                          <a:spcPct val="100000"/>
                        </a:lnSpc>
                        <a:spcBef>
                          <a:spcPts val="0"/>
                        </a:spcBef>
                        <a:spcAft>
                          <a:spcPts val="0"/>
                        </a:spcAft>
                        <a:buFont typeface="Times New Roman" panose="02020603050405020304" pitchFamily="18" charset="0"/>
                        <a:buNone/>
                      </a:pPr>
                      <a:r>
                        <a:rPr lang="en-US" altLang="zh-TW"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4. Online Games</a:t>
                      </a:r>
                      <a:endPar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endParaRPr>
                    </a:p>
                  </a:txBody>
                  <a:tcPr marL="68580" marR="68580" marT="0" marB="0" anchor="ctr"/>
                </a:tc>
                <a:tc>
                  <a:txBody>
                    <a:bodyPr/>
                    <a:lstStyle/>
                    <a:p>
                      <a:pPr>
                        <a:lnSpc>
                          <a:spcPct val="100000"/>
                        </a:lnSpc>
                        <a:spcBef>
                          <a:spcPts val="0"/>
                        </a:spcBef>
                        <a:spcAft>
                          <a:spcPts val="0"/>
                        </a:spcAft>
                        <a:buNone/>
                      </a:pPr>
                      <a:r>
                        <a:rPr lang="en-US" sz="3600" kern="100">
                          <a:solidFill>
                            <a:schemeClr val="tx1"/>
                          </a:solidFill>
                          <a:effectLst/>
                          <a:latin typeface="Arial" panose="020B0604020202020204" pitchFamily="34" charset="0"/>
                          <a:ea typeface="微軟正黑體" panose="020B0604030504040204" pitchFamily="34" charset="-120"/>
                          <a:cs typeface="Arial" panose="020B0604020202020204" pitchFamily="34" charset="0"/>
                        </a:rPr>
                        <a:t> </a:t>
                      </a:r>
                    </a:p>
                  </a:txBody>
                  <a:tcPr marL="68580" marR="68580" marT="0" marB="0"/>
                </a:tc>
                <a:tc>
                  <a:txBody>
                    <a:bodyPr/>
                    <a:lstStyle/>
                    <a:p>
                      <a:pPr>
                        <a:lnSpc>
                          <a:spcPct val="100000"/>
                        </a:lnSpc>
                        <a:spcBef>
                          <a:spcPts val="0"/>
                        </a:spcBef>
                        <a:spcAft>
                          <a:spcPts val="0"/>
                        </a:spcAft>
                        <a:buNone/>
                      </a:pPr>
                      <a:r>
                        <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 </a:t>
                      </a:r>
                    </a:p>
                  </a:txBody>
                  <a:tcPr marL="68580" marR="68580" marT="0" marB="0"/>
                </a:tc>
                <a:tc>
                  <a:txBody>
                    <a:bodyPr/>
                    <a:lstStyle/>
                    <a:p>
                      <a:pPr>
                        <a:lnSpc>
                          <a:spcPct val="100000"/>
                        </a:lnSpc>
                        <a:spcBef>
                          <a:spcPts val="0"/>
                        </a:spcBef>
                        <a:spcAft>
                          <a:spcPts val="0"/>
                        </a:spcAft>
                        <a:buNone/>
                      </a:pPr>
                      <a:r>
                        <a:rPr lang="en-US" sz="3600" kern="100">
                          <a:solidFill>
                            <a:schemeClr val="tx1"/>
                          </a:solidFill>
                          <a:effectLst/>
                          <a:latin typeface="Arial" panose="020B0604020202020204" pitchFamily="34" charset="0"/>
                          <a:ea typeface="微軟正黑體" panose="020B0604030504040204" pitchFamily="34" charset="-120"/>
                          <a:cs typeface="Arial" panose="020B0604020202020204" pitchFamily="34" charset="0"/>
                        </a:rPr>
                        <a:t> </a:t>
                      </a:r>
                    </a:p>
                  </a:txBody>
                  <a:tcPr marL="68580" marR="68580" marT="0" marB="0"/>
                </a:tc>
                <a:extLst>
                  <a:ext uri="{0D108BD9-81ED-4DB2-BD59-A6C34878D82A}">
                    <a16:rowId xmlns:a16="http://schemas.microsoft.com/office/drawing/2014/main" val="2929515945"/>
                  </a:ext>
                </a:extLst>
              </a:tr>
              <a:tr h="1346615">
                <a:tc>
                  <a:txBody>
                    <a:bodyPr/>
                    <a:lstStyle/>
                    <a:p>
                      <a:pPr>
                        <a:lnSpc>
                          <a:spcPct val="100000"/>
                        </a:lnSpc>
                        <a:spcBef>
                          <a:spcPts val="0"/>
                        </a:spcBef>
                        <a:spcAft>
                          <a:spcPts val="0"/>
                        </a:spcAft>
                        <a:buNone/>
                      </a:pPr>
                      <a:r>
                        <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5a. </a:t>
                      </a:r>
                      <a:r>
                        <a:rPr lang="en-US" altLang="zh-TW"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Other</a:t>
                      </a:r>
                      <a:r>
                        <a:rPr lang="zh-TW"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a:t>
                      </a:r>
                      <a:endPar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endParaRPr>
                    </a:p>
                    <a:p>
                      <a:pPr marL="228600">
                        <a:lnSpc>
                          <a:spcPct val="100000"/>
                        </a:lnSpc>
                        <a:spcBef>
                          <a:spcPts val="0"/>
                        </a:spcBef>
                        <a:spcAft>
                          <a:spcPts val="0"/>
                        </a:spcAft>
                        <a:buNone/>
                      </a:pPr>
                      <a:r>
                        <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 </a:t>
                      </a:r>
                    </a:p>
                  </a:txBody>
                  <a:tcPr marL="68580" marR="68580" marT="0" marB="0" anchor="ctr"/>
                </a:tc>
                <a:tc>
                  <a:txBody>
                    <a:bodyPr/>
                    <a:lstStyle/>
                    <a:p>
                      <a:pPr>
                        <a:lnSpc>
                          <a:spcPct val="100000"/>
                        </a:lnSpc>
                        <a:spcBef>
                          <a:spcPts val="0"/>
                        </a:spcBef>
                        <a:spcAft>
                          <a:spcPts val="0"/>
                        </a:spcAft>
                        <a:buNone/>
                      </a:pPr>
                      <a:r>
                        <a:rPr lang="en-US" sz="3600" kern="100">
                          <a:solidFill>
                            <a:schemeClr val="tx1"/>
                          </a:solidFill>
                          <a:effectLst/>
                          <a:latin typeface="Arial" panose="020B0604020202020204" pitchFamily="34" charset="0"/>
                          <a:ea typeface="微軟正黑體" panose="020B0604030504040204" pitchFamily="34" charset="-120"/>
                          <a:cs typeface="Arial" panose="020B0604020202020204" pitchFamily="34" charset="0"/>
                        </a:rPr>
                        <a:t> </a:t>
                      </a:r>
                    </a:p>
                  </a:txBody>
                  <a:tcPr marL="68580" marR="68580" marT="0" marB="0"/>
                </a:tc>
                <a:tc>
                  <a:txBody>
                    <a:bodyPr/>
                    <a:lstStyle/>
                    <a:p>
                      <a:pPr>
                        <a:lnSpc>
                          <a:spcPct val="100000"/>
                        </a:lnSpc>
                        <a:spcBef>
                          <a:spcPts val="0"/>
                        </a:spcBef>
                        <a:spcAft>
                          <a:spcPts val="0"/>
                        </a:spcAft>
                        <a:buNone/>
                      </a:pPr>
                      <a:r>
                        <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 </a:t>
                      </a:r>
                    </a:p>
                  </a:txBody>
                  <a:tcPr marL="68580" marR="68580" marT="0" marB="0"/>
                </a:tc>
                <a:tc>
                  <a:txBody>
                    <a:bodyPr/>
                    <a:lstStyle/>
                    <a:p>
                      <a:pPr>
                        <a:lnSpc>
                          <a:spcPct val="100000"/>
                        </a:lnSpc>
                        <a:spcBef>
                          <a:spcPts val="0"/>
                        </a:spcBef>
                        <a:spcAft>
                          <a:spcPts val="0"/>
                        </a:spcAft>
                        <a:buNone/>
                      </a:pPr>
                      <a:r>
                        <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 </a:t>
                      </a:r>
                    </a:p>
                  </a:txBody>
                  <a:tcPr marL="68580" marR="68580" marT="0" marB="0"/>
                </a:tc>
                <a:extLst>
                  <a:ext uri="{0D108BD9-81ED-4DB2-BD59-A6C34878D82A}">
                    <a16:rowId xmlns:a16="http://schemas.microsoft.com/office/drawing/2014/main" val="3390053005"/>
                  </a:ext>
                </a:extLst>
              </a:tr>
              <a:tr h="1346615">
                <a:tc>
                  <a:txBody>
                    <a:bodyPr/>
                    <a:lstStyle/>
                    <a:p>
                      <a:pPr>
                        <a:lnSpc>
                          <a:spcPct val="100000"/>
                        </a:lnSpc>
                        <a:spcBef>
                          <a:spcPts val="0"/>
                        </a:spcBef>
                        <a:spcAft>
                          <a:spcPts val="0"/>
                        </a:spcAft>
                        <a:buNone/>
                      </a:pPr>
                      <a:r>
                        <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5b. </a:t>
                      </a:r>
                      <a:r>
                        <a:rPr lang="en-US" altLang="zh-TW"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Other</a:t>
                      </a:r>
                      <a:r>
                        <a:rPr lang="zh-TW"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a:t>
                      </a:r>
                      <a:endPar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endParaRPr>
                    </a:p>
                    <a:p>
                      <a:pPr>
                        <a:lnSpc>
                          <a:spcPct val="100000"/>
                        </a:lnSpc>
                        <a:spcBef>
                          <a:spcPts val="0"/>
                        </a:spcBef>
                        <a:spcAft>
                          <a:spcPts val="0"/>
                        </a:spcAft>
                        <a:buNone/>
                      </a:pPr>
                      <a:r>
                        <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 </a:t>
                      </a:r>
                    </a:p>
                  </a:txBody>
                  <a:tcPr marL="68580" marR="68580" marT="0" marB="0" anchor="ctr"/>
                </a:tc>
                <a:tc>
                  <a:txBody>
                    <a:bodyPr/>
                    <a:lstStyle/>
                    <a:p>
                      <a:pPr>
                        <a:lnSpc>
                          <a:spcPct val="100000"/>
                        </a:lnSpc>
                        <a:spcBef>
                          <a:spcPts val="0"/>
                        </a:spcBef>
                        <a:spcAft>
                          <a:spcPts val="0"/>
                        </a:spcAft>
                        <a:buNone/>
                      </a:pPr>
                      <a:r>
                        <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 </a:t>
                      </a:r>
                    </a:p>
                  </a:txBody>
                  <a:tcPr marL="68580" marR="68580" marT="0" marB="0"/>
                </a:tc>
                <a:tc>
                  <a:txBody>
                    <a:bodyPr/>
                    <a:lstStyle/>
                    <a:p>
                      <a:pPr>
                        <a:lnSpc>
                          <a:spcPct val="100000"/>
                        </a:lnSpc>
                        <a:spcBef>
                          <a:spcPts val="0"/>
                        </a:spcBef>
                        <a:spcAft>
                          <a:spcPts val="0"/>
                        </a:spcAft>
                        <a:buNone/>
                      </a:pPr>
                      <a:r>
                        <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 </a:t>
                      </a:r>
                    </a:p>
                  </a:txBody>
                  <a:tcPr marL="68580" marR="68580" marT="0" marB="0"/>
                </a:tc>
                <a:tc>
                  <a:txBody>
                    <a:bodyPr/>
                    <a:lstStyle/>
                    <a:p>
                      <a:pPr>
                        <a:lnSpc>
                          <a:spcPct val="100000"/>
                        </a:lnSpc>
                        <a:spcBef>
                          <a:spcPts val="0"/>
                        </a:spcBef>
                        <a:spcAft>
                          <a:spcPts val="0"/>
                        </a:spcAft>
                        <a:buNone/>
                      </a:pPr>
                      <a:r>
                        <a:rPr lang="en-US" sz="3600" kern="100" dirty="0">
                          <a:solidFill>
                            <a:schemeClr val="tx1"/>
                          </a:solidFill>
                          <a:effectLst/>
                          <a:latin typeface="Arial" panose="020B0604020202020204" pitchFamily="34" charset="0"/>
                          <a:ea typeface="微軟正黑體" panose="020B0604030504040204" pitchFamily="34" charset="-120"/>
                          <a:cs typeface="Arial" panose="020B0604020202020204" pitchFamily="34" charset="0"/>
                        </a:rPr>
                        <a:t> </a:t>
                      </a:r>
                    </a:p>
                  </a:txBody>
                  <a:tcPr marL="68580" marR="68580" marT="0" marB="0"/>
                </a:tc>
                <a:extLst>
                  <a:ext uri="{0D108BD9-81ED-4DB2-BD59-A6C34878D82A}">
                    <a16:rowId xmlns:a16="http://schemas.microsoft.com/office/drawing/2014/main" val="390564654"/>
                  </a:ext>
                </a:extLst>
              </a:tr>
            </a:tbl>
          </a:graphicData>
        </a:graphic>
      </p:graphicFrame>
      <p:sp>
        <p:nvSpPr>
          <p:cNvPr id="13" name="Freeform 8">
            <a:extLst>
              <a:ext uri="{FF2B5EF4-FFF2-40B4-BE49-F238E27FC236}">
                <a16:creationId xmlns:a16="http://schemas.microsoft.com/office/drawing/2014/main" id="{79B0A5E4-8FCD-90C8-CD4D-EFAD7B4ECA98}"/>
              </a:ext>
            </a:extLst>
          </p:cNvPr>
          <p:cNvSpPr/>
          <p:nvPr/>
        </p:nvSpPr>
        <p:spPr>
          <a:xfrm rot="17118825">
            <a:off x="247358" y="7966531"/>
            <a:ext cx="1867260" cy="2073944"/>
          </a:xfrm>
          <a:custGeom>
            <a:avLst/>
            <a:gdLst/>
            <a:ahLst/>
            <a:cxnLst/>
            <a:rect l="l" t="t" r="r" b="b"/>
            <a:pathLst>
              <a:path w="2389636" h="2747716">
                <a:moveTo>
                  <a:pt x="0" y="0"/>
                </a:moveTo>
                <a:lnTo>
                  <a:pt x="2389636" y="0"/>
                </a:lnTo>
                <a:lnTo>
                  <a:pt x="2389636" y="2747716"/>
                </a:lnTo>
                <a:lnTo>
                  <a:pt x="0" y="2747716"/>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GB"/>
          </a:p>
        </p:txBody>
      </p:sp>
      <p:sp>
        <p:nvSpPr>
          <p:cNvPr id="3" name="文字方塊 2">
            <a:extLst>
              <a:ext uri="{FF2B5EF4-FFF2-40B4-BE49-F238E27FC236}">
                <a16:creationId xmlns:a16="http://schemas.microsoft.com/office/drawing/2014/main" id="{BC305382-E665-55E1-D2F3-1AED0EE9F675}"/>
              </a:ext>
            </a:extLst>
          </p:cNvPr>
          <p:cNvSpPr txBox="1"/>
          <p:nvPr/>
        </p:nvSpPr>
        <p:spPr>
          <a:xfrm>
            <a:off x="8305800" y="356400"/>
            <a:ext cx="9677400" cy="523220"/>
          </a:xfrm>
          <a:prstGeom prst="rect">
            <a:avLst/>
          </a:prstGeom>
          <a:noFill/>
        </p:spPr>
        <p:txBody>
          <a:bodyPr wrap="square">
            <a:spAutoFit/>
          </a:bodyPr>
          <a:lstStyle/>
          <a:p>
            <a:r>
              <a:rPr lang="en-GB" sz="2800" dirty="0">
                <a:latin typeface="Times New Roman" panose="02020603050405020304" pitchFamily="18" charset="0"/>
                <a:ea typeface="PMingLiU" panose="02020500000000000000" pitchFamily="18" charset="-120"/>
                <a:cs typeface="Times New Roman" panose="02020603050405020304" pitchFamily="18" charset="0"/>
              </a:rPr>
              <a:t>Unmasking the Screen: Deconstructing Online Sexual Grooming</a:t>
            </a:r>
            <a:endParaRPr lang="en-GB" sz="2800" dirty="0">
              <a:latin typeface="Times New Roman" panose="02020603050405020304" pitchFamily="18" charset="0"/>
              <a:cs typeface="Times New Roman" panose="02020603050405020304" pitchFamily="18" charset="0"/>
            </a:endParaRPr>
          </a:p>
        </p:txBody>
      </p:sp>
      <p:sp>
        <p:nvSpPr>
          <p:cNvPr id="2" name="投影片編號版面配置區 1">
            <a:extLst>
              <a:ext uri="{FF2B5EF4-FFF2-40B4-BE49-F238E27FC236}">
                <a16:creationId xmlns:a16="http://schemas.microsoft.com/office/drawing/2014/main" id="{F4F409D9-DE0A-EF29-CABA-1AB03AC0D09C}"/>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2</a:t>
            </a:fld>
            <a:endParaRPr lang="en-US" altLang="en-US" dirty="0">
              <a:solidFill>
                <a:schemeClr val="tx1"/>
              </a:solidFill>
            </a:endParaRPr>
          </a:p>
        </p:txBody>
      </p:sp>
    </p:spTree>
    <p:extLst>
      <p:ext uri="{BB962C8B-B14F-4D97-AF65-F5344CB8AC3E}">
        <p14:creationId xmlns:p14="http://schemas.microsoft.com/office/powerpoint/2010/main" val="584262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ECBF"/>
        </a:solidFill>
        <a:effectLst/>
      </p:bgPr>
    </p:bg>
    <p:spTree>
      <p:nvGrpSpPr>
        <p:cNvPr id="1" name="">
          <a:extLst>
            <a:ext uri="{FF2B5EF4-FFF2-40B4-BE49-F238E27FC236}">
              <a16:creationId xmlns:a16="http://schemas.microsoft.com/office/drawing/2014/main" id="{07A3B817-1641-4EC7-B582-F42A7C5DF023}"/>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2880F740-F041-F764-D2FA-883B838CCCFB}"/>
              </a:ext>
            </a:extLst>
          </p:cNvPr>
          <p:cNvGrpSpPr/>
          <p:nvPr/>
        </p:nvGrpSpPr>
        <p:grpSpPr>
          <a:xfrm>
            <a:off x="13114440" y="3426371"/>
            <a:ext cx="4850182" cy="5825663"/>
            <a:chOff x="0" y="0"/>
            <a:chExt cx="395992" cy="475635"/>
          </a:xfrm>
        </p:grpSpPr>
        <p:sp>
          <p:nvSpPr>
            <p:cNvPr id="4" name="Freeform 4">
              <a:extLst>
                <a:ext uri="{FF2B5EF4-FFF2-40B4-BE49-F238E27FC236}">
                  <a16:creationId xmlns:a16="http://schemas.microsoft.com/office/drawing/2014/main" id="{17DC3612-AF43-AC0C-B723-847A936EC15B}"/>
                </a:ext>
              </a:extLst>
            </p:cNvPr>
            <p:cNvSpPr/>
            <p:nvPr/>
          </p:nvSpPr>
          <p:spPr>
            <a:xfrm>
              <a:off x="0" y="0"/>
              <a:ext cx="395992" cy="475635"/>
            </a:xfrm>
            <a:custGeom>
              <a:avLst/>
              <a:gdLst/>
              <a:ahLst/>
              <a:cxnLst/>
              <a:rect l="l" t="t" r="r" b="b"/>
              <a:pathLst>
                <a:path w="395992" h="475635">
                  <a:moveTo>
                    <a:pt x="31176" y="0"/>
                  </a:moveTo>
                  <a:lnTo>
                    <a:pt x="364816" y="0"/>
                  </a:lnTo>
                  <a:cubicBezTo>
                    <a:pt x="382034" y="0"/>
                    <a:pt x="395992" y="13958"/>
                    <a:pt x="395992" y="31176"/>
                  </a:cubicBezTo>
                  <a:lnTo>
                    <a:pt x="395992" y="444459"/>
                  </a:lnTo>
                  <a:cubicBezTo>
                    <a:pt x="395992" y="452727"/>
                    <a:pt x="392707" y="460657"/>
                    <a:pt x="386861" y="466504"/>
                  </a:cubicBezTo>
                  <a:cubicBezTo>
                    <a:pt x="381014" y="472350"/>
                    <a:pt x="373084" y="475635"/>
                    <a:pt x="364816" y="475635"/>
                  </a:cubicBezTo>
                  <a:lnTo>
                    <a:pt x="31176" y="475635"/>
                  </a:lnTo>
                  <a:cubicBezTo>
                    <a:pt x="22908" y="475635"/>
                    <a:pt x="14978" y="472350"/>
                    <a:pt x="9131" y="466504"/>
                  </a:cubicBezTo>
                  <a:cubicBezTo>
                    <a:pt x="3285" y="460657"/>
                    <a:pt x="0" y="452727"/>
                    <a:pt x="0" y="444459"/>
                  </a:cubicBezTo>
                  <a:lnTo>
                    <a:pt x="0" y="31176"/>
                  </a:lnTo>
                  <a:cubicBezTo>
                    <a:pt x="0" y="22908"/>
                    <a:pt x="3285" y="14978"/>
                    <a:pt x="9131" y="9131"/>
                  </a:cubicBezTo>
                  <a:cubicBezTo>
                    <a:pt x="14978" y="3285"/>
                    <a:pt x="22908" y="0"/>
                    <a:pt x="31176" y="0"/>
                  </a:cubicBezTo>
                  <a:close/>
                </a:path>
              </a:pathLst>
            </a:custGeom>
            <a:solidFill>
              <a:srgbClr val="FFFFFF"/>
            </a:solidFill>
            <a:ln w="38100" cap="rnd">
              <a:solidFill>
                <a:srgbClr val="000000"/>
              </a:solidFill>
              <a:prstDash val="dash"/>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C375C48C-B579-5913-35CD-EEAC96F52A51}"/>
                </a:ext>
              </a:extLst>
            </p:cNvPr>
            <p:cNvSpPr txBox="1"/>
            <p:nvPr/>
          </p:nvSpPr>
          <p:spPr>
            <a:xfrm>
              <a:off x="0" y="-38100"/>
              <a:ext cx="395992" cy="51373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a:extLst>
              <a:ext uri="{FF2B5EF4-FFF2-40B4-BE49-F238E27FC236}">
                <a16:creationId xmlns:a16="http://schemas.microsoft.com/office/drawing/2014/main" id="{31BF4BAB-73F6-71D9-3696-E7CE1A92AC71}"/>
              </a:ext>
            </a:extLst>
          </p:cNvPr>
          <p:cNvGrpSpPr/>
          <p:nvPr/>
        </p:nvGrpSpPr>
        <p:grpSpPr>
          <a:xfrm>
            <a:off x="472628" y="3398335"/>
            <a:ext cx="4652466" cy="5825663"/>
            <a:chOff x="0" y="0"/>
            <a:chExt cx="360965" cy="451988"/>
          </a:xfrm>
        </p:grpSpPr>
        <p:sp>
          <p:nvSpPr>
            <p:cNvPr id="12" name="Freeform 12">
              <a:extLst>
                <a:ext uri="{FF2B5EF4-FFF2-40B4-BE49-F238E27FC236}">
                  <a16:creationId xmlns:a16="http://schemas.microsoft.com/office/drawing/2014/main" id="{F6EA6223-940B-0E3C-DBDB-5876D62050D2}"/>
                </a:ext>
              </a:extLst>
            </p:cNvPr>
            <p:cNvSpPr/>
            <p:nvPr/>
          </p:nvSpPr>
          <p:spPr>
            <a:xfrm>
              <a:off x="0" y="0"/>
              <a:ext cx="360965" cy="451988"/>
            </a:xfrm>
            <a:custGeom>
              <a:avLst/>
              <a:gdLst/>
              <a:ahLst/>
              <a:cxnLst/>
              <a:rect l="l" t="t" r="r" b="b"/>
              <a:pathLst>
                <a:path w="360965" h="451988">
                  <a:moveTo>
                    <a:pt x="32501" y="0"/>
                  </a:moveTo>
                  <a:lnTo>
                    <a:pt x="328464" y="0"/>
                  </a:lnTo>
                  <a:cubicBezTo>
                    <a:pt x="337084" y="0"/>
                    <a:pt x="345351" y="3424"/>
                    <a:pt x="351446" y="9519"/>
                  </a:cubicBezTo>
                  <a:cubicBezTo>
                    <a:pt x="357541" y="15614"/>
                    <a:pt x="360965" y="23881"/>
                    <a:pt x="360965" y="32501"/>
                  </a:cubicBezTo>
                  <a:lnTo>
                    <a:pt x="360965" y="419488"/>
                  </a:lnTo>
                  <a:cubicBezTo>
                    <a:pt x="360965" y="428107"/>
                    <a:pt x="357541" y="436374"/>
                    <a:pt x="351446" y="442469"/>
                  </a:cubicBezTo>
                  <a:cubicBezTo>
                    <a:pt x="345351" y="448564"/>
                    <a:pt x="337084" y="451988"/>
                    <a:pt x="328464" y="451988"/>
                  </a:cubicBezTo>
                  <a:lnTo>
                    <a:pt x="32501" y="451988"/>
                  </a:lnTo>
                  <a:cubicBezTo>
                    <a:pt x="23881" y="451988"/>
                    <a:pt x="15614" y="448564"/>
                    <a:pt x="9519" y="442469"/>
                  </a:cubicBezTo>
                  <a:cubicBezTo>
                    <a:pt x="3424" y="436374"/>
                    <a:pt x="0" y="428107"/>
                    <a:pt x="0" y="419488"/>
                  </a:cubicBezTo>
                  <a:lnTo>
                    <a:pt x="0" y="32501"/>
                  </a:lnTo>
                  <a:cubicBezTo>
                    <a:pt x="0" y="23881"/>
                    <a:pt x="3424" y="15614"/>
                    <a:pt x="9519" y="9519"/>
                  </a:cubicBezTo>
                  <a:cubicBezTo>
                    <a:pt x="15614" y="3424"/>
                    <a:pt x="23881" y="0"/>
                    <a:pt x="32501" y="0"/>
                  </a:cubicBezTo>
                  <a:close/>
                </a:path>
              </a:pathLst>
            </a:custGeom>
            <a:solidFill>
              <a:srgbClr val="FFFFFF"/>
            </a:solidFill>
            <a:ln w="38100" cap="rnd">
              <a:solidFill>
                <a:srgbClr val="000000"/>
              </a:solidFill>
              <a:prstDash val="dash"/>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TextBox 13">
              <a:extLst>
                <a:ext uri="{FF2B5EF4-FFF2-40B4-BE49-F238E27FC236}">
                  <a16:creationId xmlns:a16="http://schemas.microsoft.com/office/drawing/2014/main" id="{B5A0BE83-5309-AC18-E4F2-BA92A1C0151F}"/>
                </a:ext>
              </a:extLst>
            </p:cNvPr>
            <p:cNvSpPr txBox="1"/>
            <p:nvPr/>
          </p:nvSpPr>
          <p:spPr>
            <a:xfrm>
              <a:off x="0" y="-38100"/>
              <a:ext cx="360965" cy="490088"/>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Freeform 14">
            <a:extLst>
              <a:ext uri="{FF2B5EF4-FFF2-40B4-BE49-F238E27FC236}">
                <a16:creationId xmlns:a16="http://schemas.microsoft.com/office/drawing/2014/main" id="{89C1FC2F-2A95-7269-FC94-ACAC088A9ECD}"/>
              </a:ext>
            </a:extLst>
          </p:cNvPr>
          <p:cNvSpPr/>
          <p:nvPr/>
        </p:nvSpPr>
        <p:spPr>
          <a:xfrm>
            <a:off x="489610" y="3603278"/>
            <a:ext cx="4533172" cy="5415776"/>
          </a:xfrm>
          <a:custGeom>
            <a:avLst/>
            <a:gdLst/>
            <a:ahLst/>
            <a:cxnLst/>
            <a:rect l="l" t="t" r="r" b="b"/>
            <a:pathLst>
              <a:path w="4533172" h="5415776">
                <a:moveTo>
                  <a:pt x="0" y="0"/>
                </a:moveTo>
                <a:lnTo>
                  <a:pt x="4533172" y="0"/>
                </a:lnTo>
                <a:lnTo>
                  <a:pt x="4533172" y="5415776"/>
                </a:lnTo>
                <a:lnTo>
                  <a:pt x="0" y="5415776"/>
                </a:lnTo>
                <a:lnTo>
                  <a:pt x="0" y="0"/>
                </a:lnTo>
                <a:close/>
              </a:path>
            </a:pathLst>
          </a:custGeom>
          <a:blipFill>
            <a:blip r:embed="rId3" cstate="email">
              <a:extLst>
                <a:ext uri="{28A0092B-C50C-407E-A947-70E740481C1C}">
                  <a14:useLocalDpi xmlns:a14="http://schemas.microsoft.com/office/drawing/2010/main"/>
                </a:ext>
              </a:extLst>
            </a:blip>
            <a:stretch>
              <a:fillRect r="-8400"/>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Freeform 15">
            <a:extLst>
              <a:ext uri="{FF2B5EF4-FFF2-40B4-BE49-F238E27FC236}">
                <a16:creationId xmlns:a16="http://schemas.microsoft.com/office/drawing/2014/main" id="{6A79C129-3C44-65D0-0309-F771525C2FD9}"/>
              </a:ext>
            </a:extLst>
          </p:cNvPr>
          <p:cNvSpPr/>
          <p:nvPr/>
        </p:nvSpPr>
        <p:spPr>
          <a:xfrm>
            <a:off x="13176563" y="3527582"/>
            <a:ext cx="4626743" cy="5703657"/>
          </a:xfrm>
          <a:custGeom>
            <a:avLst/>
            <a:gdLst/>
            <a:ahLst/>
            <a:cxnLst/>
            <a:rect l="l" t="t" r="r" b="b"/>
            <a:pathLst>
              <a:path w="4626743" h="5703657">
                <a:moveTo>
                  <a:pt x="0" y="0"/>
                </a:moveTo>
                <a:lnTo>
                  <a:pt x="4626743" y="0"/>
                </a:lnTo>
                <a:lnTo>
                  <a:pt x="4626743" y="5703658"/>
                </a:lnTo>
                <a:lnTo>
                  <a:pt x="0" y="5703658"/>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TextBox 16">
            <a:extLst>
              <a:ext uri="{FF2B5EF4-FFF2-40B4-BE49-F238E27FC236}">
                <a16:creationId xmlns:a16="http://schemas.microsoft.com/office/drawing/2014/main" id="{FDB9F515-1003-138D-FC95-1DDFC6E43BC4}"/>
              </a:ext>
            </a:extLst>
          </p:cNvPr>
          <p:cNvSpPr txBox="1"/>
          <p:nvPr/>
        </p:nvSpPr>
        <p:spPr>
          <a:xfrm>
            <a:off x="1900485" y="1968340"/>
            <a:ext cx="15012263" cy="923330"/>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1E5E96"/>
                </a:solidFill>
                <a:effectLst/>
                <a:uLnTx/>
                <a:uFillTx/>
                <a:latin typeface="Arial" panose="020B0604020202020204" pitchFamily="34" charset="0"/>
                <a:ea typeface="新細明體-ExtB" panose="02020500000000000000" pitchFamily="18" charset="-120"/>
                <a:cs typeface="Arial" panose="020B0604020202020204" pitchFamily="34" charset="0"/>
                <a:sym typeface="思源宋体-超粗体"/>
              </a:rPr>
              <a:t>Dating Apps – Traps Are Everywhere</a:t>
            </a:r>
          </a:p>
        </p:txBody>
      </p:sp>
      <p:sp>
        <p:nvSpPr>
          <p:cNvPr id="17" name="TextBox 17">
            <a:extLst>
              <a:ext uri="{FF2B5EF4-FFF2-40B4-BE49-F238E27FC236}">
                <a16:creationId xmlns:a16="http://schemas.microsoft.com/office/drawing/2014/main" id="{718A7E3D-1533-D35A-A944-551AFE2978FD}"/>
              </a:ext>
            </a:extLst>
          </p:cNvPr>
          <p:cNvSpPr txBox="1"/>
          <p:nvPr/>
        </p:nvSpPr>
        <p:spPr>
          <a:xfrm>
            <a:off x="2133601" y="3789981"/>
            <a:ext cx="13996958" cy="1771639"/>
          </a:xfrm>
          <a:prstGeom prst="rect">
            <a:avLst/>
          </a:prstGeom>
        </p:spPr>
        <p:txBody>
          <a:bodyPr wrap="square" lIns="0" tIns="0" rIns="0" bIns="0" rtlCol="0" anchor="t">
            <a:spAutoFit/>
          </a:bodyPr>
          <a:lstStyle/>
          <a:p>
            <a:pPr marL="0" marR="0" lvl="0" indent="0" algn="ctr" defTabSz="914400" rtl="0" eaLnBrk="1" fontAlgn="auto" latinLnBrk="0" hangingPunct="1">
              <a:lnSpc>
                <a:spcPts val="7279"/>
              </a:lnSpc>
              <a:spcBef>
                <a:spcPts val="0"/>
              </a:spcBef>
              <a:spcAft>
                <a:spcPts val="0"/>
              </a:spcAft>
              <a:buClrTx/>
              <a:buSzTx/>
              <a:buFontTx/>
              <a:buNone/>
              <a:tabLst/>
              <a:defRPr/>
            </a:pPr>
            <a:endParaRPr kumimoji="0" lang="en-US" sz="5199" b="0" i="0" u="none" strike="noStrike" kern="1200" cap="none" spc="0" normalizeH="0" baseline="0" noProof="0" dirty="0">
              <a:ln>
                <a:noFill/>
              </a:ln>
              <a:solidFill>
                <a:srgbClr val="D9D9D9"/>
              </a:solidFill>
              <a:effectLst/>
              <a:uLnTx/>
              <a:uFillTx/>
              <a:latin typeface="Sprite Graffiti"/>
              <a:ea typeface="Sprite Graffiti"/>
              <a:cs typeface="Sprite Graffiti"/>
              <a:sym typeface="Sprite Graffiti"/>
            </a:endParaRPr>
          </a:p>
          <a:p>
            <a:pPr marL="0" marR="0" lvl="0" indent="0" algn="ctr" defTabSz="914400" rtl="0" eaLnBrk="1" fontAlgn="auto" latinLnBrk="0" hangingPunct="1">
              <a:lnSpc>
                <a:spcPts val="7279"/>
              </a:lnSpc>
              <a:spcBef>
                <a:spcPts val="0"/>
              </a:spcBef>
              <a:spcAft>
                <a:spcPts val="0"/>
              </a:spcAft>
              <a:buClrTx/>
              <a:buSzTx/>
              <a:buFontTx/>
              <a:buNone/>
              <a:tabLst/>
              <a:defRPr/>
            </a:pPr>
            <a:endParaRPr kumimoji="0" lang="en-US" sz="5199" b="0" i="0" u="none" strike="noStrike" kern="1200" cap="none" spc="0" normalizeH="0" baseline="0" noProof="0" dirty="0">
              <a:ln>
                <a:noFill/>
              </a:ln>
              <a:solidFill>
                <a:srgbClr val="D9D9D9"/>
              </a:solidFill>
              <a:effectLst/>
              <a:uLnTx/>
              <a:uFillTx/>
              <a:latin typeface="Sprite Graffiti"/>
              <a:ea typeface="Sprite Graffiti"/>
              <a:cs typeface="Sprite Graffiti"/>
              <a:sym typeface="Sprite Graffiti"/>
            </a:endParaRPr>
          </a:p>
        </p:txBody>
      </p:sp>
      <p:sp>
        <p:nvSpPr>
          <p:cNvPr id="18" name="矩形 17">
            <a:extLst>
              <a:ext uri="{FF2B5EF4-FFF2-40B4-BE49-F238E27FC236}">
                <a16:creationId xmlns:a16="http://schemas.microsoft.com/office/drawing/2014/main" id="{FDBE3F04-B25C-F68A-83ED-7F37DCBD7FB8}"/>
              </a:ext>
            </a:extLst>
          </p:cNvPr>
          <p:cNvSpPr/>
          <p:nvPr/>
        </p:nvSpPr>
        <p:spPr>
          <a:xfrm>
            <a:off x="4729617" y="3527582"/>
            <a:ext cx="8617020" cy="3785652"/>
          </a:xfrm>
          <a:prstGeom prst="rect">
            <a:avLst/>
          </a:prstGeom>
          <a:noFill/>
        </p:spPr>
        <p:txBody>
          <a:bodyPr wrap="square" lIns="91440" tIns="45720" rIns="91440" bIns="45720">
            <a:spAutoFit/>
          </a:bodyPr>
          <a:lstStyle/>
          <a:p>
            <a:pPr lvl="0" algn="ctr"/>
            <a:r>
              <a:rPr lang="en-US" sz="6000" dirty="0">
                <a:latin typeface="Arial" panose="020B0604020202020204" pitchFamily="34" charset="0"/>
                <a:cs typeface="Arial" panose="020B0604020202020204" pitchFamily="34" charset="0"/>
              </a:rPr>
              <a:t>Thousands of dating apps exist, but how many people offer genuine connection?</a:t>
            </a:r>
            <a:endParaRPr kumimoji="0" lang="zh-HK" altLang="en-US" sz="6000" b="1" i="0" u="none" strike="noStrike" kern="120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Arial" panose="020B0604020202020204" pitchFamily="34" charset="0"/>
              <a:ea typeface="新細明體-ExtB" panose="02020500000000000000" pitchFamily="18" charset="-120"/>
              <a:cs typeface="Arial" panose="020B0604020202020204" pitchFamily="34" charset="0"/>
            </a:endParaRPr>
          </a:p>
        </p:txBody>
      </p:sp>
      <p:sp>
        <p:nvSpPr>
          <p:cNvPr id="19" name="文字方塊 18">
            <a:extLst>
              <a:ext uri="{FF2B5EF4-FFF2-40B4-BE49-F238E27FC236}">
                <a16:creationId xmlns:a16="http://schemas.microsoft.com/office/drawing/2014/main" id="{1F15A154-9BCA-E374-4001-6066922D3AE2}"/>
              </a:ext>
            </a:extLst>
          </p:cNvPr>
          <p:cNvSpPr txBox="1"/>
          <p:nvPr/>
        </p:nvSpPr>
        <p:spPr>
          <a:xfrm>
            <a:off x="12006322" y="4533900"/>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HK" altLang="en-US" sz="1800" b="0" i="0" u="none" strike="noStrike" kern="1200" cap="none" spc="0" normalizeH="0" baseline="0" noProof="0" dirty="0">
              <a:ln>
                <a:noFill/>
              </a:ln>
              <a:solidFill>
                <a:prstClr val="black"/>
              </a:solidFill>
              <a:effectLst/>
              <a:uLnTx/>
              <a:uFillTx/>
              <a:latin typeface="Calibri"/>
              <a:ea typeface="新細明體-ExtB" panose="02020500000000000000" pitchFamily="18" charset="-120"/>
              <a:cs typeface="+mn-cs"/>
            </a:endParaRPr>
          </a:p>
        </p:txBody>
      </p:sp>
      <p:sp>
        <p:nvSpPr>
          <p:cNvPr id="25" name="Freeform 5">
            <a:extLst>
              <a:ext uri="{FF2B5EF4-FFF2-40B4-BE49-F238E27FC236}">
                <a16:creationId xmlns:a16="http://schemas.microsoft.com/office/drawing/2014/main" id="{33B2F292-9399-04C6-8279-789FA6764FEC}"/>
              </a:ext>
            </a:extLst>
          </p:cNvPr>
          <p:cNvSpPr/>
          <p:nvPr/>
        </p:nvSpPr>
        <p:spPr>
          <a:xfrm rot="20145254">
            <a:off x="189955" y="312065"/>
            <a:ext cx="1563130" cy="2188987"/>
          </a:xfrm>
          <a:custGeom>
            <a:avLst/>
            <a:gdLst/>
            <a:ahLst/>
            <a:cxnLst/>
            <a:rect l="l" t="t" r="r" b="b"/>
            <a:pathLst>
              <a:path w="1563130" h="2188987">
                <a:moveTo>
                  <a:pt x="0" y="0"/>
                </a:moveTo>
                <a:lnTo>
                  <a:pt x="1563130" y="0"/>
                </a:lnTo>
                <a:lnTo>
                  <a:pt x="1563130" y="2188987"/>
                </a:lnTo>
                <a:lnTo>
                  <a:pt x="0" y="2188987"/>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GB"/>
          </a:p>
        </p:txBody>
      </p:sp>
      <p:sp>
        <p:nvSpPr>
          <p:cNvPr id="29" name="Freeform 3">
            <a:extLst>
              <a:ext uri="{FF2B5EF4-FFF2-40B4-BE49-F238E27FC236}">
                <a16:creationId xmlns:a16="http://schemas.microsoft.com/office/drawing/2014/main" id="{E568636D-F934-4105-D9F1-99FF6FEC00EA}"/>
              </a:ext>
            </a:extLst>
          </p:cNvPr>
          <p:cNvSpPr/>
          <p:nvPr/>
        </p:nvSpPr>
        <p:spPr>
          <a:xfrm rot="11088775">
            <a:off x="15463948" y="1073675"/>
            <a:ext cx="2704749" cy="1639371"/>
          </a:xfrm>
          <a:custGeom>
            <a:avLst/>
            <a:gdLst/>
            <a:ahLst/>
            <a:cxnLst/>
            <a:rect l="l" t="t" r="r" b="b"/>
            <a:pathLst>
              <a:path w="3154055" h="1800679">
                <a:moveTo>
                  <a:pt x="0" y="0"/>
                </a:moveTo>
                <a:lnTo>
                  <a:pt x="3154055" y="0"/>
                </a:lnTo>
                <a:lnTo>
                  <a:pt x="3154055" y="1800679"/>
                </a:lnTo>
                <a:lnTo>
                  <a:pt x="0" y="180067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Freeform 5">
            <a:extLst>
              <a:ext uri="{FF2B5EF4-FFF2-40B4-BE49-F238E27FC236}">
                <a16:creationId xmlns:a16="http://schemas.microsoft.com/office/drawing/2014/main" id="{9152D57D-5E90-83B9-84A1-E8DC204F12B3}"/>
              </a:ext>
            </a:extLst>
          </p:cNvPr>
          <p:cNvSpPr/>
          <p:nvPr/>
        </p:nvSpPr>
        <p:spPr>
          <a:xfrm>
            <a:off x="8132667" y="7744548"/>
            <a:ext cx="2323898" cy="2428152"/>
          </a:xfrm>
          <a:custGeom>
            <a:avLst/>
            <a:gdLst/>
            <a:ahLst/>
            <a:cxnLst/>
            <a:rect l="l" t="t" r="r" b="b"/>
            <a:pathLst>
              <a:path w="3102076" h="2741460">
                <a:moveTo>
                  <a:pt x="0" y="0"/>
                </a:moveTo>
                <a:lnTo>
                  <a:pt x="3102076" y="0"/>
                </a:lnTo>
                <a:lnTo>
                  <a:pt x="3102076" y="2741460"/>
                </a:lnTo>
                <a:lnTo>
                  <a:pt x="0" y="2741460"/>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GB"/>
          </a:p>
        </p:txBody>
      </p:sp>
      <p:sp>
        <p:nvSpPr>
          <p:cNvPr id="2" name="文字方塊 2">
            <a:extLst>
              <a:ext uri="{FF2B5EF4-FFF2-40B4-BE49-F238E27FC236}">
                <a16:creationId xmlns:a16="http://schemas.microsoft.com/office/drawing/2014/main" id="{889D213B-496E-E213-8A65-DD332BD9719A}"/>
              </a:ext>
            </a:extLst>
          </p:cNvPr>
          <p:cNvSpPr txBox="1"/>
          <p:nvPr/>
        </p:nvSpPr>
        <p:spPr>
          <a:xfrm>
            <a:off x="7543800" y="356400"/>
            <a:ext cx="10439400" cy="523220"/>
          </a:xfrm>
          <a:prstGeom prst="rect">
            <a:avLst/>
          </a:prstGeom>
          <a:noFill/>
        </p:spPr>
        <p:txBody>
          <a:bodyPr wrap="square">
            <a:spAutoFit/>
          </a:bodyPr>
          <a:lstStyle/>
          <a:p>
            <a:r>
              <a:rPr lang="en-GB" sz="2800" dirty="0">
                <a:latin typeface="Arial" panose="020B0604020202020204" pitchFamily="34" charset="0"/>
                <a:ea typeface="PMingLiU" panose="02020500000000000000" pitchFamily="18" charset="-120"/>
                <a:cs typeface="Arial" panose="020B0604020202020204" pitchFamily="34" charset="0"/>
              </a:rPr>
              <a:t>Unmasking the Screen: Deconstructing Online Sexual Grooming</a:t>
            </a:r>
            <a:endParaRPr lang="en-GB" sz="2800" dirty="0">
              <a:latin typeface="Arial" panose="020B0604020202020204" pitchFamily="34" charset="0"/>
              <a:cs typeface="Arial" panose="020B0604020202020204" pitchFamily="34" charset="0"/>
            </a:endParaRPr>
          </a:p>
        </p:txBody>
      </p:sp>
      <p:sp>
        <p:nvSpPr>
          <p:cNvPr id="6" name="投影片編號版面配置區 1">
            <a:extLst>
              <a:ext uri="{FF2B5EF4-FFF2-40B4-BE49-F238E27FC236}">
                <a16:creationId xmlns:a16="http://schemas.microsoft.com/office/drawing/2014/main" id="{5C5AB538-F6B3-46B6-88A5-BDBB5C5BB318}"/>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3</a:t>
            </a:fld>
            <a:endParaRPr lang="en-US" altLang="en-US" dirty="0">
              <a:solidFill>
                <a:schemeClr val="tx1"/>
              </a:solidFill>
            </a:endParaRPr>
          </a:p>
        </p:txBody>
      </p:sp>
    </p:spTree>
    <p:extLst>
      <p:ext uri="{BB962C8B-B14F-4D97-AF65-F5344CB8AC3E}">
        <p14:creationId xmlns:p14="http://schemas.microsoft.com/office/powerpoint/2010/main" val="778652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1B9"/>
        </a:solidFill>
        <a:effectLst/>
      </p:bgPr>
    </p:bg>
    <p:spTree>
      <p:nvGrpSpPr>
        <p:cNvPr id="1" name="">
          <a:extLst>
            <a:ext uri="{FF2B5EF4-FFF2-40B4-BE49-F238E27FC236}">
              <a16:creationId xmlns:a16="http://schemas.microsoft.com/office/drawing/2014/main" id="{E7F6CF7F-E327-4230-6D0A-A4D0808C964E}"/>
            </a:ext>
          </a:extLst>
        </p:cNvPr>
        <p:cNvGrpSpPr/>
        <p:nvPr/>
      </p:nvGrpSpPr>
      <p:grpSpPr>
        <a:xfrm>
          <a:off x="0" y="0"/>
          <a:ext cx="0" cy="0"/>
          <a:chOff x="0" y="0"/>
          <a:chExt cx="0" cy="0"/>
        </a:xfrm>
      </p:grpSpPr>
      <p:sp>
        <p:nvSpPr>
          <p:cNvPr id="3" name="Freeform 8">
            <a:extLst>
              <a:ext uri="{FF2B5EF4-FFF2-40B4-BE49-F238E27FC236}">
                <a16:creationId xmlns:a16="http://schemas.microsoft.com/office/drawing/2014/main" id="{69917EF9-8435-B994-6DC4-D107CC7D0E73}"/>
              </a:ext>
            </a:extLst>
          </p:cNvPr>
          <p:cNvSpPr/>
          <p:nvPr/>
        </p:nvSpPr>
        <p:spPr>
          <a:xfrm>
            <a:off x="1676400" y="2400300"/>
            <a:ext cx="12810715" cy="6995867"/>
          </a:xfrm>
          <a:custGeom>
            <a:avLst/>
            <a:gdLst/>
            <a:ahLst/>
            <a:cxnLst/>
            <a:rect l="l" t="t" r="r" b="b"/>
            <a:pathLst>
              <a:path w="10732537" h="6012743">
                <a:moveTo>
                  <a:pt x="0" y="0"/>
                </a:moveTo>
                <a:lnTo>
                  <a:pt x="10732536" y="0"/>
                </a:lnTo>
                <a:lnTo>
                  <a:pt x="10732536" y="6012743"/>
                </a:lnTo>
                <a:lnTo>
                  <a:pt x="0" y="6012743"/>
                </a:lnTo>
                <a:lnTo>
                  <a:pt x="0" y="0"/>
                </a:lnTo>
                <a:close/>
              </a:path>
            </a:pathLst>
          </a:custGeom>
          <a:blipFill>
            <a:blip r:embed="rId2"/>
            <a:stretch>
              <a:fillRect/>
            </a:stretch>
          </a:blipFill>
        </p:spPr>
        <p:txBody>
          <a:bodyPr/>
          <a:lstStyle/>
          <a:p>
            <a:r>
              <a:rPr lang="en-GB" dirty="0"/>
              <a:t>a</a:t>
            </a:r>
          </a:p>
        </p:txBody>
      </p:sp>
      <p:sp>
        <p:nvSpPr>
          <p:cNvPr id="5" name="TextBox 9">
            <a:extLst>
              <a:ext uri="{FF2B5EF4-FFF2-40B4-BE49-F238E27FC236}">
                <a16:creationId xmlns:a16="http://schemas.microsoft.com/office/drawing/2014/main" id="{652BD19F-1E8D-06F3-B956-9447EF57D8FB}"/>
              </a:ext>
            </a:extLst>
          </p:cNvPr>
          <p:cNvSpPr txBox="1"/>
          <p:nvPr/>
        </p:nvSpPr>
        <p:spPr>
          <a:xfrm>
            <a:off x="0" y="1485900"/>
            <a:ext cx="18288000" cy="738664"/>
          </a:xfrm>
          <a:prstGeom prst="rect">
            <a:avLst/>
          </a:prstGeom>
        </p:spPr>
        <p:txBody>
          <a:bodyPr wrap="square" lIns="0" tIns="0" rIns="0" bIns="0" rtlCol="0" anchor="t">
            <a:spAutoFit/>
          </a:bodyPr>
          <a:lstStyle/>
          <a:p>
            <a:pPr marL="0" lvl="0" indent="0" algn="ctr"/>
            <a:r>
              <a:rPr lang="en-US" sz="4800" b="1" dirty="0">
                <a:solidFill>
                  <a:srgbClr val="1E5E96"/>
                </a:solidFill>
                <a:latin typeface="Arial" panose="020B0604020202020204" pitchFamily="34" charset="0"/>
                <a:ea typeface="新細明體-ExtB" panose="02020500000000000000" pitchFamily="18" charset="-120"/>
                <a:cs typeface="Arial" panose="020B0604020202020204" pitchFamily="34" charset="0"/>
                <a:sym typeface="思源宋体-超粗体"/>
              </a:rPr>
              <a:t>Statistics on "Online Child Sexual Grooming" Offences</a:t>
            </a:r>
          </a:p>
        </p:txBody>
      </p:sp>
      <p:sp>
        <p:nvSpPr>
          <p:cNvPr id="15" name="Freeform 4">
            <a:extLst>
              <a:ext uri="{FF2B5EF4-FFF2-40B4-BE49-F238E27FC236}">
                <a16:creationId xmlns:a16="http://schemas.microsoft.com/office/drawing/2014/main" id="{33FAE945-0640-C7A0-A435-60432E7D5F45}"/>
              </a:ext>
            </a:extLst>
          </p:cNvPr>
          <p:cNvSpPr/>
          <p:nvPr/>
        </p:nvSpPr>
        <p:spPr>
          <a:xfrm>
            <a:off x="15073712" y="7393466"/>
            <a:ext cx="2941605" cy="2537134"/>
          </a:xfrm>
          <a:custGeom>
            <a:avLst/>
            <a:gdLst/>
            <a:ahLst/>
            <a:cxnLst/>
            <a:rect l="l" t="t" r="r" b="b"/>
            <a:pathLst>
              <a:path w="2941605" h="2537134">
                <a:moveTo>
                  <a:pt x="0" y="0"/>
                </a:moveTo>
                <a:lnTo>
                  <a:pt x="2941604" y="0"/>
                </a:lnTo>
                <a:lnTo>
                  <a:pt x="2941604" y="2537134"/>
                </a:lnTo>
                <a:lnTo>
                  <a:pt x="0" y="2537134"/>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sp>
        <p:nvSpPr>
          <p:cNvPr id="2" name="文字方塊 2">
            <a:extLst>
              <a:ext uri="{FF2B5EF4-FFF2-40B4-BE49-F238E27FC236}">
                <a16:creationId xmlns:a16="http://schemas.microsoft.com/office/drawing/2014/main" id="{7092344E-EC73-C368-54EC-CD3FC5F043CF}"/>
              </a:ext>
            </a:extLst>
          </p:cNvPr>
          <p:cNvSpPr txBox="1"/>
          <p:nvPr/>
        </p:nvSpPr>
        <p:spPr>
          <a:xfrm>
            <a:off x="7467600" y="356400"/>
            <a:ext cx="10515600" cy="523220"/>
          </a:xfrm>
          <a:prstGeom prst="rect">
            <a:avLst/>
          </a:prstGeom>
          <a:noFill/>
        </p:spPr>
        <p:txBody>
          <a:bodyPr wrap="square">
            <a:spAutoFit/>
          </a:bodyPr>
          <a:lstStyle/>
          <a:p>
            <a:r>
              <a:rPr lang="en-GB" sz="2800" dirty="0">
                <a:latin typeface="Arial" panose="020B0604020202020204" pitchFamily="34" charset="0"/>
                <a:ea typeface="PMingLiU" panose="02020500000000000000" pitchFamily="18" charset="-120"/>
                <a:cs typeface="Arial" panose="020B0604020202020204" pitchFamily="34" charset="0"/>
              </a:rPr>
              <a:t>Unmasking the Screen: Deconstructing Online Sexual Grooming</a:t>
            </a:r>
            <a:endParaRPr lang="en-GB" sz="2800" dirty="0">
              <a:latin typeface="Arial" panose="020B0604020202020204" pitchFamily="34" charset="0"/>
              <a:cs typeface="Arial" panose="020B0604020202020204" pitchFamily="34" charset="0"/>
            </a:endParaRPr>
          </a:p>
        </p:txBody>
      </p:sp>
      <p:sp>
        <p:nvSpPr>
          <p:cNvPr id="4" name="投影片編號版面配置區 1">
            <a:extLst>
              <a:ext uri="{FF2B5EF4-FFF2-40B4-BE49-F238E27FC236}">
                <a16:creationId xmlns:a16="http://schemas.microsoft.com/office/drawing/2014/main" id="{25725C77-7D8D-A2B0-CF6D-9A8C2EBB5391}"/>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4</a:t>
            </a:fld>
            <a:endParaRPr lang="en-US" altLang="en-US" dirty="0">
              <a:solidFill>
                <a:schemeClr val="tx1"/>
              </a:solidFill>
            </a:endParaRPr>
          </a:p>
        </p:txBody>
      </p:sp>
    </p:spTree>
    <p:extLst>
      <p:ext uri="{BB962C8B-B14F-4D97-AF65-F5344CB8AC3E}">
        <p14:creationId xmlns:p14="http://schemas.microsoft.com/office/powerpoint/2010/main" val="1573612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1B9"/>
        </a:solidFill>
        <a:effectLst/>
      </p:bgPr>
    </p:bg>
    <p:spTree>
      <p:nvGrpSpPr>
        <p:cNvPr id="1" name=""/>
        <p:cNvGrpSpPr/>
        <p:nvPr/>
      </p:nvGrpSpPr>
      <p:grpSpPr>
        <a:xfrm>
          <a:off x="0" y="0"/>
          <a:ext cx="0" cy="0"/>
          <a:chOff x="0" y="0"/>
          <a:chExt cx="0" cy="0"/>
        </a:xfrm>
      </p:grpSpPr>
      <p:graphicFrame>
        <p:nvGraphicFramePr>
          <p:cNvPr id="21" name="表格 20">
            <a:extLst>
              <a:ext uri="{FF2B5EF4-FFF2-40B4-BE49-F238E27FC236}">
                <a16:creationId xmlns:a16="http://schemas.microsoft.com/office/drawing/2014/main" id="{D8EF8DE2-37CB-6FEA-D9F4-4932554D99FA}"/>
              </a:ext>
            </a:extLst>
          </p:cNvPr>
          <p:cNvGraphicFramePr>
            <a:graphicFrameLocks noGrp="1"/>
          </p:cNvGraphicFramePr>
          <p:nvPr>
            <p:extLst>
              <p:ext uri="{D42A27DB-BD31-4B8C-83A1-F6EECF244321}">
                <p14:modId xmlns:p14="http://schemas.microsoft.com/office/powerpoint/2010/main" val="1526252091"/>
              </p:ext>
            </p:extLst>
          </p:nvPr>
        </p:nvGraphicFramePr>
        <p:xfrm>
          <a:off x="685799" y="1267239"/>
          <a:ext cx="16916401" cy="8717280"/>
        </p:xfrm>
        <a:graphic>
          <a:graphicData uri="http://schemas.openxmlformats.org/drawingml/2006/table">
            <a:tbl>
              <a:tblPr firstRow="1" firstCol="1" bandRow="1">
                <a:tableStyleId>{5C22544A-7EE6-4342-B048-85BDC9FD1C3A}</a:tableStyleId>
              </a:tblPr>
              <a:tblGrid>
                <a:gridCol w="4876801">
                  <a:extLst>
                    <a:ext uri="{9D8B030D-6E8A-4147-A177-3AD203B41FA5}">
                      <a16:colId xmlns:a16="http://schemas.microsoft.com/office/drawing/2014/main" val="846577439"/>
                    </a:ext>
                  </a:extLst>
                </a:gridCol>
                <a:gridCol w="6172200">
                  <a:extLst>
                    <a:ext uri="{9D8B030D-6E8A-4147-A177-3AD203B41FA5}">
                      <a16:colId xmlns:a16="http://schemas.microsoft.com/office/drawing/2014/main" val="2098364938"/>
                    </a:ext>
                  </a:extLst>
                </a:gridCol>
                <a:gridCol w="2209800">
                  <a:extLst>
                    <a:ext uri="{9D8B030D-6E8A-4147-A177-3AD203B41FA5}">
                      <a16:colId xmlns:a16="http://schemas.microsoft.com/office/drawing/2014/main" val="382247031"/>
                    </a:ext>
                  </a:extLst>
                </a:gridCol>
                <a:gridCol w="3657600">
                  <a:extLst>
                    <a:ext uri="{9D8B030D-6E8A-4147-A177-3AD203B41FA5}">
                      <a16:colId xmlns:a16="http://schemas.microsoft.com/office/drawing/2014/main" val="1835395021"/>
                    </a:ext>
                  </a:extLst>
                </a:gridCol>
              </a:tblGrid>
              <a:tr h="36000">
                <a:tc>
                  <a:txBody>
                    <a:bodyPr/>
                    <a:lstStyle/>
                    <a:p>
                      <a:pPr>
                        <a:lnSpc>
                          <a:spcPct val="100000"/>
                        </a:lnSpc>
                        <a:spcAft>
                          <a:spcPts val="0"/>
                        </a:spcAft>
                        <a:buNone/>
                      </a:pPr>
                      <a:r>
                        <a:rPr lang="en-US" sz="3200" b="1" kern="100" dirty="0">
                          <a:effectLst/>
                          <a:latin typeface="Arial" panose="020B0604020202020204" pitchFamily="34" charset="0"/>
                          <a:ea typeface="新細明體-ExtB" panose="02020500000000000000" pitchFamily="18" charset="-120"/>
                          <a:cs typeface="Arial" panose="020B0604020202020204" pitchFamily="34" charset="0"/>
                        </a:rPr>
                        <a:t> </a:t>
                      </a:r>
                      <a:endParaRPr lang="zh-TW" sz="3200" b="1" kern="100" dirty="0">
                        <a:effectLst/>
                        <a:latin typeface="Arial" panose="020B0604020202020204" pitchFamily="34" charset="0"/>
                        <a:ea typeface="新細明體-ExtB" panose="02020500000000000000" pitchFamily="18" charset="-120"/>
                        <a:cs typeface="Arial" panose="020B0604020202020204" pitchFamily="34" charset="0"/>
                      </a:endParaRPr>
                    </a:p>
                  </a:txBody>
                  <a:tcPr marL="68580" marR="68580" marT="0" marB="0"/>
                </a:tc>
                <a:tc>
                  <a:txBody>
                    <a:bodyPr/>
                    <a:lstStyle/>
                    <a:p>
                      <a:pPr>
                        <a:lnSpc>
                          <a:spcPct val="100000"/>
                        </a:lnSpc>
                        <a:spcAft>
                          <a:spcPts val="0"/>
                        </a:spcAft>
                        <a:buNone/>
                      </a:pPr>
                      <a:r>
                        <a:rPr lang="en-US" altLang="zh-TW" sz="3200" b="1" kern="100" dirty="0">
                          <a:effectLst/>
                          <a:latin typeface="Arial" panose="020B0604020202020204" pitchFamily="34" charset="0"/>
                          <a:ea typeface="新細明體-ExtB" panose="02020500000000000000" pitchFamily="18" charset="-120"/>
                          <a:cs typeface="Arial" panose="020B0604020202020204" pitchFamily="34" charset="0"/>
                        </a:rPr>
                        <a:t>Offence Category</a:t>
                      </a:r>
                      <a:endParaRPr lang="zh-TW" sz="3200" b="1" kern="100" dirty="0">
                        <a:effectLst/>
                        <a:latin typeface="Arial" panose="020B0604020202020204" pitchFamily="34" charset="0"/>
                        <a:ea typeface="新細明體-ExtB" panose="02020500000000000000" pitchFamily="18" charset="-120"/>
                        <a:cs typeface="Arial" panose="020B0604020202020204" pitchFamily="34" charset="0"/>
                      </a:endParaRPr>
                    </a:p>
                  </a:txBody>
                  <a:tcPr marL="68580" marR="68580" marT="0" marB="0"/>
                </a:tc>
                <a:tc>
                  <a:txBody>
                    <a:bodyPr/>
                    <a:lstStyle/>
                    <a:p>
                      <a:pPr algn="ctr">
                        <a:lnSpc>
                          <a:spcPct val="100000"/>
                        </a:lnSpc>
                        <a:spcAft>
                          <a:spcPts val="0"/>
                        </a:spcAft>
                        <a:buNone/>
                      </a:pPr>
                      <a:r>
                        <a:rPr lang="en-US" sz="3200" b="1" kern="100" dirty="0">
                          <a:effectLst/>
                          <a:latin typeface="Arial" panose="020B0604020202020204" pitchFamily="34" charset="0"/>
                          <a:ea typeface="新細明體-ExtB" panose="02020500000000000000" pitchFamily="18" charset="-120"/>
                          <a:cs typeface="Arial" panose="020B0604020202020204" pitchFamily="34" charset="0"/>
                        </a:rPr>
                        <a:t>2025</a:t>
                      </a:r>
                      <a:endParaRPr lang="zh-TW" sz="3200" b="1" kern="100" dirty="0">
                        <a:effectLst/>
                        <a:latin typeface="Arial" panose="020B0604020202020204" pitchFamily="34" charset="0"/>
                        <a:ea typeface="新細明體-ExtB" panose="02020500000000000000" pitchFamily="18" charset="-120"/>
                        <a:cs typeface="Arial" panose="020B0604020202020204" pitchFamily="34" charset="0"/>
                      </a:endParaRPr>
                    </a:p>
                  </a:txBody>
                  <a:tcPr marL="68580" marR="68580" marT="0" marB="0"/>
                </a:tc>
                <a:tc>
                  <a:txBody>
                    <a:bodyPr/>
                    <a:lstStyle/>
                    <a:p>
                      <a:pPr algn="ctr">
                        <a:lnSpc>
                          <a:spcPct val="100000"/>
                        </a:lnSpc>
                        <a:spcAft>
                          <a:spcPts val="0"/>
                        </a:spcAft>
                        <a:buNone/>
                      </a:pPr>
                      <a:r>
                        <a:rPr lang="en-US" sz="3200" b="1" kern="100" dirty="0">
                          <a:effectLst/>
                          <a:latin typeface="Arial" panose="020B0604020202020204" pitchFamily="34" charset="0"/>
                          <a:ea typeface="新細明體-ExtB" panose="02020500000000000000" pitchFamily="18" charset="-120"/>
                          <a:cs typeface="Arial" panose="020B0604020202020204" pitchFamily="34" charset="0"/>
                        </a:rPr>
                        <a:t>Jan – Mar 2026</a:t>
                      </a:r>
                      <a:endParaRPr lang="zh-TW" sz="3200" b="1" kern="100" dirty="0">
                        <a:effectLst/>
                        <a:latin typeface="Arial" panose="020B0604020202020204" pitchFamily="34" charset="0"/>
                        <a:ea typeface="新細明體-ExtB" panose="02020500000000000000" pitchFamily="18" charset="-120"/>
                        <a:cs typeface="Arial" panose="020B0604020202020204" pitchFamily="34" charset="0"/>
                      </a:endParaRPr>
                    </a:p>
                  </a:txBody>
                  <a:tcPr marL="68580" marR="68580" marT="0" marB="0"/>
                </a:tc>
                <a:extLst>
                  <a:ext uri="{0D108BD9-81ED-4DB2-BD59-A6C34878D82A}">
                    <a16:rowId xmlns:a16="http://schemas.microsoft.com/office/drawing/2014/main" val="2652438104"/>
                  </a:ext>
                </a:extLst>
              </a:tr>
              <a:tr h="36000">
                <a:tc rowSpan="5">
                  <a:txBody>
                    <a:bodyPr/>
                    <a:lstStyle/>
                    <a:p>
                      <a:pPr algn="just">
                        <a:lnSpc>
                          <a:spcPct val="100000"/>
                        </a:lnSpc>
                        <a:spcAft>
                          <a:spcPts val="0"/>
                        </a:spcAft>
                        <a:buNone/>
                      </a:pPr>
                      <a:r>
                        <a:rPr lang="en-US" sz="3600" b="1" dirty="0">
                          <a:latin typeface="Arial" panose="020B0604020202020204" pitchFamily="34" charset="0"/>
                          <a:cs typeface="Arial" panose="020B0604020202020204" pitchFamily="34" charset="0"/>
                        </a:rPr>
                        <a:t>Non-consensual Sexual Offences: 85 cases in 2025</a:t>
                      </a:r>
                      <a:endParaRPr lang="zh-TW" sz="3600" b="1" kern="100" dirty="0">
                        <a:solidFill>
                          <a:srgbClr val="FFFF00"/>
                        </a:solidFill>
                        <a:effectLst/>
                        <a:latin typeface="Arial" panose="020B0604020202020204" pitchFamily="34" charset="0"/>
                        <a:ea typeface="新細明體-ExtB" panose="02020500000000000000" pitchFamily="18" charset="-120"/>
                        <a:cs typeface="Arial" panose="020B0604020202020204" pitchFamily="34" charset="0"/>
                      </a:endParaRPr>
                    </a:p>
                  </a:txBody>
                  <a:tcPr marL="68580" marR="68580" marT="0" marB="0"/>
                </a:tc>
                <a:tc>
                  <a:txBody>
                    <a:bodyPr/>
                    <a:lstStyle/>
                    <a:p>
                      <a:pPr>
                        <a:lnSpc>
                          <a:spcPct val="100000"/>
                        </a:lnSpc>
                        <a:spcAft>
                          <a:spcPts val="0"/>
                        </a:spcAft>
                        <a:buNone/>
                      </a:pPr>
                      <a:r>
                        <a:rPr lang="en-US" sz="3600" b="1" dirty="0">
                          <a:latin typeface="Arial" panose="020B0604020202020204" pitchFamily="34" charset="0"/>
                          <a:cs typeface="Arial" panose="020B0604020202020204" pitchFamily="34" charset="0"/>
                        </a:rPr>
                        <a:t>Unlawful sexual intercourse</a:t>
                      </a:r>
                      <a:endParaRPr lang="zh-TW" sz="3600" b="1" kern="100" dirty="0">
                        <a:effectLst/>
                        <a:latin typeface="Arial" panose="020B0604020202020204" pitchFamily="34" charset="0"/>
                        <a:ea typeface="新細明體-ExtB" panose="02020500000000000000" pitchFamily="18" charset="-120"/>
                        <a:cs typeface="Arial" panose="020B0604020202020204" pitchFamily="34" charset="0"/>
                      </a:endParaRPr>
                    </a:p>
                  </a:txBody>
                  <a:tcPr marL="68580" marR="68580" marT="0" marB="0"/>
                </a:tc>
                <a:tc>
                  <a:txBody>
                    <a:bodyPr/>
                    <a:lstStyle/>
                    <a:p>
                      <a:pPr algn="ctr">
                        <a:lnSpc>
                          <a:spcPct val="100000"/>
                        </a:lnSpc>
                        <a:spcAft>
                          <a:spcPts val="0"/>
                        </a:spcAft>
                        <a:buNone/>
                      </a:pPr>
                      <a:r>
                        <a:rPr lang="en-US" sz="3600" b="1" kern="100" dirty="0">
                          <a:effectLst/>
                          <a:latin typeface="Arial" panose="020B0604020202020204" pitchFamily="34" charset="0"/>
                          <a:ea typeface="新細明體-ExtB" panose="02020500000000000000" pitchFamily="18" charset="-120"/>
                          <a:cs typeface="Arial" panose="020B0604020202020204" pitchFamily="34" charset="0"/>
                        </a:rPr>
                        <a:t>47</a:t>
                      </a:r>
                      <a:endParaRPr lang="zh-TW" sz="3600" b="1" kern="100" dirty="0">
                        <a:effectLst/>
                        <a:latin typeface="Arial" panose="020B0604020202020204" pitchFamily="34" charset="0"/>
                        <a:ea typeface="新細明體-ExtB" panose="02020500000000000000" pitchFamily="18" charset="-120"/>
                        <a:cs typeface="Arial" panose="020B0604020202020204" pitchFamily="34" charset="0"/>
                      </a:endParaRPr>
                    </a:p>
                  </a:txBody>
                  <a:tcPr marL="68580" marR="68580" marT="0" marB="0"/>
                </a:tc>
                <a:tc>
                  <a:txBody>
                    <a:bodyPr/>
                    <a:lstStyle/>
                    <a:p>
                      <a:pPr algn="ctr">
                        <a:lnSpc>
                          <a:spcPct val="100000"/>
                        </a:lnSpc>
                        <a:spcAft>
                          <a:spcPts val="0"/>
                        </a:spcAft>
                        <a:buNone/>
                      </a:pPr>
                      <a:r>
                        <a:rPr lang="en-US" sz="3600" b="1" kern="100" dirty="0">
                          <a:effectLst/>
                          <a:latin typeface="Arial" panose="020B0604020202020204" pitchFamily="34" charset="0"/>
                          <a:ea typeface="新細明體-ExtB" panose="02020500000000000000" pitchFamily="18" charset="-120"/>
                          <a:cs typeface="Arial" panose="020B0604020202020204" pitchFamily="34" charset="0"/>
                        </a:rPr>
                        <a:t>10</a:t>
                      </a:r>
                      <a:endParaRPr lang="zh-TW" sz="3600" b="1" kern="100" dirty="0">
                        <a:effectLst/>
                        <a:latin typeface="Arial" panose="020B0604020202020204" pitchFamily="34" charset="0"/>
                        <a:ea typeface="新細明體-ExtB" panose="02020500000000000000" pitchFamily="18" charset="-120"/>
                        <a:cs typeface="Arial" panose="020B0604020202020204" pitchFamily="34" charset="0"/>
                      </a:endParaRPr>
                    </a:p>
                  </a:txBody>
                  <a:tcPr marL="68580" marR="68580" marT="0" marB="0"/>
                </a:tc>
                <a:extLst>
                  <a:ext uri="{0D108BD9-81ED-4DB2-BD59-A6C34878D82A}">
                    <a16:rowId xmlns:a16="http://schemas.microsoft.com/office/drawing/2014/main" val="3089563969"/>
                  </a:ext>
                </a:extLst>
              </a:tr>
              <a:tr h="36000">
                <a:tc vMerge="1">
                  <a:txBody>
                    <a:bodyPr/>
                    <a:lstStyle/>
                    <a:p>
                      <a:endParaRPr lang="zh-TW" altLang="en-US"/>
                    </a:p>
                  </a:txBody>
                  <a:tcPr/>
                </a:tc>
                <a:tc>
                  <a:txBody>
                    <a:bodyPr/>
                    <a:lstStyle/>
                    <a:p>
                      <a:pPr>
                        <a:lnSpc>
                          <a:spcPct val="100000"/>
                        </a:lnSpc>
                        <a:spcAft>
                          <a:spcPts val="0"/>
                        </a:spcAft>
                        <a:buNone/>
                      </a:pPr>
                      <a:r>
                        <a:rPr lang="en-US" sz="3600" b="1" dirty="0">
                          <a:latin typeface="Arial" panose="020B0604020202020204" pitchFamily="34" charset="0"/>
                          <a:cs typeface="Arial" panose="020B0604020202020204" pitchFamily="34" charset="0"/>
                        </a:rPr>
                        <a:t>Indecent assault</a:t>
                      </a:r>
                      <a:endParaRPr lang="zh-TW" sz="3600" b="1" kern="100" dirty="0">
                        <a:effectLst/>
                        <a:latin typeface="Arial" panose="020B0604020202020204" pitchFamily="34" charset="0"/>
                        <a:ea typeface="新細明體-ExtB" panose="02020500000000000000" pitchFamily="18" charset="-120"/>
                        <a:cs typeface="Arial" panose="020B0604020202020204" pitchFamily="34" charset="0"/>
                      </a:endParaRPr>
                    </a:p>
                  </a:txBody>
                  <a:tcPr marL="68580" marR="68580" marT="0" marB="0"/>
                </a:tc>
                <a:tc>
                  <a:txBody>
                    <a:bodyPr/>
                    <a:lstStyle/>
                    <a:p>
                      <a:pPr algn="ctr">
                        <a:lnSpc>
                          <a:spcPct val="100000"/>
                        </a:lnSpc>
                        <a:spcAft>
                          <a:spcPts val="0"/>
                        </a:spcAft>
                        <a:buNone/>
                      </a:pPr>
                      <a:r>
                        <a:rPr lang="en-US" sz="3600" b="1" kern="100" dirty="0">
                          <a:effectLst/>
                          <a:latin typeface="Arial" panose="020B0604020202020204" pitchFamily="34" charset="0"/>
                          <a:ea typeface="新細明體-ExtB" panose="02020500000000000000" pitchFamily="18" charset="-120"/>
                          <a:cs typeface="Arial" panose="020B0604020202020204" pitchFamily="34" charset="0"/>
                        </a:rPr>
                        <a:t>22</a:t>
                      </a:r>
                      <a:endParaRPr lang="zh-TW" sz="3600" b="1" kern="100" dirty="0">
                        <a:effectLst/>
                        <a:latin typeface="Arial" panose="020B0604020202020204" pitchFamily="34" charset="0"/>
                        <a:ea typeface="新細明體-ExtB" panose="02020500000000000000" pitchFamily="18" charset="-120"/>
                        <a:cs typeface="Arial" panose="020B0604020202020204" pitchFamily="34" charset="0"/>
                      </a:endParaRPr>
                    </a:p>
                  </a:txBody>
                  <a:tcPr marL="68580" marR="68580" marT="0" marB="0"/>
                </a:tc>
                <a:tc>
                  <a:txBody>
                    <a:bodyPr/>
                    <a:lstStyle/>
                    <a:p>
                      <a:pPr algn="ctr">
                        <a:lnSpc>
                          <a:spcPct val="100000"/>
                        </a:lnSpc>
                        <a:spcAft>
                          <a:spcPts val="0"/>
                        </a:spcAft>
                        <a:buNone/>
                      </a:pPr>
                      <a:r>
                        <a:rPr lang="en-US" sz="3600" b="1" kern="100" dirty="0">
                          <a:effectLst/>
                          <a:latin typeface="Arial" panose="020B0604020202020204" pitchFamily="34" charset="0"/>
                          <a:ea typeface="新細明體-ExtB" panose="02020500000000000000" pitchFamily="18" charset="-120"/>
                          <a:cs typeface="Arial" panose="020B0604020202020204" pitchFamily="34" charset="0"/>
                        </a:rPr>
                        <a:t>6</a:t>
                      </a:r>
                      <a:endParaRPr lang="zh-TW" sz="3600" b="1" kern="100" dirty="0">
                        <a:effectLst/>
                        <a:latin typeface="Arial" panose="020B0604020202020204" pitchFamily="34" charset="0"/>
                        <a:ea typeface="新細明體-ExtB" panose="02020500000000000000" pitchFamily="18" charset="-120"/>
                        <a:cs typeface="Arial" panose="020B0604020202020204" pitchFamily="34" charset="0"/>
                      </a:endParaRPr>
                    </a:p>
                  </a:txBody>
                  <a:tcPr marL="68580" marR="68580" marT="0" marB="0"/>
                </a:tc>
                <a:extLst>
                  <a:ext uri="{0D108BD9-81ED-4DB2-BD59-A6C34878D82A}">
                    <a16:rowId xmlns:a16="http://schemas.microsoft.com/office/drawing/2014/main" val="1620281425"/>
                  </a:ext>
                </a:extLst>
              </a:tr>
              <a:tr h="36000">
                <a:tc vMerge="1">
                  <a:txBody>
                    <a:bodyPr/>
                    <a:lstStyle/>
                    <a:p>
                      <a:endParaRPr lang="zh-TW" altLang="en-US"/>
                    </a:p>
                  </a:txBody>
                  <a:tcPr/>
                </a:tc>
                <a:tc>
                  <a:txBody>
                    <a:bodyPr/>
                    <a:lstStyle/>
                    <a:p>
                      <a:pPr>
                        <a:lnSpc>
                          <a:spcPct val="100000"/>
                        </a:lnSpc>
                        <a:spcAft>
                          <a:spcPts val="0"/>
                        </a:spcAft>
                        <a:buNone/>
                      </a:pPr>
                      <a:r>
                        <a:rPr lang="en-US" sz="3600" b="1" dirty="0">
                          <a:latin typeface="Arial" panose="020B0604020202020204" pitchFamily="34" charset="0"/>
                          <a:cs typeface="Arial" panose="020B0604020202020204" pitchFamily="34" charset="0"/>
                        </a:rPr>
                        <a:t>Buggery</a:t>
                      </a:r>
                      <a:endParaRPr lang="zh-TW" sz="3600" b="1" kern="100" dirty="0">
                        <a:effectLst/>
                        <a:latin typeface="Arial" panose="020B0604020202020204" pitchFamily="34" charset="0"/>
                        <a:ea typeface="新細明體-ExtB" panose="02020500000000000000" pitchFamily="18" charset="-120"/>
                        <a:cs typeface="Arial" panose="020B0604020202020204" pitchFamily="34" charset="0"/>
                      </a:endParaRPr>
                    </a:p>
                  </a:txBody>
                  <a:tcPr marL="68580" marR="68580" marT="0" marB="0"/>
                </a:tc>
                <a:tc>
                  <a:txBody>
                    <a:bodyPr/>
                    <a:lstStyle/>
                    <a:p>
                      <a:pPr algn="ctr">
                        <a:lnSpc>
                          <a:spcPct val="100000"/>
                        </a:lnSpc>
                        <a:spcAft>
                          <a:spcPts val="0"/>
                        </a:spcAft>
                        <a:buNone/>
                      </a:pPr>
                      <a:r>
                        <a:rPr lang="en-US" sz="3600" b="1" kern="100" dirty="0">
                          <a:effectLst/>
                          <a:latin typeface="Arial" panose="020B0604020202020204" pitchFamily="34" charset="0"/>
                          <a:ea typeface="新細明體-ExtB" panose="02020500000000000000" pitchFamily="18" charset="-120"/>
                          <a:cs typeface="Arial" panose="020B0604020202020204" pitchFamily="34" charset="0"/>
                        </a:rPr>
                        <a:t>5</a:t>
                      </a:r>
                      <a:endParaRPr lang="zh-TW" sz="3600" b="1" kern="100" dirty="0">
                        <a:effectLst/>
                        <a:latin typeface="Arial" panose="020B0604020202020204" pitchFamily="34" charset="0"/>
                        <a:ea typeface="新細明體-ExtB" panose="02020500000000000000" pitchFamily="18" charset="-120"/>
                        <a:cs typeface="Arial" panose="020B0604020202020204" pitchFamily="34" charset="0"/>
                      </a:endParaRPr>
                    </a:p>
                  </a:txBody>
                  <a:tcPr marL="68580" marR="68580" marT="0" marB="0"/>
                </a:tc>
                <a:tc>
                  <a:txBody>
                    <a:bodyPr/>
                    <a:lstStyle/>
                    <a:p>
                      <a:pPr algn="ctr">
                        <a:lnSpc>
                          <a:spcPct val="100000"/>
                        </a:lnSpc>
                        <a:spcAft>
                          <a:spcPts val="0"/>
                        </a:spcAft>
                        <a:buNone/>
                      </a:pPr>
                      <a:r>
                        <a:rPr lang="en-US" sz="3600" b="1" kern="100" dirty="0">
                          <a:effectLst/>
                          <a:latin typeface="Arial" panose="020B0604020202020204" pitchFamily="34" charset="0"/>
                          <a:ea typeface="新細明體-ExtB" panose="02020500000000000000" pitchFamily="18" charset="-120"/>
                          <a:cs typeface="Arial" panose="020B0604020202020204" pitchFamily="34" charset="0"/>
                        </a:rPr>
                        <a:t>1</a:t>
                      </a:r>
                      <a:endParaRPr lang="zh-TW" sz="3600" b="1" kern="100" dirty="0">
                        <a:effectLst/>
                        <a:latin typeface="Arial" panose="020B0604020202020204" pitchFamily="34" charset="0"/>
                        <a:ea typeface="新細明體-ExtB" panose="02020500000000000000" pitchFamily="18" charset="-120"/>
                        <a:cs typeface="Arial" panose="020B0604020202020204" pitchFamily="34" charset="0"/>
                      </a:endParaRPr>
                    </a:p>
                  </a:txBody>
                  <a:tcPr marL="68580" marR="68580" marT="0" marB="0"/>
                </a:tc>
                <a:extLst>
                  <a:ext uri="{0D108BD9-81ED-4DB2-BD59-A6C34878D82A}">
                    <a16:rowId xmlns:a16="http://schemas.microsoft.com/office/drawing/2014/main" val="2297597163"/>
                  </a:ext>
                </a:extLst>
              </a:tr>
              <a:tr h="36000">
                <a:tc vMerge="1">
                  <a:txBody>
                    <a:bodyPr/>
                    <a:lstStyle/>
                    <a:p>
                      <a:endParaRPr lang="zh-TW" altLang="en-US"/>
                    </a:p>
                  </a:txBody>
                  <a:tcPr/>
                </a:tc>
                <a:tc>
                  <a:txBody>
                    <a:bodyPr/>
                    <a:lstStyle/>
                    <a:p>
                      <a:pPr>
                        <a:lnSpc>
                          <a:spcPct val="100000"/>
                        </a:lnSpc>
                        <a:spcAft>
                          <a:spcPts val="0"/>
                        </a:spcAft>
                        <a:buNone/>
                      </a:pPr>
                      <a:r>
                        <a:rPr lang="en-US" altLang="zh-TW" sz="3600" b="1" kern="100" dirty="0">
                          <a:effectLst/>
                          <a:latin typeface="Arial" panose="020B0604020202020204" pitchFamily="34" charset="0"/>
                          <a:ea typeface="新細明體-ExtB" panose="02020500000000000000" pitchFamily="18" charset="-120"/>
                          <a:cs typeface="Arial" panose="020B0604020202020204" pitchFamily="34" charset="0"/>
                        </a:rPr>
                        <a:t>Rape</a:t>
                      </a:r>
                      <a:endParaRPr lang="zh-TW" sz="3600" b="1" kern="100" dirty="0">
                        <a:effectLst/>
                        <a:latin typeface="Arial" panose="020B0604020202020204" pitchFamily="34" charset="0"/>
                        <a:ea typeface="新細明體-ExtB" panose="02020500000000000000" pitchFamily="18" charset="-120"/>
                        <a:cs typeface="Arial" panose="020B0604020202020204" pitchFamily="34" charset="0"/>
                      </a:endParaRPr>
                    </a:p>
                  </a:txBody>
                  <a:tcPr marL="68580" marR="68580" marT="0" marB="0"/>
                </a:tc>
                <a:tc>
                  <a:txBody>
                    <a:bodyPr/>
                    <a:lstStyle/>
                    <a:p>
                      <a:pPr algn="ctr">
                        <a:lnSpc>
                          <a:spcPct val="100000"/>
                        </a:lnSpc>
                        <a:spcAft>
                          <a:spcPts val="0"/>
                        </a:spcAft>
                        <a:buNone/>
                      </a:pPr>
                      <a:r>
                        <a:rPr lang="en-US" sz="3600" b="1" kern="100" dirty="0">
                          <a:effectLst/>
                          <a:latin typeface="Arial" panose="020B0604020202020204" pitchFamily="34" charset="0"/>
                          <a:ea typeface="新細明體-ExtB" panose="02020500000000000000" pitchFamily="18" charset="-120"/>
                          <a:cs typeface="Arial" panose="020B0604020202020204" pitchFamily="34" charset="0"/>
                        </a:rPr>
                        <a:t>3</a:t>
                      </a:r>
                      <a:endParaRPr lang="zh-TW" sz="3600" b="1" kern="100" dirty="0">
                        <a:effectLst/>
                        <a:latin typeface="Arial" panose="020B0604020202020204" pitchFamily="34" charset="0"/>
                        <a:ea typeface="新細明體-ExtB" panose="02020500000000000000" pitchFamily="18" charset="-120"/>
                        <a:cs typeface="Arial" panose="020B0604020202020204" pitchFamily="34" charset="0"/>
                      </a:endParaRPr>
                    </a:p>
                  </a:txBody>
                  <a:tcPr marL="68580" marR="68580" marT="0" marB="0"/>
                </a:tc>
                <a:tc>
                  <a:txBody>
                    <a:bodyPr/>
                    <a:lstStyle/>
                    <a:p>
                      <a:pPr algn="ctr">
                        <a:lnSpc>
                          <a:spcPct val="100000"/>
                        </a:lnSpc>
                        <a:spcAft>
                          <a:spcPts val="0"/>
                        </a:spcAft>
                        <a:buNone/>
                      </a:pPr>
                      <a:r>
                        <a:rPr lang="en-US" sz="3600" b="1" kern="100" dirty="0">
                          <a:effectLst/>
                          <a:latin typeface="Arial" panose="020B0604020202020204" pitchFamily="34" charset="0"/>
                          <a:ea typeface="新細明體-ExtB" panose="02020500000000000000" pitchFamily="18" charset="-120"/>
                          <a:cs typeface="Arial" panose="020B0604020202020204" pitchFamily="34" charset="0"/>
                        </a:rPr>
                        <a:t>0</a:t>
                      </a:r>
                      <a:endParaRPr lang="zh-TW" sz="3600" b="1" kern="100" dirty="0">
                        <a:effectLst/>
                        <a:latin typeface="Arial" panose="020B0604020202020204" pitchFamily="34" charset="0"/>
                        <a:ea typeface="新細明體-ExtB" panose="02020500000000000000" pitchFamily="18" charset="-120"/>
                        <a:cs typeface="Arial" panose="020B0604020202020204" pitchFamily="34" charset="0"/>
                      </a:endParaRPr>
                    </a:p>
                  </a:txBody>
                  <a:tcPr marL="68580" marR="68580" marT="0" marB="0"/>
                </a:tc>
                <a:extLst>
                  <a:ext uri="{0D108BD9-81ED-4DB2-BD59-A6C34878D82A}">
                    <a16:rowId xmlns:a16="http://schemas.microsoft.com/office/drawing/2014/main" val="549438285"/>
                  </a:ext>
                </a:extLst>
              </a:tr>
              <a:tr h="36000">
                <a:tc vMerge="1">
                  <a:txBody>
                    <a:bodyPr/>
                    <a:lstStyle/>
                    <a:p>
                      <a:endParaRPr lang="zh-TW" altLang="en-US"/>
                    </a:p>
                  </a:txBody>
                  <a:tcPr/>
                </a:tc>
                <a:tc>
                  <a:txBody>
                    <a:bodyPr/>
                    <a:lstStyle/>
                    <a:p>
                      <a:pPr>
                        <a:lnSpc>
                          <a:spcPct val="100000"/>
                        </a:lnSpc>
                        <a:spcAft>
                          <a:spcPts val="0"/>
                        </a:spcAft>
                        <a:buNone/>
                      </a:pPr>
                      <a:r>
                        <a:rPr lang="en-US" sz="3600" b="1" dirty="0">
                          <a:latin typeface="Arial" panose="020B0604020202020204" pitchFamily="34" charset="0"/>
                          <a:cs typeface="Arial" panose="020B0604020202020204" pitchFamily="34" charset="0"/>
                        </a:rPr>
                        <a:t>Voyeurism-related offences</a:t>
                      </a:r>
                      <a:endParaRPr lang="zh-TW" sz="3600" b="1" kern="100" dirty="0">
                        <a:effectLst/>
                        <a:latin typeface="Arial" panose="020B0604020202020204" pitchFamily="34" charset="0"/>
                        <a:ea typeface="新細明體-ExtB" panose="02020500000000000000" pitchFamily="18" charset="-120"/>
                        <a:cs typeface="Arial" panose="020B0604020202020204" pitchFamily="34" charset="0"/>
                      </a:endParaRPr>
                    </a:p>
                  </a:txBody>
                  <a:tcPr marL="68580" marR="68580" marT="0" marB="0"/>
                </a:tc>
                <a:tc>
                  <a:txBody>
                    <a:bodyPr/>
                    <a:lstStyle/>
                    <a:p>
                      <a:pPr algn="ctr">
                        <a:lnSpc>
                          <a:spcPct val="100000"/>
                        </a:lnSpc>
                        <a:spcAft>
                          <a:spcPts val="0"/>
                        </a:spcAft>
                        <a:buNone/>
                      </a:pPr>
                      <a:r>
                        <a:rPr lang="en-US" sz="3600" b="1" kern="100" dirty="0">
                          <a:effectLst/>
                          <a:latin typeface="Arial" panose="020B0604020202020204" pitchFamily="34" charset="0"/>
                          <a:ea typeface="新細明體-ExtB" panose="02020500000000000000" pitchFamily="18" charset="-120"/>
                          <a:cs typeface="Arial" panose="020B0604020202020204" pitchFamily="34" charset="0"/>
                        </a:rPr>
                        <a:t>8</a:t>
                      </a:r>
                      <a:endParaRPr lang="zh-TW" sz="3600" b="1" kern="100" dirty="0">
                        <a:effectLst/>
                        <a:latin typeface="Arial" panose="020B0604020202020204" pitchFamily="34" charset="0"/>
                        <a:ea typeface="新細明體-ExtB" panose="02020500000000000000" pitchFamily="18" charset="-120"/>
                        <a:cs typeface="Arial" panose="020B0604020202020204" pitchFamily="34" charset="0"/>
                      </a:endParaRPr>
                    </a:p>
                  </a:txBody>
                  <a:tcPr marL="68580" marR="68580" marT="0" marB="0"/>
                </a:tc>
                <a:tc>
                  <a:txBody>
                    <a:bodyPr/>
                    <a:lstStyle/>
                    <a:p>
                      <a:pPr algn="ctr">
                        <a:lnSpc>
                          <a:spcPct val="100000"/>
                        </a:lnSpc>
                        <a:spcAft>
                          <a:spcPts val="0"/>
                        </a:spcAft>
                        <a:buNone/>
                      </a:pPr>
                      <a:r>
                        <a:rPr lang="en-US" sz="3600" b="1" kern="100" dirty="0">
                          <a:effectLst/>
                          <a:latin typeface="Arial" panose="020B0604020202020204" pitchFamily="34" charset="0"/>
                          <a:ea typeface="新細明體-ExtB" panose="02020500000000000000" pitchFamily="18" charset="-120"/>
                          <a:cs typeface="Arial" panose="020B0604020202020204" pitchFamily="34" charset="0"/>
                        </a:rPr>
                        <a:t>1</a:t>
                      </a:r>
                      <a:endParaRPr lang="zh-TW" sz="3600" b="1" kern="100" dirty="0">
                        <a:effectLst/>
                        <a:latin typeface="Arial" panose="020B0604020202020204" pitchFamily="34" charset="0"/>
                        <a:ea typeface="新細明體-ExtB" panose="02020500000000000000" pitchFamily="18" charset="-120"/>
                        <a:cs typeface="Arial" panose="020B0604020202020204" pitchFamily="34" charset="0"/>
                      </a:endParaRPr>
                    </a:p>
                  </a:txBody>
                  <a:tcPr marL="68580" marR="68580" marT="0" marB="0"/>
                </a:tc>
                <a:extLst>
                  <a:ext uri="{0D108BD9-81ED-4DB2-BD59-A6C34878D82A}">
                    <a16:rowId xmlns:a16="http://schemas.microsoft.com/office/drawing/2014/main" val="197961607"/>
                  </a:ext>
                </a:extLst>
              </a:tr>
              <a:tr h="36000">
                <a:tc rowSpan="2">
                  <a:txBody>
                    <a:bodyPr/>
                    <a:lstStyle/>
                    <a:p>
                      <a:pPr>
                        <a:lnSpc>
                          <a:spcPct val="100000"/>
                        </a:lnSpc>
                        <a:spcAft>
                          <a:spcPts val="0"/>
                        </a:spcAft>
                        <a:buNone/>
                      </a:pPr>
                      <a:r>
                        <a:rPr lang="en-US" sz="3600" b="1" dirty="0">
                          <a:latin typeface="Arial" panose="020B0604020202020204" pitchFamily="34" charset="0"/>
                          <a:cs typeface="Arial" panose="020B0604020202020204" pitchFamily="34" charset="0"/>
                        </a:rPr>
                        <a:t>Sexual Offences Enacted for the Protection of Vulnerable Persons</a:t>
                      </a:r>
                      <a:endParaRPr lang="zh-TW" sz="3600" b="1" kern="100" dirty="0">
                        <a:effectLst/>
                        <a:latin typeface="Arial" panose="020B0604020202020204" pitchFamily="34" charset="0"/>
                        <a:ea typeface="新細明體-ExtB" panose="02020500000000000000" pitchFamily="18" charset="-120"/>
                        <a:cs typeface="Arial" panose="020B0604020202020204" pitchFamily="34" charset="0"/>
                      </a:endParaRPr>
                    </a:p>
                  </a:txBody>
                  <a:tcPr marL="68580" marR="68580" marT="0" marB="0"/>
                </a:tc>
                <a:tc>
                  <a:txBody>
                    <a:bodyPr/>
                    <a:lstStyle/>
                    <a:p>
                      <a:pPr>
                        <a:lnSpc>
                          <a:spcPct val="100000"/>
                        </a:lnSpc>
                        <a:spcAft>
                          <a:spcPts val="0"/>
                        </a:spcAft>
                        <a:buNone/>
                      </a:pPr>
                      <a:r>
                        <a:rPr lang="en-US" sz="3600" b="1" dirty="0">
                          <a:latin typeface="Arial" panose="020B0604020202020204" pitchFamily="34" charset="0"/>
                          <a:cs typeface="Arial" panose="020B0604020202020204" pitchFamily="34" charset="0"/>
                        </a:rPr>
                        <a:t>Child pornography-related offences</a:t>
                      </a:r>
                      <a:endParaRPr lang="zh-TW" sz="3600" b="1" kern="100" dirty="0">
                        <a:effectLst/>
                        <a:latin typeface="Arial" panose="020B0604020202020204" pitchFamily="34" charset="0"/>
                        <a:ea typeface="新細明體-ExtB" panose="02020500000000000000" pitchFamily="18" charset="-120"/>
                        <a:cs typeface="Arial" panose="020B0604020202020204" pitchFamily="34" charset="0"/>
                      </a:endParaRPr>
                    </a:p>
                  </a:txBody>
                  <a:tcPr marL="68580" marR="68580" marT="0" marB="0"/>
                </a:tc>
                <a:tc>
                  <a:txBody>
                    <a:bodyPr/>
                    <a:lstStyle/>
                    <a:p>
                      <a:pPr algn="ctr">
                        <a:lnSpc>
                          <a:spcPct val="100000"/>
                        </a:lnSpc>
                        <a:spcAft>
                          <a:spcPts val="0"/>
                        </a:spcAft>
                        <a:buNone/>
                      </a:pPr>
                      <a:r>
                        <a:rPr lang="en-US" sz="3600" b="1" kern="100" dirty="0">
                          <a:effectLst/>
                          <a:latin typeface="Arial" panose="020B0604020202020204" pitchFamily="34" charset="0"/>
                          <a:ea typeface="新細明體-ExtB" panose="02020500000000000000" pitchFamily="18" charset="-120"/>
                          <a:cs typeface="Arial" panose="020B0604020202020204" pitchFamily="34" charset="0"/>
                        </a:rPr>
                        <a:t>8</a:t>
                      </a:r>
                      <a:endParaRPr lang="zh-TW" sz="3600" b="1" kern="100" dirty="0">
                        <a:effectLst/>
                        <a:latin typeface="Arial" panose="020B0604020202020204" pitchFamily="34" charset="0"/>
                        <a:ea typeface="新細明體-ExtB" panose="02020500000000000000" pitchFamily="18" charset="-120"/>
                        <a:cs typeface="Arial" panose="020B0604020202020204" pitchFamily="34" charset="0"/>
                      </a:endParaRPr>
                    </a:p>
                  </a:txBody>
                  <a:tcPr marL="68580" marR="68580" marT="0" marB="0"/>
                </a:tc>
                <a:tc>
                  <a:txBody>
                    <a:bodyPr/>
                    <a:lstStyle/>
                    <a:p>
                      <a:pPr algn="ctr">
                        <a:lnSpc>
                          <a:spcPct val="100000"/>
                        </a:lnSpc>
                        <a:spcAft>
                          <a:spcPts val="0"/>
                        </a:spcAft>
                        <a:buNone/>
                      </a:pPr>
                      <a:r>
                        <a:rPr lang="en-US" sz="3600" b="1" kern="100" dirty="0">
                          <a:effectLst/>
                          <a:latin typeface="Arial" panose="020B0604020202020204" pitchFamily="34" charset="0"/>
                          <a:ea typeface="新細明體-ExtB" panose="02020500000000000000" pitchFamily="18" charset="-120"/>
                          <a:cs typeface="Arial" panose="020B0604020202020204" pitchFamily="34" charset="0"/>
                        </a:rPr>
                        <a:t>5</a:t>
                      </a:r>
                      <a:endParaRPr lang="zh-TW" sz="3600" b="1" kern="100" dirty="0">
                        <a:effectLst/>
                        <a:latin typeface="Arial" panose="020B0604020202020204" pitchFamily="34" charset="0"/>
                        <a:ea typeface="新細明體-ExtB" panose="02020500000000000000" pitchFamily="18" charset="-120"/>
                        <a:cs typeface="Arial" panose="020B0604020202020204" pitchFamily="34" charset="0"/>
                      </a:endParaRPr>
                    </a:p>
                  </a:txBody>
                  <a:tcPr marL="68580" marR="68580" marT="0" marB="0"/>
                </a:tc>
                <a:extLst>
                  <a:ext uri="{0D108BD9-81ED-4DB2-BD59-A6C34878D82A}">
                    <a16:rowId xmlns:a16="http://schemas.microsoft.com/office/drawing/2014/main" val="2741763310"/>
                  </a:ext>
                </a:extLst>
              </a:tr>
              <a:tr h="36000">
                <a:tc vMerge="1">
                  <a:txBody>
                    <a:bodyPr/>
                    <a:lstStyle/>
                    <a:p>
                      <a:endParaRPr lang="zh-TW" altLang="en-US"/>
                    </a:p>
                  </a:txBody>
                  <a:tcPr/>
                </a:tc>
                <a:tc>
                  <a:txBody>
                    <a:bodyPr/>
                    <a:lstStyle/>
                    <a:p>
                      <a:pPr>
                        <a:lnSpc>
                          <a:spcPct val="100000"/>
                        </a:lnSpc>
                        <a:spcAft>
                          <a:spcPts val="0"/>
                        </a:spcAft>
                        <a:buNone/>
                      </a:pPr>
                      <a:r>
                        <a:rPr lang="en-US" sz="3600" b="1" dirty="0">
                          <a:latin typeface="Arial" panose="020B0604020202020204" pitchFamily="34" charset="0"/>
                          <a:cs typeface="Arial" panose="020B0604020202020204" pitchFamily="34" charset="0"/>
                        </a:rPr>
                        <a:t>Indecent conduct towards a child under 16</a:t>
                      </a:r>
                      <a:endParaRPr lang="zh-TW" sz="3600" b="1" kern="100" dirty="0">
                        <a:effectLst/>
                        <a:latin typeface="Arial" panose="020B0604020202020204" pitchFamily="34" charset="0"/>
                        <a:ea typeface="新細明體-ExtB" panose="02020500000000000000" pitchFamily="18" charset="-120"/>
                        <a:cs typeface="Arial" panose="020B0604020202020204" pitchFamily="34" charset="0"/>
                      </a:endParaRPr>
                    </a:p>
                  </a:txBody>
                  <a:tcPr marL="68580" marR="68580" marT="0" marB="0"/>
                </a:tc>
                <a:tc>
                  <a:txBody>
                    <a:bodyPr/>
                    <a:lstStyle/>
                    <a:p>
                      <a:pPr algn="ctr">
                        <a:lnSpc>
                          <a:spcPct val="100000"/>
                        </a:lnSpc>
                        <a:spcAft>
                          <a:spcPts val="0"/>
                        </a:spcAft>
                        <a:buNone/>
                      </a:pPr>
                      <a:r>
                        <a:rPr lang="en-US" sz="3600" b="1" kern="100" dirty="0">
                          <a:effectLst/>
                          <a:latin typeface="Arial" panose="020B0604020202020204" pitchFamily="34" charset="0"/>
                          <a:ea typeface="新細明體-ExtB" panose="02020500000000000000" pitchFamily="18" charset="-120"/>
                          <a:cs typeface="Arial" panose="020B0604020202020204" pitchFamily="34" charset="0"/>
                        </a:rPr>
                        <a:t>4</a:t>
                      </a:r>
                      <a:endParaRPr lang="zh-TW" sz="3600" b="1" kern="100" dirty="0">
                        <a:effectLst/>
                        <a:latin typeface="Arial" panose="020B0604020202020204" pitchFamily="34" charset="0"/>
                        <a:ea typeface="新細明體-ExtB" panose="02020500000000000000" pitchFamily="18" charset="-120"/>
                        <a:cs typeface="Arial" panose="020B0604020202020204" pitchFamily="34" charset="0"/>
                      </a:endParaRPr>
                    </a:p>
                  </a:txBody>
                  <a:tcPr marL="68580" marR="68580" marT="0" marB="0"/>
                </a:tc>
                <a:tc>
                  <a:txBody>
                    <a:bodyPr/>
                    <a:lstStyle/>
                    <a:p>
                      <a:pPr algn="ctr">
                        <a:lnSpc>
                          <a:spcPct val="100000"/>
                        </a:lnSpc>
                        <a:spcAft>
                          <a:spcPts val="0"/>
                        </a:spcAft>
                        <a:buNone/>
                      </a:pPr>
                      <a:r>
                        <a:rPr lang="en-US" sz="3600" b="1" kern="100" dirty="0">
                          <a:effectLst/>
                          <a:latin typeface="Arial" panose="020B0604020202020204" pitchFamily="34" charset="0"/>
                          <a:ea typeface="新細明體-ExtB" panose="02020500000000000000" pitchFamily="18" charset="-120"/>
                          <a:cs typeface="Arial" panose="020B0604020202020204" pitchFamily="34" charset="0"/>
                        </a:rPr>
                        <a:t>0</a:t>
                      </a:r>
                      <a:endParaRPr lang="zh-TW" sz="3600" b="1" kern="100" dirty="0">
                        <a:effectLst/>
                        <a:latin typeface="Arial" panose="020B0604020202020204" pitchFamily="34" charset="0"/>
                        <a:ea typeface="新細明體-ExtB" panose="02020500000000000000" pitchFamily="18" charset="-120"/>
                        <a:cs typeface="Arial" panose="020B0604020202020204" pitchFamily="34" charset="0"/>
                      </a:endParaRPr>
                    </a:p>
                  </a:txBody>
                  <a:tcPr marL="68580" marR="68580" marT="0" marB="0"/>
                </a:tc>
                <a:extLst>
                  <a:ext uri="{0D108BD9-81ED-4DB2-BD59-A6C34878D82A}">
                    <a16:rowId xmlns:a16="http://schemas.microsoft.com/office/drawing/2014/main" val="867806378"/>
                  </a:ext>
                </a:extLst>
              </a:tr>
              <a:tr h="36000">
                <a:tc>
                  <a:txBody>
                    <a:bodyPr/>
                    <a:lstStyle/>
                    <a:p>
                      <a:pPr>
                        <a:lnSpc>
                          <a:spcPct val="100000"/>
                        </a:lnSpc>
                        <a:spcAft>
                          <a:spcPts val="0"/>
                        </a:spcAft>
                        <a:buNone/>
                      </a:pPr>
                      <a:r>
                        <a:rPr lang="en-US" sz="3600" b="1" dirty="0">
                          <a:latin typeface="Arial" panose="020B0604020202020204" pitchFamily="34" charset="0"/>
                          <a:cs typeface="Arial" panose="020B0604020202020204" pitchFamily="34" charset="0"/>
                        </a:rPr>
                        <a:t>Sexual Offences Enacted to Safeguard Public Morals</a:t>
                      </a:r>
                      <a:endParaRPr lang="zh-TW" sz="3600" b="1" kern="100" dirty="0">
                        <a:effectLst/>
                        <a:latin typeface="Arial" panose="020B0604020202020204" pitchFamily="34" charset="0"/>
                        <a:ea typeface="新細明體-ExtB" panose="02020500000000000000" pitchFamily="18" charset="-120"/>
                        <a:cs typeface="Arial" panose="020B0604020202020204" pitchFamily="34" charset="0"/>
                      </a:endParaRPr>
                    </a:p>
                  </a:txBody>
                  <a:tcPr marL="68580" marR="68580" marT="0" marB="0"/>
                </a:tc>
                <a:tc>
                  <a:txBody>
                    <a:bodyPr/>
                    <a:lstStyle/>
                    <a:p>
                      <a:pPr>
                        <a:lnSpc>
                          <a:spcPct val="100000"/>
                        </a:lnSpc>
                        <a:spcAft>
                          <a:spcPts val="0"/>
                        </a:spcAft>
                        <a:buNone/>
                      </a:pPr>
                      <a:r>
                        <a:rPr lang="en-US" sz="3600" b="1" dirty="0">
                          <a:latin typeface="Arial" panose="020B0604020202020204" pitchFamily="34" charset="0"/>
                          <a:cs typeface="Arial" panose="020B0604020202020204" pitchFamily="34" charset="0"/>
                        </a:rPr>
                        <a:t>Outraging public decency, exposure, and sexual offences committed outside Hong Kong</a:t>
                      </a:r>
                      <a:endParaRPr lang="zh-TW" sz="3600" b="1" kern="100" dirty="0">
                        <a:effectLst/>
                        <a:latin typeface="Arial" panose="020B0604020202020204" pitchFamily="34" charset="0"/>
                        <a:ea typeface="新細明體-ExtB" panose="02020500000000000000" pitchFamily="18" charset="-120"/>
                        <a:cs typeface="Arial" panose="020B0604020202020204" pitchFamily="34" charset="0"/>
                      </a:endParaRPr>
                    </a:p>
                  </a:txBody>
                  <a:tcPr marL="68580" marR="68580" marT="0" marB="0"/>
                </a:tc>
                <a:tc>
                  <a:txBody>
                    <a:bodyPr/>
                    <a:lstStyle/>
                    <a:p>
                      <a:pPr algn="ctr">
                        <a:lnSpc>
                          <a:spcPct val="100000"/>
                        </a:lnSpc>
                        <a:spcAft>
                          <a:spcPts val="0"/>
                        </a:spcAft>
                        <a:buNone/>
                      </a:pPr>
                      <a:r>
                        <a:rPr lang="en-US" sz="3600" b="1" kern="100" dirty="0">
                          <a:effectLst/>
                          <a:latin typeface="Arial" panose="020B0604020202020204" pitchFamily="34" charset="0"/>
                          <a:ea typeface="新細明體-ExtB" panose="02020500000000000000" pitchFamily="18" charset="-120"/>
                          <a:cs typeface="Arial" panose="020B0604020202020204" pitchFamily="34" charset="0"/>
                        </a:rPr>
                        <a:t>3</a:t>
                      </a:r>
                      <a:endParaRPr lang="zh-TW" sz="3600" b="1" kern="100" dirty="0">
                        <a:effectLst/>
                        <a:latin typeface="Arial" panose="020B0604020202020204" pitchFamily="34" charset="0"/>
                        <a:ea typeface="新細明體-ExtB" panose="02020500000000000000" pitchFamily="18" charset="-120"/>
                        <a:cs typeface="Arial" panose="020B0604020202020204" pitchFamily="34" charset="0"/>
                      </a:endParaRPr>
                    </a:p>
                  </a:txBody>
                  <a:tcPr marL="68580" marR="68580" marT="0" marB="0"/>
                </a:tc>
                <a:tc>
                  <a:txBody>
                    <a:bodyPr/>
                    <a:lstStyle/>
                    <a:p>
                      <a:pPr algn="ctr">
                        <a:lnSpc>
                          <a:spcPct val="100000"/>
                        </a:lnSpc>
                        <a:spcAft>
                          <a:spcPts val="0"/>
                        </a:spcAft>
                        <a:buNone/>
                      </a:pPr>
                      <a:r>
                        <a:rPr lang="en-US" sz="3600" b="1" kern="100" dirty="0">
                          <a:effectLst/>
                          <a:latin typeface="Arial" panose="020B0604020202020204" pitchFamily="34" charset="0"/>
                          <a:ea typeface="新細明體-ExtB" panose="02020500000000000000" pitchFamily="18" charset="-120"/>
                          <a:cs typeface="Arial" panose="020B0604020202020204" pitchFamily="34" charset="0"/>
                        </a:rPr>
                        <a:t>1</a:t>
                      </a:r>
                      <a:endParaRPr lang="zh-TW" sz="3600" b="1" kern="100" dirty="0">
                        <a:effectLst/>
                        <a:latin typeface="Arial" panose="020B0604020202020204" pitchFamily="34" charset="0"/>
                        <a:ea typeface="新細明體-ExtB" panose="02020500000000000000" pitchFamily="18" charset="-120"/>
                        <a:cs typeface="Arial" panose="020B0604020202020204" pitchFamily="34" charset="0"/>
                      </a:endParaRPr>
                    </a:p>
                  </a:txBody>
                  <a:tcPr marL="68580" marR="68580" marT="0" marB="0"/>
                </a:tc>
                <a:extLst>
                  <a:ext uri="{0D108BD9-81ED-4DB2-BD59-A6C34878D82A}">
                    <a16:rowId xmlns:a16="http://schemas.microsoft.com/office/drawing/2014/main" val="1758616584"/>
                  </a:ext>
                </a:extLst>
              </a:tr>
              <a:tr h="36000">
                <a:tc>
                  <a:txBody>
                    <a:bodyPr/>
                    <a:lstStyle/>
                    <a:p>
                      <a:pPr>
                        <a:lnSpc>
                          <a:spcPct val="100000"/>
                        </a:lnSpc>
                        <a:spcAft>
                          <a:spcPts val="0"/>
                        </a:spcAft>
                        <a:buNone/>
                      </a:pPr>
                      <a:r>
                        <a:rPr lang="en-US" sz="3600" b="1" kern="100" dirty="0">
                          <a:effectLst/>
                          <a:latin typeface="Arial" panose="020B0604020202020204" pitchFamily="34" charset="0"/>
                          <a:ea typeface="新細明體-ExtB" panose="02020500000000000000" pitchFamily="18" charset="-120"/>
                          <a:cs typeface="Arial" panose="020B0604020202020204" pitchFamily="34" charset="0"/>
                        </a:rPr>
                        <a:t> </a:t>
                      </a:r>
                      <a:endParaRPr lang="zh-TW" sz="3600" b="1" kern="100" dirty="0">
                        <a:effectLst/>
                        <a:latin typeface="Arial" panose="020B0604020202020204" pitchFamily="34" charset="0"/>
                        <a:ea typeface="新細明體-ExtB" panose="02020500000000000000" pitchFamily="18" charset="-120"/>
                        <a:cs typeface="Arial" panose="020B0604020202020204" pitchFamily="34" charset="0"/>
                      </a:endParaRPr>
                    </a:p>
                  </a:txBody>
                  <a:tcPr marL="68580" marR="68580" marT="0" marB="0"/>
                </a:tc>
                <a:tc>
                  <a:txBody>
                    <a:bodyPr/>
                    <a:lstStyle/>
                    <a:p>
                      <a:pPr>
                        <a:lnSpc>
                          <a:spcPct val="100000"/>
                        </a:lnSpc>
                        <a:spcAft>
                          <a:spcPts val="0"/>
                        </a:spcAft>
                        <a:buNone/>
                      </a:pPr>
                      <a:r>
                        <a:rPr lang="en-US" altLang="zh-TW" sz="3600" b="1" kern="100" dirty="0">
                          <a:effectLst/>
                          <a:latin typeface="Arial" panose="020B0604020202020204" pitchFamily="34" charset="0"/>
                          <a:ea typeface="新細明體-ExtB" panose="02020500000000000000" pitchFamily="18" charset="-120"/>
                          <a:cs typeface="Arial" panose="020B0604020202020204" pitchFamily="34" charset="0"/>
                        </a:rPr>
                        <a:t>Total</a:t>
                      </a:r>
                      <a:endParaRPr lang="zh-TW" sz="3600" b="1" kern="100" dirty="0">
                        <a:effectLst/>
                        <a:latin typeface="Arial" panose="020B0604020202020204" pitchFamily="34" charset="0"/>
                        <a:ea typeface="新細明體-ExtB" panose="02020500000000000000" pitchFamily="18" charset="-120"/>
                        <a:cs typeface="Arial" panose="020B0604020202020204" pitchFamily="34" charset="0"/>
                      </a:endParaRPr>
                    </a:p>
                  </a:txBody>
                  <a:tcPr marL="68580" marR="68580" marT="0" marB="0"/>
                </a:tc>
                <a:tc>
                  <a:txBody>
                    <a:bodyPr/>
                    <a:lstStyle/>
                    <a:p>
                      <a:pPr algn="ctr">
                        <a:lnSpc>
                          <a:spcPct val="100000"/>
                        </a:lnSpc>
                        <a:spcAft>
                          <a:spcPts val="0"/>
                        </a:spcAft>
                        <a:buNone/>
                      </a:pPr>
                      <a:r>
                        <a:rPr lang="en-US" sz="3600" b="1" kern="100" dirty="0">
                          <a:effectLst/>
                          <a:latin typeface="Arial" panose="020B0604020202020204" pitchFamily="34" charset="0"/>
                          <a:ea typeface="新細明體-ExtB" panose="02020500000000000000" pitchFamily="18" charset="-120"/>
                          <a:cs typeface="Arial" panose="020B0604020202020204" pitchFamily="34" charset="0"/>
                        </a:rPr>
                        <a:t>100</a:t>
                      </a:r>
                      <a:endParaRPr lang="zh-TW" sz="3600" b="1" kern="100" dirty="0">
                        <a:effectLst/>
                        <a:latin typeface="Arial" panose="020B0604020202020204" pitchFamily="34" charset="0"/>
                        <a:ea typeface="新細明體-ExtB" panose="02020500000000000000" pitchFamily="18" charset="-120"/>
                        <a:cs typeface="Arial" panose="020B0604020202020204" pitchFamily="34" charset="0"/>
                      </a:endParaRPr>
                    </a:p>
                  </a:txBody>
                  <a:tcPr marL="68580" marR="68580" marT="0" marB="0"/>
                </a:tc>
                <a:tc>
                  <a:txBody>
                    <a:bodyPr/>
                    <a:lstStyle/>
                    <a:p>
                      <a:pPr algn="ctr">
                        <a:lnSpc>
                          <a:spcPct val="100000"/>
                        </a:lnSpc>
                        <a:spcAft>
                          <a:spcPts val="0"/>
                        </a:spcAft>
                        <a:buNone/>
                      </a:pPr>
                      <a:r>
                        <a:rPr lang="en-US" sz="3600" b="1" kern="100" dirty="0">
                          <a:effectLst/>
                          <a:latin typeface="Arial" panose="020B0604020202020204" pitchFamily="34" charset="0"/>
                          <a:ea typeface="新細明體-ExtB" panose="02020500000000000000" pitchFamily="18" charset="-120"/>
                          <a:cs typeface="Arial" panose="020B0604020202020204" pitchFamily="34" charset="0"/>
                        </a:rPr>
                        <a:t>24</a:t>
                      </a:r>
                      <a:endParaRPr lang="zh-TW" sz="3600" b="1" kern="100" dirty="0">
                        <a:effectLst/>
                        <a:latin typeface="Arial" panose="020B0604020202020204" pitchFamily="34" charset="0"/>
                        <a:ea typeface="新細明體-ExtB" panose="02020500000000000000" pitchFamily="18" charset="-120"/>
                        <a:cs typeface="Arial" panose="020B0604020202020204" pitchFamily="34" charset="0"/>
                      </a:endParaRPr>
                    </a:p>
                  </a:txBody>
                  <a:tcPr marL="68580" marR="68580" marT="0" marB="0"/>
                </a:tc>
                <a:extLst>
                  <a:ext uri="{0D108BD9-81ED-4DB2-BD59-A6C34878D82A}">
                    <a16:rowId xmlns:a16="http://schemas.microsoft.com/office/drawing/2014/main" val="44558020"/>
                  </a:ext>
                </a:extLst>
              </a:tr>
            </a:tbl>
          </a:graphicData>
        </a:graphic>
      </p:graphicFrame>
      <p:sp>
        <p:nvSpPr>
          <p:cNvPr id="2" name="文字方塊 2">
            <a:extLst>
              <a:ext uri="{FF2B5EF4-FFF2-40B4-BE49-F238E27FC236}">
                <a16:creationId xmlns:a16="http://schemas.microsoft.com/office/drawing/2014/main" id="{DE1F82CD-663C-D2E3-7548-814819583D38}"/>
              </a:ext>
            </a:extLst>
          </p:cNvPr>
          <p:cNvSpPr txBox="1"/>
          <p:nvPr/>
        </p:nvSpPr>
        <p:spPr>
          <a:xfrm>
            <a:off x="7543800" y="356400"/>
            <a:ext cx="10439400" cy="523220"/>
          </a:xfrm>
          <a:prstGeom prst="rect">
            <a:avLst/>
          </a:prstGeom>
          <a:noFill/>
        </p:spPr>
        <p:txBody>
          <a:bodyPr wrap="square">
            <a:spAutoFit/>
          </a:bodyPr>
          <a:lstStyle/>
          <a:p>
            <a:r>
              <a:rPr lang="en-GB" sz="2800" dirty="0">
                <a:latin typeface="Arial" panose="020B0604020202020204" pitchFamily="34" charset="0"/>
                <a:ea typeface="PMingLiU" panose="02020500000000000000" pitchFamily="18" charset="-120"/>
                <a:cs typeface="Arial" panose="020B0604020202020204" pitchFamily="34" charset="0"/>
              </a:rPr>
              <a:t>Unmasking the Screen: Deconstructing Online Sexual Grooming</a:t>
            </a:r>
            <a:endParaRPr lang="en-GB" sz="2800" dirty="0">
              <a:latin typeface="Arial" panose="020B0604020202020204" pitchFamily="34" charset="0"/>
              <a:cs typeface="Arial" panose="020B0604020202020204" pitchFamily="34" charset="0"/>
            </a:endParaRPr>
          </a:p>
        </p:txBody>
      </p:sp>
      <p:sp>
        <p:nvSpPr>
          <p:cNvPr id="3" name="投影片編號版面配置區 1">
            <a:extLst>
              <a:ext uri="{FF2B5EF4-FFF2-40B4-BE49-F238E27FC236}">
                <a16:creationId xmlns:a16="http://schemas.microsoft.com/office/drawing/2014/main" id="{2B0A2CD0-536C-4DC2-3595-416CA3FA9440}"/>
              </a:ext>
            </a:extLst>
          </p:cNvPr>
          <p:cNvSpPr>
            <a:spLocks noGrp="1"/>
          </p:cNvSpPr>
          <p:nvPr>
            <p:ph type="sldNum" sz="quarter" idx="12"/>
          </p:nvPr>
        </p:nvSpPr>
        <p:spPr>
          <a:xfrm>
            <a:off x="17570116" y="9583522"/>
            <a:ext cx="550862" cy="365125"/>
          </a:xfrm>
        </p:spPr>
        <p:txBody>
          <a:bodyPr/>
          <a:lstStyle/>
          <a:p>
            <a:pPr>
              <a:defRPr/>
            </a:pPr>
            <a:fld id="{76EF7C7B-46F8-443A-BEA6-DEAB3CE58959}" type="slidenum">
              <a:rPr lang="en-US" altLang="en-US" smtClean="0">
                <a:solidFill>
                  <a:schemeClr val="tx1"/>
                </a:solidFill>
              </a:rPr>
              <a:pPr>
                <a:defRPr/>
              </a:pPr>
              <a:t>5</a:t>
            </a:fld>
            <a:endParaRPr lang="en-US" altLang="en-US" dirty="0">
              <a:solidFill>
                <a:schemeClr val="tx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ECBF"/>
        </a:solidFill>
        <a:effectLst/>
      </p:bgPr>
    </p:bg>
    <p:spTree>
      <p:nvGrpSpPr>
        <p:cNvPr id="1" name="">
          <a:extLst>
            <a:ext uri="{FF2B5EF4-FFF2-40B4-BE49-F238E27FC236}">
              <a16:creationId xmlns:a16="http://schemas.microsoft.com/office/drawing/2014/main" id="{DD65BE50-A71B-F760-1B3E-84CAC4C5E1D5}"/>
            </a:ext>
          </a:extLst>
        </p:cNvPr>
        <p:cNvGrpSpPr/>
        <p:nvPr/>
      </p:nvGrpSpPr>
      <p:grpSpPr>
        <a:xfrm>
          <a:off x="0" y="0"/>
          <a:ext cx="0" cy="0"/>
          <a:chOff x="0" y="0"/>
          <a:chExt cx="0" cy="0"/>
        </a:xfrm>
      </p:grpSpPr>
      <p:sp>
        <p:nvSpPr>
          <p:cNvPr id="6" name="Freeform 6">
            <a:extLst>
              <a:ext uri="{FF2B5EF4-FFF2-40B4-BE49-F238E27FC236}">
                <a16:creationId xmlns:a16="http://schemas.microsoft.com/office/drawing/2014/main" id="{3AFDD013-1EBF-AA1A-F99B-97261FAC4A7F}"/>
              </a:ext>
            </a:extLst>
          </p:cNvPr>
          <p:cNvSpPr/>
          <p:nvPr/>
        </p:nvSpPr>
        <p:spPr>
          <a:xfrm>
            <a:off x="452604" y="356400"/>
            <a:ext cx="2136737" cy="2952314"/>
          </a:xfrm>
          <a:custGeom>
            <a:avLst/>
            <a:gdLst/>
            <a:ahLst/>
            <a:cxnLst/>
            <a:rect l="l" t="t" r="r" b="b"/>
            <a:pathLst>
              <a:path w="2136737" h="2952314">
                <a:moveTo>
                  <a:pt x="0" y="0"/>
                </a:moveTo>
                <a:lnTo>
                  <a:pt x="2136737" y="0"/>
                </a:lnTo>
                <a:lnTo>
                  <a:pt x="2136737" y="2952314"/>
                </a:lnTo>
                <a:lnTo>
                  <a:pt x="0" y="2952314"/>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GB"/>
          </a:p>
        </p:txBody>
      </p:sp>
      <p:sp>
        <p:nvSpPr>
          <p:cNvPr id="10" name="TextBox 10">
            <a:extLst>
              <a:ext uri="{FF2B5EF4-FFF2-40B4-BE49-F238E27FC236}">
                <a16:creationId xmlns:a16="http://schemas.microsoft.com/office/drawing/2014/main" id="{BBBD71D1-CB2A-2646-5B34-7B4AE0B66B83}"/>
              </a:ext>
            </a:extLst>
          </p:cNvPr>
          <p:cNvSpPr txBox="1"/>
          <p:nvPr/>
        </p:nvSpPr>
        <p:spPr>
          <a:xfrm>
            <a:off x="2286000" y="1959665"/>
            <a:ext cx="13715999" cy="2277547"/>
          </a:xfrm>
          <a:prstGeom prst="rect">
            <a:avLst/>
          </a:prstGeom>
        </p:spPr>
        <p:txBody>
          <a:bodyPr wrap="square" lIns="0" tIns="0" rIns="0" bIns="0" rtlCol="0" anchor="t">
            <a:spAutoFit/>
          </a:bodyPr>
          <a:lstStyle/>
          <a:p>
            <a:pPr algn="ctr"/>
            <a:r>
              <a:rPr lang="en-US" altLang="zh-TW" sz="6600" b="1" dirty="0">
                <a:solidFill>
                  <a:srgbClr val="1E5E96"/>
                </a:solidFill>
                <a:latin typeface="Arial" panose="020B0604020202020204" pitchFamily="34" charset="0"/>
                <a:ea typeface="新細明體-ExtB" panose="02020500000000000000" pitchFamily="18" charset="-120"/>
                <a:cs typeface="Arial" panose="020B0604020202020204" pitchFamily="34" charset="0"/>
              </a:rPr>
              <a:t>Statistics on "Online Child Sexual Grooming" Offences:</a:t>
            </a:r>
          </a:p>
          <a:p>
            <a:pPr lvl="0" algn="ctr"/>
            <a:endParaRPr lang="en-US" sz="1600" dirty="0">
              <a:solidFill>
                <a:srgbClr val="1E5E96"/>
              </a:solidFill>
              <a:latin typeface="思源宋体-超粗体"/>
              <a:ea typeface="思源宋体-超粗体"/>
              <a:cs typeface="思源宋体-超粗体"/>
              <a:sym typeface="思源宋体-超粗体"/>
            </a:endParaRPr>
          </a:p>
        </p:txBody>
      </p:sp>
      <p:sp>
        <p:nvSpPr>
          <p:cNvPr id="11" name="TextBox 11">
            <a:extLst>
              <a:ext uri="{FF2B5EF4-FFF2-40B4-BE49-F238E27FC236}">
                <a16:creationId xmlns:a16="http://schemas.microsoft.com/office/drawing/2014/main" id="{052060D2-B576-65F3-D205-B4DECF28B374}"/>
              </a:ext>
            </a:extLst>
          </p:cNvPr>
          <p:cNvSpPr txBox="1"/>
          <p:nvPr/>
        </p:nvSpPr>
        <p:spPr>
          <a:xfrm>
            <a:off x="3200399" y="4762500"/>
            <a:ext cx="11887200" cy="3323987"/>
          </a:xfrm>
          <a:prstGeom prst="rect">
            <a:avLst/>
          </a:prstGeom>
        </p:spPr>
        <p:txBody>
          <a:bodyPr wrap="square" lIns="0" tIns="0" rIns="0" bIns="0" rtlCol="0" anchor="t">
            <a:spAutoFit/>
          </a:bodyPr>
          <a:lstStyle/>
          <a:p>
            <a:pPr algn="ctr"/>
            <a:r>
              <a:rPr lang="en-US" altLang="zh-TW" sz="5400" dirty="0">
                <a:solidFill>
                  <a:srgbClr val="1E5E96"/>
                </a:solidFill>
                <a:latin typeface="Arial" panose="020B0604020202020204" pitchFamily="34" charset="0"/>
                <a:ea typeface="新細明體-ExtB" panose="02020500000000000000" pitchFamily="18" charset="-120"/>
                <a:cs typeface="Arial" panose="020B0604020202020204" pitchFamily="34" charset="0"/>
              </a:rPr>
              <a:t>All child victims were harmed through </a:t>
            </a:r>
            <a:r>
              <a:rPr lang="en-US" altLang="zh-TW" sz="5400" dirty="0">
                <a:solidFill>
                  <a:srgbClr val="FF0000"/>
                </a:solidFill>
                <a:latin typeface="Arial" panose="020B0604020202020204" pitchFamily="34" charset="0"/>
                <a:ea typeface="新細明體-ExtB" panose="02020500000000000000" pitchFamily="18" charset="-120"/>
                <a:cs typeface="Arial" panose="020B0604020202020204" pitchFamily="34" charset="0"/>
              </a:rPr>
              <a:t>social media</a:t>
            </a:r>
          </a:p>
          <a:p>
            <a:pPr algn="ctr"/>
            <a:r>
              <a:rPr lang="en-US" altLang="zh-TW" sz="5400" dirty="0">
                <a:solidFill>
                  <a:srgbClr val="1E5E96"/>
                </a:solidFill>
                <a:latin typeface="Arial" panose="020B0604020202020204" pitchFamily="34" charset="0"/>
                <a:ea typeface="新細明體-ExtB" panose="02020500000000000000" pitchFamily="18" charset="-120"/>
                <a:cs typeface="Arial" panose="020B0604020202020204" pitchFamily="34" charset="0"/>
                <a:sym typeface="思源宋体-超粗体"/>
              </a:rPr>
              <a:t>In 2025, there were </a:t>
            </a:r>
            <a:r>
              <a:rPr lang="en-US" altLang="zh-TW" sz="5400" dirty="0">
                <a:solidFill>
                  <a:srgbClr val="FF0000"/>
                </a:solidFill>
                <a:latin typeface="Arial" panose="020B0604020202020204" pitchFamily="34" charset="0"/>
                <a:ea typeface="新細明體-ExtB" panose="02020500000000000000" pitchFamily="18" charset="-120"/>
                <a:cs typeface="Arial" panose="020B0604020202020204" pitchFamily="34" charset="0"/>
                <a:sym typeface="思源宋体-超粗体"/>
              </a:rPr>
              <a:t>85</a:t>
            </a:r>
            <a:r>
              <a:rPr lang="en-US" altLang="zh-TW" sz="5400" dirty="0">
                <a:solidFill>
                  <a:srgbClr val="1E5E96"/>
                </a:solidFill>
                <a:latin typeface="Arial" panose="020B0604020202020204" pitchFamily="34" charset="0"/>
                <a:ea typeface="新細明體-ExtB" panose="02020500000000000000" pitchFamily="18" charset="-120"/>
                <a:cs typeface="Arial" panose="020B0604020202020204" pitchFamily="34" charset="0"/>
                <a:sym typeface="思源宋体-超粗体"/>
              </a:rPr>
              <a:t> reported </a:t>
            </a:r>
            <a:r>
              <a:rPr lang="en-US" altLang="zh-TW" sz="5400" dirty="0">
                <a:solidFill>
                  <a:srgbClr val="FF0000"/>
                </a:solidFill>
                <a:latin typeface="Arial" panose="020B0604020202020204" pitchFamily="34" charset="0"/>
                <a:ea typeface="新細明體-ExtB" panose="02020500000000000000" pitchFamily="18" charset="-120"/>
                <a:cs typeface="Arial" panose="020B0604020202020204" pitchFamily="34" charset="0"/>
                <a:sym typeface="思源宋体-超粗体"/>
              </a:rPr>
              <a:t>non-consensual sexual offences</a:t>
            </a:r>
            <a:endParaRPr lang="en-US" altLang="zh-TW" sz="5400" dirty="0">
              <a:solidFill>
                <a:srgbClr val="1E5E96"/>
              </a:solidFill>
              <a:latin typeface="Arial" panose="020B0604020202020204" pitchFamily="34" charset="0"/>
              <a:ea typeface="新細明體-ExtB" panose="02020500000000000000" pitchFamily="18" charset="-120"/>
              <a:cs typeface="Arial" panose="020B0604020202020204" pitchFamily="34" charset="0"/>
              <a:sym typeface="思源宋体-超粗体"/>
            </a:endParaRPr>
          </a:p>
        </p:txBody>
      </p:sp>
      <p:sp>
        <p:nvSpPr>
          <p:cNvPr id="17" name="Freeform 4">
            <a:extLst>
              <a:ext uri="{FF2B5EF4-FFF2-40B4-BE49-F238E27FC236}">
                <a16:creationId xmlns:a16="http://schemas.microsoft.com/office/drawing/2014/main" id="{E7EFFAF0-7120-8185-BC86-ECDE40D368F6}"/>
              </a:ext>
            </a:extLst>
          </p:cNvPr>
          <p:cNvSpPr/>
          <p:nvPr/>
        </p:nvSpPr>
        <p:spPr>
          <a:xfrm>
            <a:off x="13716000" y="6424493"/>
            <a:ext cx="3713242" cy="2545288"/>
          </a:xfrm>
          <a:custGeom>
            <a:avLst/>
            <a:gdLst/>
            <a:ahLst/>
            <a:cxnLst/>
            <a:rect l="l" t="t" r="r" b="b"/>
            <a:pathLst>
              <a:path w="2892373" h="2545288">
                <a:moveTo>
                  <a:pt x="0" y="0"/>
                </a:moveTo>
                <a:lnTo>
                  <a:pt x="2892373" y="0"/>
                </a:lnTo>
                <a:lnTo>
                  <a:pt x="2892373" y="2545288"/>
                </a:lnTo>
                <a:lnTo>
                  <a:pt x="0" y="2545288"/>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sp>
        <p:nvSpPr>
          <p:cNvPr id="2" name="投影片編號版面配置區 1">
            <a:extLst>
              <a:ext uri="{FF2B5EF4-FFF2-40B4-BE49-F238E27FC236}">
                <a16:creationId xmlns:a16="http://schemas.microsoft.com/office/drawing/2014/main" id="{93C50CE5-FC7D-3881-6B4C-1E073FD2D643}"/>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6</a:t>
            </a:fld>
            <a:endParaRPr lang="en-US" altLang="en-US" dirty="0">
              <a:solidFill>
                <a:schemeClr val="tx1"/>
              </a:solidFill>
            </a:endParaRPr>
          </a:p>
        </p:txBody>
      </p:sp>
      <p:sp>
        <p:nvSpPr>
          <p:cNvPr id="3" name="文字方塊 2">
            <a:extLst>
              <a:ext uri="{FF2B5EF4-FFF2-40B4-BE49-F238E27FC236}">
                <a16:creationId xmlns:a16="http://schemas.microsoft.com/office/drawing/2014/main" id="{64A5A0E5-B78B-936A-8F05-DBCFE005AB02}"/>
              </a:ext>
            </a:extLst>
          </p:cNvPr>
          <p:cNvSpPr txBox="1"/>
          <p:nvPr/>
        </p:nvSpPr>
        <p:spPr>
          <a:xfrm>
            <a:off x="7620000" y="356400"/>
            <a:ext cx="10363200" cy="523220"/>
          </a:xfrm>
          <a:prstGeom prst="rect">
            <a:avLst/>
          </a:prstGeom>
          <a:noFill/>
        </p:spPr>
        <p:txBody>
          <a:bodyPr wrap="square">
            <a:spAutoFit/>
          </a:bodyPr>
          <a:lstStyle/>
          <a:p>
            <a:r>
              <a:rPr lang="en-GB" sz="2800" dirty="0">
                <a:latin typeface="Arial" panose="020B0604020202020204" pitchFamily="34" charset="0"/>
                <a:ea typeface="PMingLiU" panose="02020500000000000000" pitchFamily="18" charset="-120"/>
                <a:cs typeface="Arial" panose="020B0604020202020204" pitchFamily="34" charset="0"/>
              </a:rPr>
              <a:t>Unmasking the Screen: Deconstructing Online Sexual Grooming</a:t>
            </a:r>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40272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1B9"/>
        </a:solidFill>
        <a:effectLst/>
      </p:bgPr>
    </p:bg>
    <p:spTree>
      <p:nvGrpSpPr>
        <p:cNvPr id="1" name="">
          <a:extLst>
            <a:ext uri="{FF2B5EF4-FFF2-40B4-BE49-F238E27FC236}">
              <a16:creationId xmlns:a16="http://schemas.microsoft.com/office/drawing/2014/main" id="{9FEE502C-BB18-8956-BB09-EC1332FDB404}"/>
            </a:ext>
          </a:extLst>
        </p:cNvPr>
        <p:cNvGrpSpPr/>
        <p:nvPr/>
      </p:nvGrpSpPr>
      <p:grpSpPr>
        <a:xfrm>
          <a:off x="0" y="0"/>
          <a:ext cx="0" cy="0"/>
          <a:chOff x="0" y="0"/>
          <a:chExt cx="0" cy="0"/>
        </a:xfrm>
      </p:grpSpPr>
      <p:grpSp>
        <p:nvGrpSpPr>
          <p:cNvPr id="8" name="Group 8">
            <a:extLst>
              <a:ext uri="{FF2B5EF4-FFF2-40B4-BE49-F238E27FC236}">
                <a16:creationId xmlns:a16="http://schemas.microsoft.com/office/drawing/2014/main" id="{AB29EC66-0B7E-C701-F07A-8ED52298CB5E}"/>
              </a:ext>
            </a:extLst>
          </p:cNvPr>
          <p:cNvGrpSpPr/>
          <p:nvPr/>
        </p:nvGrpSpPr>
        <p:grpSpPr>
          <a:xfrm>
            <a:off x="1214404" y="3384563"/>
            <a:ext cx="4595784" cy="4834693"/>
            <a:chOff x="0" y="0"/>
            <a:chExt cx="6350000" cy="6362700"/>
          </a:xfrm>
        </p:grpSpPr>
        <p:sp>
          <p:nvSpPr>
            <p:cNvPr id="9" name="Freeform 9">
              <a:extLst>
                <a:ext uri="{FF2B5EF4-FFF2-40B4-BE49-F238E27FC236}">
                  <a16:creationId xmlns:a16="http://schemas.microsoft.com/office/drawing/2014/main" id="{0AD60DF0-703D-FDD0-AD0F-062B98EFF843}"/>
                </a:ext>
              </a:extLst>
            </p:cNvPr>
            <p:cNvSpPr/>
            <p:nvPr/>
          </p:nvSpPr>
          <p:spPr>
            <a:xfrm>
              <a:off x="-8" y="10548"/>
              <a:ext cx="6350004" cy="6350002"/>
            </a:xfrm>
            <a:custGeom>
              <a:avLst/>
              <a:gdLst/>
              <a:ahLst/>
              <a:cxnLst/>
              <a:rect l="l" t="t" r="r" b="b"/>
              <a:pathLst>
                <a:path w="6350004" h="6350002">
                  <a:moveTo>
                    <a:pt x="2052010" y="199142"/>
                  </a:moveTo>
                  <a:cubicBezTo>
                    <a:pt x="2197197" y="17913"/>
                    <a:pt x="2443272" y="-48038"/>
                    <a:pt x="2659629" y="36328"/>
                  </a:cubicBezTo>
                  <a:lnTo>
                    <a:pt x="2982006" y="162045"/>
                  </a:lnTo>
                  <a:cubicBezTo>
                    <a:pt x="3106123" y="210444"/>
                    <a:pt x="3243893" y="210444"/>
                    <a:pt x="3368010" y="162045"/>
                  </a:cubicBezTo>
                  <a:lnTo>
                    <a:pt x="3690387" y="36328"/>
                  </a:lnTo>
                  <a:cubicBezTo>
                    <a:pt x="3906744" y="-48038"/>
                    <a:pt x="4152819" y="17913"/>
                    <a:pt x="4298005" y="199142"/>
                  </a:cubicBezTo>
                  <a:lnTo>
                    <a:pt x="4514337" y="469195"/>
                  </a:lnTo>
                  <a:cubicBezTo>
                    <a:pt x="4597632" y="573168"/>
                    <a:pt x="4716948" y="642052"/>
                    <a:pt x="4848640" y="662196"/>
                  </a:cubicBezTo>
                  <a:lnTo>
                    <a:pt x="5190676" y="714520"/>
                  </a:lnTo>
                  <a:cubicBezTo>
                    <a:pt x="5420228" y="749636"/>
                    <a:pt x="5600378" y="929785"/>
                    <a:pt x="5635481" y="1159338"/>
                  </a:cubicBezTo>
                  <a:lnTo>
                    <a:pt x="5687805" y="1501374"/>
                  </a:lnTo>
                  <a:cubicBezTo>
                    <a:pt x="5707947" y="1633063"/>
                    <a:pt x="5776833" y="1752376"/>
                    <a:pt x="5880806" y="1835664"/>
                  </a:cubicBezTo>
                  <a:lnTo>
                    <a:pt x="6150859" y="2051995"/>
                  </a:lnTo>
                  <a:cubicBezTo>
                    <a:pt x="6332101" y="2197182"/>
                    <a:pt x="6398040" y="2443270"/>
                    <a:pt x="6313673" y="2659614"/>
                  </a:cubicBezTo>
                  <a:lnTo>
                    <a:pt x="6187969" y="2981991"/>
                  </a:lnTo>
                  <a:cubicBezTo>
                    <a:pt x="6139569" y="3106112"/>
                    <a:pt x="6139569" y="3243887"/>
                    <a:pt x="6187969" y="3368008"/>
                  </a:cubicBezTo>
                  <a:lnTo>
                    <a:pt x="6313673" y="3690385"/>
                  </a:lnTo>
                  <a:cubicBezTo>
                    <a:pt x="6398040" y="3906742"/>
                    <a:pt x="6332101" y="4152817"/>
                    <a:pt x="6150859" y="4298003"/>
                  </a:cubicBezTo>
                  <a:lnTo>
                    <a:pt x="5880806" y="4514335"/>
                  </a:lnTo>
                  <a:cubicBezTo>
                    <a:pt x="5776833" y="4597623"/>
                    <a:pt x="5707947" y="4716936"/>
                    <a:pt x="5687805" y="4848624"/>
                  </a:cubicBezTo>
                  <a:lnTo>
                    <a:pt x="5635481" y="5190661"/>
                  </a:lnTo>
                  <a:cubicBezTo>
                    <a:pt x="5600365" y="5420214"/>
                    <a:pt x="5420228" y="5600363"/>
                    <a:pt x="5190676" y="5635478"/>
                  </a:cubicBezTo>
                  <a:lnTo>
                    <a:pt x="4848627" y="5687802"/>
                  </a:lnTo>
                  <a:cubicBezTo>
                    <a:pt x="4716939" y="5707947"/>
                    <a:pt x="4597627" y="5776832"/>
                    <a:pt x="4514337" y="5880804"/>
                  </a:cubicBezTo>
                  <a:lnTo>
                    <a:pt x="4298005" y="6150857"/>
                  </a:lnTo>
                  <a:cubicBezTo>
                    <a:pt x="4152819" y="6332099"/>
                    <a:pt x="3906744" y="6398037"/>
                    <a:pt x="3690387" y="6313671"/>
                  </a:cubicBezTo>
                  <a:lnTo>
                    <a:pt x="3368010" y="6187954"/>
                  </a:lnTo>
                  <a:cubicBezTo>
                    <a:pt x="3243893" y="6139555"/>
                    <a:pt x="3106123" y="6139555"/>
                    <a:pt x="2982006" y="6187954"/>
                  </a:cubicBezTo>
                  <a:lnTo>
                    <a:pt x="2659629" y="6313671"/>
                  </a:lnTo>
                  <a:cubicBezTo>
                    <a:pt x="2443272" y="6398037"/>
                    <a:pt x="2197197" y="6332099"/>
                    <a:pt x="2052010" y="6150857"/>
                  </a:cubicBezTo>
                  <a:lnTo>
                    <a:pt x="1835679" y="5880804"/>
                  </a:lnTo>
                  <a:cubicBezTo>
                    <a:pt x="1752389" y="5776832"/>
                    <a:pt x="1633077" y="5707947"/>
                    <a:pt x="1501389" y="5687802"/>
                  </a:cubicBezTo>
                  <a:lnTo>
                    <a:pt x="1159340" y="5635478"/>
                  </a:lnTo>
                  <a:cubicBezTo>
                    <a:pt x="929788" y="5600363"/>
                    <a:pt x="749638" y="5420214"/>
                    <a:pt x="714535" y="5190661"/>
                  </a:cubicBezTo>
                  <a:lnTo>
                    <a:pt x="662211" y="4848624"/>
                  </a:lnTo>
                  <a:cubicBezTo>
                    <a:pt x="642068" y="4716937"/>
                    <a:pt x="573183" y="4597624"/>
                    <a:pt x="469209" y="4514335"/>
                  </a:cubicBezTo>
                  <a:lnTo>
                    <a:pt x="199144" y="4298003"/>
                  </a:lnTo>
                  <a:cubicBezTo>
                    <a:pt x="17915" y="4152817"/>
                    <a:pt x="-48023" y="3906742"/>
                    <a:pt x="36330" y="3690384"/>
                  </a:cubicBezTo>
                  <a:lnTo>
                    <a:pt x="162035" y="3368007"/>
                  </a:lnTo>
                  <a:cubicBezTo>
                    <a:pt x="210433" y="3243886"/>
                    <a:pt x="210433" y="3106112"/>
                    <a:pt x="162035" y="2981991"/>
                  </a:cubicBezTo>
                  <a:lnTo>
                    <a:pt x="36330" y="2659614"/>
                  </a:lnTo>
                  <a:cubicBezTo>
                    <a:pt x="-48036" y="2443270"/>
                    <a:pt x="17902" y="2197182"/>
                    <a:pt x="199144" y="2051995"/>
                  </a:cubicBezTo>
                  <a:lnTo>
                    <a:pt x="469197" y="1835664"/>
                  </a:lnTo>
                  <a:cubicBezTo>
                    <a:pt x="573170" y="1752375"/>
                    <a:pt x="642055" y="1633062"/>
                    <a:pt x="662199" y="1501374"/>
                  </a:cubicBezTo>
                  <a:lnTo>
                    <a:pt x="714523" y="1159338"/>
                  </a:lnTo>
                  <a:cubicBezTo>
                    <a:pt x="749625" y="929785"/>
                    <a:pt x="929775" y="749636"/>
                    <a:pt x="1159327" y="714520"/>
                  </a:cubicBezTo>
                  <a:lnTo>
                    <a:pt x="1501377" y="662196"/>
                  </a:lnTo>
                  <a:cubicBezTo>
                    <a:pt x="1633064" y="642051"/>
                    <a:pt x="1752376" y="573166"/>
                    <a:pt x="1835666" y="469194"/>
                  </a:cubicBezTo>
                  <a:close/>
                </a:path>
              </a:pathLst>
            </a:custGeom>
            <a:blipFill>
              <a:blip r:embed="rId2" cstate="email">
                <a:extLst>
                  <a:ext uri="{28A0092B-C50C-407E-A947-70E740481C1C}">
                    <a14:useLocalDpi xmlns:a14="http://schemas.microsoft.com/office/drawing/2010/main"/>
                  </a:ext>
                </a:extLst>
              </a:blip>
              <a:stretch>
                <a:fillRect/>
              </a:stretch>
            </a:blipFill>
            <a:ln w="38100" cap="sq">
              <a:solidFill>
                <a:srgbClr val="000000"/>
              </a:solidFill>
              <a:prstDash val="lgDash"/>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 name="TextBox 10">
            <a:extLst>
              <a:ext uri="{FF2B5EF4-FFF2-40B4-BE49-F238E27FC236}">
                <a16:creationId xmlns:a16="http://schemas.microsoft.com/office/drawing/2014/main" id="{A26062E0-5D65-831A-2942-0FE82B2D15D3}"/>
              </a:ext>
            </a:extLst>
          </p:cNvPr>
          <p:cNvSpPr txBox="1"/>
          <p:nvPr/>
        </p:nvSpPr>
        <p:spPr>
          <a:xfrm>
            <a:off x="1828800" y="1662666"/>
            <a:ext cx="16002000" cy="923330"/>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1E5E96"/>
                </a:solidFill>
                <a:effectLst/>
                <a:uLnTx/>
                <a:uFillTx/>
                <a:latin typeface="Arial" panose="020B0604020202020204" pitchFamily="34" charset="0"/>
                <a:ea typeface="新細明體-ExtB" panose="02020500000000000000" pitchFamily="18" charset="-120"/>
                <a:cs typeface="Arial" panose="020B0604020202020204" pitchFamily="34" charset="0"/>
                <a:sym typeface="思源宋体-超粗体"/>
              </a:rPr>
              <a:t>Adapted from a Real Case: Tung and Nam</a:t>
            </a:r>
          </a:p>
        </p:txBody>
      </p:sp>
      <p:sp>
        <p:nvSpPr>
          <p:cNvPr id="4" name="標題 1">
            <a:extLst>
              <a:ext uri="{FF2B5EF4-FFF2-40B4-BE49-F238E27FC236}">
                <a16:creationId xmlns:a16="http://schemas.microsoft.com/office/drawing/2014/main" id="{25DA9D8A-5AE7-D31F-587E-42C3FCE2EA45}"/>
              </a:ext>
            </a:extLst>
          </p:cNvPr>
          <p:cNvSpPr txBox="1">
            <a:spLocks/>
          </p:cNvSpPr>
          <p:nvPr/>
        </p:nvSpPr>
        <p:spPr>
          <a:xfrm>
            <a:off x="5486400" y="7097176"/>
            <a:ext cx="7543800" cy="1527158"/>
          </a:xfrm>
          <a:prstGeom prst="rect">
            <a:avLst/>
          </a:prstGeom>
        </p:spPr>
        <p:txBody>
          <a:bodyPr vert="horz" lIns="91440" tIns="45720" rIns="91440" bIns="45720" rtlCol="0" anchor="ctr">
            <a:normAutofit/>
          </a:bodyPr>
          <a:lstStyle>
            <a:lvl1pPr algn="l" defTabSz="457200" rtl="0" eaLnBrk="0" fontAlgn="base" hangingPunct="0">
              <a:spcBef>
                <a:spcPct val="0"/>
              </a:spcBef>
              <a:spcAft>
                <a:spcPct val="0"/>
              </a:spcAft>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algn="l" defTabSz="457200" rtl="0" eaLnBrk="0" fontAlgn="base" hangingPunct="0">
              <a:spcBef>
                <a:spcPct val="0"/>
              </a:spcBef>
              <a:spcAft>
                <a:spcPct val="0"/>
              </a:spcAft>
              <a:defRPr sz="3200">
                <a:solidFill>
                  <a:schemeClr val="tx1"/>
                </a:solidFill>
                <a:latin typeface="Century Gothic" panose="020B0502020202020204" pitchFamily="34" charset="0"/>
              </a:defRPr>
            </a:lvl2pPr>
            <a:lvl3pPr algn="l" defTabSz="457200" rtl="0" eaLnBrk="0" fontAlgn="base" hangingPunct="0">
              <a:spcBef>
                <a:spcPct val="0"/>
              </a:spcBef>
              <a:spcAft>
                <a:spcPct val="0"/>
              </a:spcAft>
              <a:defRPr sz="3200">
                <a:solidFill>
                  <a:schemeClr val="tx1"/>
                </a:solidFill>
                <a:latin typeface="Century Gothic" panose="020B0502020202020204" pitchFamily="34" charset="0"/>
              </a:defRPr>
            </a:lvl3pPr>
            <a:lvl4pPr algn="l" defTabSz="457200" rtl="0" eaLnBrk="0" fontAlgn="base" hangingPunct="0">
              <a:spcBef>
                <a:spcPct val="0"/>
              </a:spcBef>
              <a:spcAft>
                <a:spcPct val="0"/>
              </a:spcAft>
              <a:defRPr sz="3200">
                <a:solidFill>
                  <a:schemeClr val="tx1"/>
                </a:solidFill>
                <a:latin typeface="Century Gothic" panose="020B0502020202020204" pitchFamily="34" charset="0"/>
              </a:defRPr>
            </a:lvl4pPr>
            <a:lvl5pPr algn="l" defTabSz="457200" rtl="0" eaLnBrk="0" fontAlgn="base" hangingPunct="0">
              <a:spcBef>
                <a:spcPct val="0"/>
              </a:spcBef>
              <a:spcAft>
                <a:spcPct val="0"/>
              </a:spcAft>
              <a:defRPr sz="3200">
                <a:solidFill>
                  <a:schemeClr val="tx1"/>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b="1" i="0" u="none" strike="noStrike" kern="1200" cap="all" spc="0" normalizeH="0" baseline="0" noProof="0" dirty="0">
                <a:ln w="3175" cmpd="sng">
                  <a:noFill/>
                </a:ln>
                <a:gradFill flip="none" rotWithShape="1">
                  <a:gsLst>
                    <a:gs pos="0">
                      <a:prstClr val="black"/>
                    </a:gs>
                    <a:gs pos="100000">
                      <a:prstClr val="black">
                        <a:lumMod val="65000"/>
                      </a:prstClr>
                    </a:gs>
                  </a:gsLst>
                  <a:lin ang="5580000" scaled="0"/>
                  <a:tileRect/>
                </a:gradFill>
                <a:effectLst>
                  <a:glow rad="38100">
                    <a:prstClr val="white">
                      <a:lumMod val="65000"/>
                      <a:lumOff val="35000"/>
                      <a:alpha val="40000"/>
                    </a:prstClr>
                  </a:glow>
                  <a:outerShdw blurRad="28575" dist="38100" dir="14040000" algn="tl" rotWithShape="0">
                    <a:srgbClr val="000000">
                      <a:alpha val="25000"/>
                    </a:srgbClr>
                  </a:outerShdw>
                </a:effectLst>
                <a:uLnTx/>
                <a:uFillTx/>
                <a:latin typeface="Times New Roman" panose="02020603050405020304" pitchFamily="18" charset="0"/>
                <a:ea typeface="新細明體-ExtB" panose="02020500000000000000" pitchFamily="18" charset="-120"/>
                <a:cs typeface="Times New Roman" panose="02020603050405020304" pitchFamily="18" charset="0"/>
              </a:rPr>
              <a:t>Watch the video</a:t>
            </a:r>
            <a:r>
              <a:rPr kumimoji="0" lang="zh-TW" altLang="en-US" b="1" i="0" u="none" strike="noStrike" kern="1200" cap="all" spc="0" normalizeH="0" baseline="0" noProof="0" dirty="0">
                <a:ln w="3175" cmpd="sng">
                  <a:noFill/>
                </a:ln>
                <a:gradFill flip="none" rotWithShape="1">
                  <a:gsLst>
                    <a:gs pos="0">
                      <a:prstClr val="black"/>
                    </a:gs>
                    <a:gs pos="100000">
                      <a:prstClr val="black">
                        <a:lumMod val="65000"/>
                      </a:prstClr>
                    </a:gs>
                  </a:gsLst>
                  <a:lin ang="5580000" scaled="0"/>
                  <a:tileRect/>
                </a:gradFill>
                <a:effectLst>
                  <a:glow rad="38100">
                    <a:prstClr val="white">
                      <a:lumMod val="65000"/>
                      <a:lumOff val="35000"/>
                      <a:alpha val="40000"/>
                    </a:prstClr>
                  </a:glow>
                  <a:outerShdw blurRad="28575" dist="38100" dir="14040000" algn="tl" rotWithShape="0">
                    <a:srgbClr val="000000">
                      <a:alpha val="25000"/>
                    </a:srgbClr>
                  </a:outerShdw>
                </a:effectLst>
                <a:uLnTx/>
                <a:uFillTx/>
                <a:latin typeface="新細明體-ExtB" panose="02020500000000000000" pitchFamily="18" charset="-120"/>
                <a:ea typeface="新細明體-ExtB" panose="02020500000000000000" pitchFamily="18" charset="-120"/>
                <a:cs typeface="+mj-cs"/>
                <a:sym typeface="Wingdings" panose="05000000000000000000" pitchFamily="2" charset="2"/>
              </a:rPr>
              <a:t></a:t>
            </a:r>
            <a:endParaRPr kumimoji="0" lang="en-GB" b="0" i="0" u="none" strike="noStrike" kern="1200" cap="all" spc="0" normalizeH="0" baseline="0" noProof="0" dirty="0">
              <a:ln w="3175" cmpd="sng">
                <a:noFill/>
              </a:ln>
              <a:gradFill flip="none" rotWithShape="1">
                <a:gsLst>
                  <a:gs pos="0">
                    <a:prstClr val="black"/>
                  </a:gs>
                  <a:gs pos="100000">
                    <a:prstClr val="black">
                      <a:lumMod val="65000"/>
                    </a:prstClr>
                  </a:gs>
                </a:gsLst>
                <a:lin ang="5580000" scaled="0"/>
                <a:tileRect/>
              </a:gradFill>
              <a:effectLst>
                <a:glow rad="38100">
                  <a:prstClr val="white">
                    <a:lumMod val="65000"/>
                    <a:lumOff val="35000"/>
                    <a:alpha val="40000"/>
                  </a:prstClr>
                </a:glow>
                <a:outerShdw blurRad="28575" dist="38100" dir="14040000" algn="tl" rotWithShape="0">
                  <a:srgbClr val="000000">
                    <a:alpha val="25000"/>
                  </a:srgbClr>
                </a:outerShdw>
              </a:effectLst>
              <a:uLnTx/>
              <a:uFillTx/>
              <a:latin typeface="Calibri"/>
              <a:ea typeface="+mj-ea"/>
              <a:cs typeface="+mj-cs"/>
            </a:endParaRPr>
          </a:p>
        </p:txBody>
      </p:sp>
      <p:sp>
        <p:nvSpPr>
          <p:cNvPr id="5" name="Freeform 2">
            <a:extLst>
              <a:ext uri="{FF2B5EF4-FFF2-40B4-BE49-F238E27FC236}">
                <a16:creationId xmlns:a16="http://schemas.microsoft.com/office/drawing/2014/main" id="{17D27ECF-F37A-DFDA-9D98-CB45542747D2}"/>
              </a:ext>
            </a:extLst>
          </p:cNvPr>
          <p:cNvSpPr/>
          <p:nvPr/>
        </p:nvSpPr>
        <p:spPr>
          <a:xfrm rot="-3502874">
            <a:off x="244649" y="682223"/>
            <a:ext cx="2757407" cy="1574229"/>
          </a:xfrm>
          <a:custGeom>
            <a:avLst/>
            <a:gdLst/>
            <a:ahLst/>
            <a:cxnLst/>
            <a:rect l="l" t="t" r="r" b="b"/>
            <a:pathLst>
              <a:path w="2757407" h="1574229">
                <a:moveTo>
                  <a:pt x="0" y="0"/>
                </a:moveTo>
                <a:lnTo>
                  <a:pt x="2757407" y="0"/>
                </a:lnTo>
                <a:lnTo>
                  <a:pt x="2757407" y="1574228"/>
                </a:lnTo>
                <a:lnTo>
                  <a:pt x="0" y="157422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文字方塊 5">
            <a:extLst>
              <a:ext uri="{FF2B5EF4-FFF2-40B4-BE49-F238E27FC236}">
                <a16:creationId xmlns:a16="http://schemas.microsoft.com/office/drawing/2014/main" id="{3C8F2F21-8B00-1784-2C2B-8898D50F0C55}"/>
              </a:ext>
            </a:extLst>
          </p:cNvPr>
          <p:cNvSpPr txBox="1"/>
          <p:nvPr/>
        </p:nvSpPr>
        <p:spPr>
          <a:xfrm>
            <a:off x="4572000" y="8217622"/>
            <a:ext cx="13101598" cy="707886"/>
          </a:xfrm>
          <a:prstGeom prst="rect">
            <a:avLst/>
          </a:prstGeom>
          <a:noFill/>
        </p:spPr>
        <p:txBody>
          <a:bodyPr wrap="square">
            <a:spAutoFit/>
          </a:bodyPr>
          <a:lstStyle/>
          <a:p>
            <a:r>
              <a:rPr lang="en-GB" sz="4000" dirty="0">
                <a:latin typeface="Times New Roman" panose="02020603050405020304" pitchFamily="18" charset="0"/>
                <a:cs typeface="Times New Roman" panose="02020603050405020304" pitchFamily="18" charset="0"/>
              </a:rPr>
              <a:t>https://youtu.be/ZmWZ-bsFPD4?si=CPqbLCjXDngTjQxZ</a:t>
            </a:r>
          </a:p>
        </p:txBody>
      </p:sp>
      <p:sp>
        <p:nvSpPr>
          <p:cNvPr id="2" name="文字方塊 2">
            <a:extLst>
              <a:ext uri="{FF2B5EF4-FFF2-40B4-BE49-F238E27FC236}">
                <a16:creationId xmlns:a16="http://schemas.microsoft.com/office/drawing/2014/main" id="{27ADB26D-FA26-B5A4-B780-5965B6B91201}"/>
              </a:ext>
            </a:extLst>
          </p:cNvPr>
          <p:cNvSpPr txBox="1"/>
          <p:nvPr/>
        </p:nvSpPr>
        <p:spPr>
          <a:xfrm>
            <a:off x="7391400" y="356400"/>
            <a:ext cx="10591800" cy="523220"/>
          </a:xfrm>
          <a:prstGeom prst="rect">
            <a:avLst/>
          </a:prstGeom>
          <a:noFill/>
        </p:spPr>
        <p:txBody>
          <a:bodyPr wrap="square">
            <a:spAutoFit/>
          </a:bodyPr>
          <a:lstStyle/>
          <a:p>
            <a:r>
              <a:rPr lang="en-GB" sz="2800" dirty="0">
                <a:latin typeface="Arial" panose="020B0604020202020204" pitchFamily="34" charset="0"/>
                <a:ea typeface="PMingLiU" panose="02020500000000000000" pitchFamily="18" charset="-120"/>
                <a:cs typeface="Arial" panose="020B0604020202020204" pitchFamily="34" charset="0"/>
              </a:rPr>
              <a:t>Unmasking the Screen: Deconstructing Online Sexual Grooming</a:t>
            </a:r>
            <a:endParaRPr lang="en-GB" sz="2800" dirty="0">
              <a:latin typeface="Arial" panose="020B0604020202020204" pitchFamily="34" charset="0"/>
              <a:cs typeface="Arial" panose="020B0604020202020204" pitchFamily="34" charset="0"/>
            </a:endParaRPr>
          </a:p>
        </p:txBody>
      </p:sp>
      <p:sp>
        <p:nvSpPr>
          <p:cNvPr id="3" name="投影片編號版面配置區 1">
            <a:extLst>
              <a:ext uri="{FF2B5EF4-FFF2-40B4-BE49-F238E27FC236}">
                <a16:creationId xmlns:a16="http://schemas.microsoft.com/office/drawing/2014/main" id="{E5447640-60F8-3922-C1EF-479C035CF662}"/>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7</a:t>
            </a:fld>
            <a:endParaRPr lang="en-US" altLang="en-US" dirty="0">
              <a:solidFill>
                <a:schemeClr val="tx1"/>
              </a:solidFill>
            </a:endParaRPr>
          </a:p>
        </p:txBody>
      </p:sp>
    </p:spTree>
    <p:extLst>
      <p:ext uri="{BB962C8B-B14F-4D97-AF65-F5344CB8AC3E}">
        <p14:creationId xmlns:p14="http://schemas.microsoft.com/office/powerpoint/2010/main" val="35270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ECBF"/>
        </a:solidFill>
        <a:effectLst/>
      </p:bgPr>
    </p:bg>
    <p:spTree>
      <p:nvGrpSpPr>
        <p:cNvPr id="1" name=""/>
        <p:cNvGrpSpPr/>
        <p:nvPr/>
      </p:nvGrpSpPr>
      <p:grpSpPr>
        <a:xfrm>
          <a:off x="0" y="0"/>
          <a:ext cx="0" cy="0"/>
          <a:chOff x="0" y="0"/>
          <a:chExt cx="0" cy="0"/>
        </a:xfrm>
      </p:grpSpPr>
      <p:grpSp>
        <p:nvGrpSpPr>
          <p:cNvPr id="8" name="Group 8"/>
          <p:cNvGrpSpPr/>
          <p:nvPr/>
        </p:nvGrpSpPr>
        <p:grpSpPr>
          <a:xfrm>
            <a:off x="2638621" y="3926910"/>
            <a:ext cx="13010757" cy="5102790"/>
            <a:chOff x="0" y="0"/>
            <a:chExt cx="1062260" cy="388628"/>
          </a:xfrm>
        </p:grpSpPr>
        <p:sp>
          <p:nvSpPr>
            <p:cNvPr id="9" name="Freeform 9"/>
            <p:cNvSpPr/>
            <p:nvPr/>
          </p:nvSpPr>
          <p:spPr>
            <a:xfrm>
              <a:off x="0" y="0"/>
              <a:ext cx="1062260" cy="388628"/>
            </a:xfrm>
            <a:custGeom>
              <a:avLst/>
              <a:gdLst/>
              <a:ahLst/>
              <a:cxnLst/>
              <a:rect l="l" t="t" r="r" b="b"/>
              <a:pathLst>
                <a:path w="1062260" h="388628">
                  <a:moveTo>
                    <a:pt x="11622" y="0"/>
                  </a:moveTo>
                  <a:lnTo>
                    <a:pt x="1050638" y="0"/>
                  </a:lnTo>
                  <a:cubicBezTo>
                    <a:pt x="1053721" y="0"/>
                    <a:pt x="1056677" y="1224"/>
                    <a:pt x="1058856" y="3404"/>
                  </a:cubicBezTo>
                  <a:cubicBezTo>
                    <a:pt x="1061036" y="5583"/>
                    <a:pt x="1062260" y="8540"/>
                    <a:pt x="1062260" y="11622"/>
                  </a:cubicBezTo>
                  <a:lnTo>
                    <a:pt x="1062260" y="377006"/>
                  </a:lnTo>
                  <a:cubicBezTo>
                    <a:pt x="1062260" y="383425"/>
                    <a:pt x="1057057" y="388628"/>
                    <a:pt x="1050638" y="388628"/>
                  </a:cubicBezTo>
                  <a:lnTo>
                    <a:pt x="11622" y="388628"/>
                  </a:lnTo>
                  <a:cubicBezTo>
                    <a:pt x="5203" y="388628"/>
                    <a:pt x="0" y="383425"/>
                    <a:pt x="0" y="377006"/>
                  </a:cubicBezTo>
                  <a:lnTo>
                    <a:pt x="0" y="11622"/>
                  </a:lnTo>
                  <a:cubicBezTo>
                    <a:pt x="0" y="5203"/>
                    <a:pt x="5203" y="0"/>
                    <a:pt x="11622" y="0"/>
                  </a:cubicBezTo>
                  <a:close/>
                </a:path>
              </a:pathLst>
            </a:custGeom>
            <a:solidFill>
              <a:srgbClr val="FFFFFF"/>
            </a:solidFill>
            <a:ln w="38100" cap="rnd">
              <a:solidFill>
                <a:srgbClr val="000000"/>
              </a:solidFill>
              <a:prstDash val="dash"/>
              <a:round/>
            </a:ln>
          </p:spPr>
          <p:txBody>
            <a:bodyPr/>
            <a:lstStyle/>
            <a:p>
              <a:endParaRPr lang="en-GB"/>
            </a:p>
          </p:txBody>
        </p:sp>
        <p:sp>
          <p:nvSpPr>
            <p:cNvPr id="10" name="TextBox 10"/>
            <p:cNvSpPr txBox="1"/>
            <p:nvPr/>
          </p:nvSpPr>
          <p:spPr>
            <a:xfrm>
              <a:off x="0" y="-38100"/>
              <a:ext cx="1062260" cy="426728"/>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1" name="TextBox 11"/>
          <p:cNvSpPr txBox="1"/>
          <p:nvPr/>
        </p:nvSpPr>
        <p:spPr>
          <a:xfrm>
            <a:off x="1155772" y="2270472"/>
            <a:ext cx="15976451" cy="1415772"/>
          </a:xfrm>
          <a:prstGeom prst="rect">
            <a:avLst/>
          </a:prstGeom>
        </p:spPr>
        <p:txBody>
          <a:bodyPr wrap="square" lIns="0" tIns="0" rIns="0" bIns="0" rtlCol="0" anchor="t">
            <a:spAutoFit/>
          </a:bodyPr>
          <a:lstStyle/>
          <a:p>
            <a:pPr marL="0" lvl="0" indent="0" algn="ctr"/>
            <a:r>
              <a:rPr lang="en-US" sz="6000" b="1" dirty="0">
                <a:solidFill>
                  <a:srgbClr val="1E5E96"/>
                </a:solidFill>
                <a:latin typeface="Arial" panose="020B0604020202020204" pitchFamily="34" charset="0"/>
                <a:ea typeface="新細明體-ExtB" panose="02020500000000000000" pitchFamily="18" charset="-120"/>
                <a:cs typeface="Arial" panose="020B0604020202020204" pitchFamily="34" charset="0"/>
                <a:sym typeface="思源宋体-超粗体"/>
              </a:rPr>
              <a:t>Nude Chat Is More Than “Embarrassing</a:t>
            </a:r>
            <a:r>
              <a:rPr lang="en-US" sz="5400" b="1" dirty="0">
                <a:solidFill>
                  <a:srgbClr val="1E5E96"/>
                </a:solidFill>
                <a:latin typeface="Arial" panose="020B0604020202020204" pitchFamily="34" charset="0"/>
                <a:ea typeface="新細明體-ExtB" panose="02020500000000000000" pitchFamily="18" charset="-120"/>
                <a:cs typeface="Arial" panose="020B0604020202020204" pitchFamily="34" charset="0"/>
                <a:sym typeface="思源宋体-超粗体"/>
              </a:rPr>
              <a:t>”</a:t>
            </a:r>
          </a:p>
          <a:p>
            <a:pPr marL="0" lvl="0" indent="0" algn="ctr"/>
            <a:r>
              <a:rPr lang="en-US" altLang="zh-TW" sz="3200" b="1" dirty="0">
                <a:solidFill>
                  <a:srgbClr val="1E5E96"/>
                </a:solidFill>
                <a:latin typeface="Arial" panose="020B0604020202020204" pitchFamily="34" charset="0"/>
                <a:ea typeface="新細明體-ExtB" panose="02020500000000000000" pitchFamily="18" charset="-120"/>
                <a:cs typeface="Arial" panose="020B0604020202020204" pitchFamily="34" charset="0"/>
                <a:sym typeface="思源宋体-超粗体"/>
              </a:rPr>
              <a:t>(Excerpt from：seedfoundation.hk)</a:t>
            </a:r>
          </a:p>
        </p:txBody>
      </p:sp>
      <p:sp>
        <p:nvSpPr>
          <p:cNvPr id="12" name="TextBox 12"/>
          <p:cNvSpPr txBox="1"/>
          <p:nvPr/>
        </p:nvSpPr>
        <p:spPr>
          <a:xfrm>
            <a:off x="2984404" y="4290115"/>
            <a:ext cx="12319185" cy="4431983"/>
          </a:xfrm>
          <a:prstGeom prst="rect">
            <a:avLst/>
          </a:prstGeom>
        </p:spPr>
        <p:txBody>
          <a:bodyPr wrap="square" lIns="0" tIns="0" rIns="0" bIns="0" rtlCol="0" anchor="t">
            <a:spAutoFit/>
          </a:bodyPr>
          <a:lstStyle/>
          <a:p>
            <a:pPr marL="0" lvl="0" indent="0" algn="just"/>
            <a:r>
              <a:rPr lang="en-US" sz="4800" dirty="0">
                <a:latin typeface="Arial" panose="020B0604020202020204" pitchFamily="34" charset="0"/>
                <a:ea typeface="新細明體-ExtB" panose="02020500000000000000" pitchFamily="18" charset="-120"/>
                <a:cs typeface="Arial" panose="020B0604020202020204" pitchFamily="34" charset="0"/>
                <a:sym typeface="思源宋体-超粗体"/>
              </a:rPr>
              <a:t>Nude chatting, being pressured to send nude photographs, or having private images shared can have serious and lasting effects on young people’s mental well-being, self-image, interpersonal trust, academic life, and daily routine.</a:t>
            </a:r>
          </a:p>
        </p:txBody>
      </p:sp>
      <p:sp>
        <p:nvSpPr>
          <p:cNvPr id="2" name="Freeform 2"/>
          <p:cNvSpPr/>
          <p:nvPr/>
        </p:nvSpPr>
        <p:spPr>
          <a:xfrm rot="21163785">
            <a:off x="14766678" y="6906663"/>
            <a:ext cx="2712136" cy="2388044"/>
          </a:xfrm>
          <a:custGeom>
            <a:avLst/>
            <a:gdLst/>
            <a:ahLst/>
            <a:cxnLst/>
            <a:rect l="l" t="t" r="r" b="b"/>
            <a:pathLst>
              <a:path w="2712136" h="2388044">
                <a:moveTo>
                  <a:pt x="0" y="0"/>
                </a:moveTo>
                <a:lnTo>
                  <a:pt x="2712136" y="0"/>
                </a:lnTo>
                <a:lnTo>
                  <a:pt x="2712136" y="2388044"/>
                </a:lnTo>
                <a:lnTo>
                  <a:pt x="0" y="2388044"/>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GB"/>
          </a:p>
        </p:txBody>
      </p:sp>
      <p:sp>
        <p:nvSpPr>
          <p:cNvPr id="6" name="Freeform 2">
            <a:extLst>
              <a:ext uri="{FF2B5EF4-FFF2-40B4-BE49-F238E27FC236}">
                <a16:creationId xmlns:a16="http://schemas.microsoft.com/office/drawing/2014/main" id="{12618870-9E46-507C-16EB-5A5247DD7B3E}"/>
              </a:ext>
            </a:extLst>
          </p:cNvPr>
          <p:cNvSpPr/>
          <p:nvPr/>
        </p:nvSpPr>
        <p:spPr>
          <a:xfrm rot="-3502874">
            <a:off x="244649" y="682223"/>
            <a:ext cx="2757407" cy="1574229"/>
          </a:xfrm>
          <a:custGeom>
            <a:avLst/>
            <a:gdLst/>
            <a:ahLst/>
            <a:cxnLst/>
            <a:rect l="l" t="t" r="r" b="b"/>
            <a:pathLst>
              <a:path w="2757407" h="1574229">
                <a:moveTo>
                  <a:pt x="0" y="0"/>
                </a:moveTo>
                <a:lnTo>
                  <a:pt x="2757407" y="0"/>
                </a:lnTo>
                <a:lnTo>
                  <a:pt x="2757407" y="1574228"/>
                </a:lnTo>
                <a:lnTo>
                  <a:pt x="0" y="157422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投影片編號版面配置區 1">
            <a:extLst>
              <a:ext uri="{FF2B5EF4-FFF2-40B4-BE49-F238E27FC236}">
                <a16:creationId xmlns:a16="http://schemas.microsoft.com/office/drawing/2014/main" id="{6846BC1E-3AE8-F9DF-3F01-53BC9F09D658}"/>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8</a:t>
            </a:fld>
            <a:endParaRPr lang="en-US" altLang="en-US" dirty="0">
              <a:solidFill>
                <a:schemeClr val="tx1"/>
              </a:solidFill>
            </a:endParaRPr>
          </a:p>
        </p:txBody>
      </p:sp>
      <p:sp>
        <p:nvSpPr>
          <p:cNvPr id="4" name="文字方塊 2">
            <a:extLst>
              <a:ext uri="{FF2B5EF4-FFF2-40B4-BE49-F238E27FC236}">
                <a16:creationId xmlns:a16="http://schemas.microsoft.com/office/drawing/2014/main" id="{0EE0B468-1128-F5BC-2029-0A08B82BA4F6}"/>
              </a:ext>
            </a:extLst>
          </p:cNvPr>
          <p:cNvSpPr txBox="1"/>
          <p:nvPr/>
        </p:nvSpPr>
        <p:spPr>
          <a:xfrm>
            <a:off x="7239000" y="342900"/>
            <a:ext cx="10744200" cy="523220"/>
          </a:xfrm>
          <a:prstGeom prst="rect">
            <a:avLst/>
          </a:prstGeom>
          <a:noFill/>
        </p:spPr>
        <p:txBody>
          <a:bodyPr wrap="square">
            <a:spAutoFit/>
          </a:bodyPr>
          <a:lstStyle/>
          <a:p>
            <a:r>
              <a:rPr lang="en-GB" sz="2800" dirty="0">
                <a:latin typeface="Arial" panose="020B0604020202020204" pitchFamily="34" charset="0"/>
                <a:ea typeface="PMingLiU" panose="02020500000000000000" pitchFamily="18" charset="-120"/>
                <a:cs typeface="Arial" panose="020B0604020202020204" pitchFamily="34" charset="0"/>
              </a:rPr>
              <a:t>Unmasking the Screen: Deconstructing Online Sexual Grooming</a:t>
            </a:r>
            <a:endParaRPr lang="en-GB" sz="2800" dirty="0">
              <a:latin typeface="Arial" panose="020B0604020202020204" pitchFamily="34" charset="0"/>
              <a:cs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ECBF"/>
        </a:solidFill>
        <a:effectLst/>
      </p:bgPr>
    </p:bg>
    <p:spTree>
      <p:nvGrpSpPr>
        <p:cNvPr id="1" name=""/>
        <p:cNvGrpSpPr/>
        <p:nvPr/>
      </p:nvGrpSpPr>
      <p:grpSpPr>
        <a:xfrm>
          <a:off x="0" y="0"/>
          <a:ext cx="0" cy="0"/>
          <a:chOff x="0" y="0"/>
          <a:chExt cx="0" cy="0"/>
        </a:xfrm>
      </p:grpSpPr>
      <p:grpSp>
        <p:nvGrpSpPr>
          <p:cNvPr id="8" name="Group 8"/>
          <p:cNvGrpSpPr/>
          <p:nvPr/>
        </p:nvGrpSpPr>
        <p:grpSpPr>
          <a:xfrm>
            <a:off x="2795229" y="3803887"/>
            <a:ext cx="12893589" cy="4692413"/>
            <a:chOff x="0" y="0"/>
            <a:chExt cx="1062260" cy="388628"/>
          </a:xfrm>
        </p:grpSpPr>
        <p:sp>
          <p:nvSpPr>
            <p:cNvPr id="9" name="Freeform 9"/>
            <p:cNvSpPr/>
            <p:nvPr/>
          </p:nvSpPr>
          <p:spPr>
            <a:xfrm>
              <a:off x="0" y="0"/>
              <a:ext cx="1062260" cy="388628"/>
            </a:xfrm>
            <a:custGeom>
              <a:avLst/>
              <a:gdLst/>
              <a:ahLst/>
              <a:cxnLst/>
              <a:rect l="l" t="t" r="r" b="b"/>
              <a:pathLst>
                <a:path w="1062260" h="388628">
                  <a:moveTo>
                    <a:pt x="11622" y="0"/>
                  </a:moveTo>
                  <a:lnTo>
                    <a:pt x="1050638" y="0"/>
                  </a:lnTo>
                  <a:cubicBezTo>
                    <a:pt x="1053721" y="0"/>
                    <a:pt x="1056677" y="1224"/>
                    <a:pt x="1058856" y="3404"/>
                  </a:cubicBezTo>
                  <a:cubicBezTo>
                    <a:pt x="1061036" y="5583"/>
                    <a:pt x="1062260" y="8540"/>
                    <a:pt x="1062260" y="11622"/>
                  </a:cubicBezTo>
                  <a:lnTo>
                    <a:pt x="1062260" y="377006"/>
                  </a:lnTo>
                  <a:cubicBezTo>
                    <a:pt x="1062260" y="383425"/>
                    <a:pt x="1057057" y="388628"/>
                    <a:pt x="1050638" y="388628"/>
                  </a:cubicBezTo>
                  <a:lnTo>
                    <a:pt x="11622" y="388628"/>
                  </a:lnTo>
                  <a:cubicBezTo>
                    <a:pt x="5203" y="388628"/>
                    <a:pt x="0" y="383425"/>
                    <a:pt x="0" y="377006"/>
                  </a:cubicBezTo>
                  <a:lnTo>
                    <a:pt x="0" y="11622"/>
                  </a:lnTo>
                  <a:cubicBezTo>
                    <a:pt x="0" y="5203"/>
                    <a:pt x="5203" y="0"/>
                    <a:pt x="11622" y="0"/>
                  </a:cubicBezTo>
                  <a:close/>
                </a:path>
              </a:pathLst>
            </a:custGeom>
            <a:solidFill>
              <a:srgbClr val="FFFFFF"/>
            </a:solidFill>
            <a:ln w="38100" cap="rnd">
              <a:solidFill>
                <a:srgbClr val="000000"/>
              </a:solidFill>
              <a:prstDash val="dash"/>
              <a:round/>
            </a:ln>
          </p:spPr>
          <p:txBody>
            <a:bodyPr/>
            <a:lstStyle/>
            <a:p>
              <a:endParaRPr lang="en-GB"/>
            </a:p>
          </p:txBody>
        </p:sp>
        <p:sp>
          <p:nvSpPr>
            <p:cNvPr id="10" name="TextBox 10"/>
            <p:cNvSpPr txBox="1"/>
            <p:nvPr/>
          </p:nvSpPr>
          <p:spPr>
            <a:xfrm>
              <a:off x="0" y="-38100"/>
              <a:ext cx="1062260" cy="426728"/>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1" name="TextBox 11"/>
          <p:cNvSpPr txBox="1"/>
          <p:nvPr/>
        </p:nvSpPr>
        <p:spPr>
          <a:xfrm>
            <a:off x="807455" y="2483110"/>
            <a:ext cx="16869138" cy="923330"/>
          </a:xfrm>
          <a:prstGeom prst="rect">
            <a:avLst/>
          </a:prstGeom>
        </p:spPr>
        <p:txBody>
          <a:bodyPr wrap="square" lIns="0" tIns="0" rIns="0" bIns="0" rtlCol="0" anchor="t">
            <a:spAutoFit/>
          </a:bodyPr>
          <a:lstStyle/>
          <a:p>
            <a:pPr lvl="0" algn="ctr"/>
            <a:r>
              <a:rPr lang="en-US" altLang="zh-TW" sz="6000" b="1" dirty="0">
                <a:solidFill>
                  <a:srgbClr val="1E5E96"/>
                </a:solidFill>
                <a:latin typeface="Arial" panose="020B0604020202020204" pitchFamily="34" charset="0"/>
                <a:ea typeface="新細明體-ExtB" panose="02020500000000000000" pitchFamily="18" charset="-120"/>
                <a:cs typeface="Arial" panose="020B0604020202020204" pitchFamily="34" charset="0"/>
              </a:rPr>
              <a:t>1. Self-esteem, Body Image and Relationships</a:t>
            </a:r>
            <a:endParaRPr lang="en-US" sz="6000" b="1" dirty="0">
              <a:solidFill>
                <a:srgbClr val="1E5E96"/>
              </a:solidFill>
              <a:latin typeface="Arial" panose="020B0604020202020204" pitchFamily="34" charset="0"/>
              <a:ea typeface="新細明體-ExtB" panose="02020500000000000000" pitchFamily="18" charset="-120"/>
              <a:cs typeface="Arial" panose="020B0604020202020204" pitchFamily="34" charset="0"/>
              <a:sym typeface="思源宋体-超粗体"/>
            </a:endParaRPr>
          </a:p>
        </p:txBody>
      </p:sp>
      <p:sp>
        <p:nvSpPr>
          <p:cNvPr id="12" name="TextBox 12"/>
          <p:cNvSpPr txBox="1"/>
          <p:nvPr/>
        </p:nvSpPr>
        <p:spPr>
          <a:xfrm>
            <a:off x="3179136" y="3934101"/>
            <a:ext cx="11929727" cy="4431983"/>
          </a:xfrm>
          <a:prstGeom prst="rect">
            <a:avLst/>
          </a:prstGeom>
        </p:spPr>
        <p:txBody>
          <a:bodyPr wrap="square" lIns="0" tIns="0" rIns="0" bIns="0" rtlCol="0" anchor="t">
            <a:spAutoFit/>
          </a:bodyPr>
          <a:lstStyle/>
          <a:p>
            <a:pPr algn="just"/>
            <a:r>
              <a:rPr lang="en-US" sz="4800" b="1" dirty="0">
                <a:latin typeface="Arial" panose="020B0604020202020204" pitchFamily="34" charset="0"/>
                <a:cs typeface="Arial" panose="020B0604020202020204" pitchFamily="34" charset="0"/>
              </a:rPr>
              <a:t>Young people who experience nude chatting, are forced to send nude photographs, or have private images shared may develop low self-esteem, feel ashamed of their bodies, and find it difficult to trust others.</a:t>
            </a:r>
            <a:endParaRPr lang="en-US" altLang="zh-TW" sz="4800" b="1" dirty="0">
              <a:latin typeface="Arial" panose="020B0604020202020204" pitchFamily="34" charset="0"/>
              <a:ea typeface="新細明體-ExtB" panose="02020500000000000000" pitchFamily="18" charset="-120"/>
              <a:cs typeface="Arial" panose="020B0604020202020204" pitchFamily="34" charset="0"/>
            </a:endParaRPr>
          </a:p>
        </p:txBody>
      </p:sp>
      <p:sp>
        <p:nvSpPr>
          <p:cNvPr id="6" name="Freeform 6"/>
          <p:cNvSpPr/>
          <p:nvPr/>
        </p:nvSpPr>
        <p:spPr>
          <a:xfrm>
            <a:off x="15109695" y="6709953"/>
            <a:ext cx="2157974" cy="2171563"/>
          </a:xfrm>
          <a:custGeom>
            <a:avLst/>
            <a:gdLst/>
            <a:ahLst/>
            <a:cxnLst/>
            <a:rect l="l" t="t" r="r" b="b"/>
            <a:pathLst>
              <a:path w="2157974" h="2171563">
                <a:moveTo>
                  <a:pt x="0" y="0"/>
                </a:moveTo>
                <a:lnTo>
                  <a:pt x="2157974" y="0"/>
                </a:lnTo>
                <a:lnTo>
                  <a:pt x="2157974" y="2171563"/>
                </a:lnTo>
                <a:lnTo>
                  <a:pt x="0" y="2171563"/>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sp>
        <p:nvSpPr>
          <p:cNvPr id="18" name="Freeform 6">
            <a:extLst>
              <a:ext uri="{FF2B5EF4-FFF2-40B4-BE49-F238E27FC236}">
                <a16:creationId xmlns:a16="http://schemas.microsoft.com/office/drawing/2014/main" id="{28938881-8B0F-1B07-0348-95CC92EBD4A1}"/>
              </a:ext>
            </a:extLst>
          </p:cNvPr>
          <p:cNvSpPr/>
          <p:nvPr/>
        </p:nvSpPr>
        <p:spPr>
          <a:xfrm>
            <a:off x="1266074" y="7796473"/>
            <a:ext cx="1894313" cy="2009881"/>
          </a:xfrm>
          <a:custGeom>
            <a:avLst/>
            <a:gdLst/>
            <a:ahLst/>
            <a:cxnLst/>
            <a:rect l="l" t="t" r="r" b="b"/>
            <a:pathLst>
              <a:path w="1894313" h="2009881">
                <a:moveTo>
                  <a:pt x="0" y="0"/>
                </a:moveTo>
                <a:lnTo>
                  <a:pt x="1894313" y="0"/>
                </a:lnTo>
                <a:lnTo>
                  <a:pt x="1894313" y="2009881"/>
                </a:lnTo>
                <a:lnTo>
                  <a:pt x="0" y="2009881"/>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GB"/>
          </a:p>
        </p:txBody>
      </p:sp>
      <p:sp>
        <p:nvSpPr>
          <p:cNvPr id="3" name="Freeform 3">
            <a:extLst>
              <a:ext uri="{FF2B5EF4-FFF2-40B4-BE49-F238E27FC236}">
                <a16:creationId xmlns:a16="http://schemas.microsoft.com/office/drawing/2014/main" id="{8ED49346-94C9-2322-C87C-91A8968D264A}"/>
              </a:ext>
            </a:extLst>
          </p:cNvPr>
          <p:cNvSpPr/>
          <p:nvPr/>
        </p:nvSpPr>
        <p:spPr>
          <a:xfrm rot="11088775">
            <a:off x="15530876" y="1528352"/>
            <a:ext cx="2704749" cy="1639371"/>
          </a:xfrm>
          <a:custGeom>
            <a:avLst/>
            <a:gdLst/>
            <a:ahLst/>
            <a:cxnLst/>
            <a:rect l="l" t="t" r="r" b="b"/>
            <a:pathLst>
              <a:path w="3154055" h="1800679">
                <a:moveTo>
                  <a:pt x="0" y="0"/>
                </a:moveTo>
                <a:lnTo>
                  <a:pt x="3154055" y="0"/>
                </a:lnTo>
                <a:lnTo>
                  <a:pt x="3154055" y="1800679"/>
                </a:lnTo>
                <a:lnTo>
                  <a:pt x="0" y="180067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文字方塊 2">
            <a:extLst>
              <a:ext uri="{FF2B5EF4-FFF2-40B4-BE49-F238E27FC236}">
                <a16:creationId xmlns:a16="http://schemas.microsoft.com/office/drawing/2014/main" id="{367C96C8-A486-EDAC-4CC1-8F0DE4796428}"/>
              </a:ext>
            </a:extLst>
          </p:cNvPr>
          <p:cNvSpPr txBox="1"/>
          <p:nvPr/>
        </p:nvSpPr>
        <p:spPr>
          <a:xfrm>
            <a:off x="7467600" y="356400"/>
            <a:ext cx="10515600" cy="523220"/>
          </a:xfrm>
          <a:prstGeom prst="rect">
            <a:avLst/>
          </a:prstGeom>
          <a:noFill/>
        </p:spPr>
        <p:txBody>
          <a:bodyPr wrap="square">
            <a:spAutoFit/>
          </a:bodyPr>
          <a:lstStyle/>
          <a:p>
            <a:r>
              <a:rPr lang="en-GB" sz="2800" dirty="0">
                <a:latin typeface="Arial" panose="020B0604020202020204" pitchFamily="34" charset="0"/>
                <a:ea typeface="PMingLiU" panose="02020500000000000000" pitchFamily="18" charset="-120"/>
                <a:cs typeface="Arial" panose="020B0604020202020204" pitchFamily="34" charset="0"/>
              </a:rPr>
              <a:t>Unmasking the Screen: Deconstructing Online Sexual Grooming</a:t>
            </a:r>
            <a:endParaRPr lang="en-GB" sz="2800" dirty="0">
              <a:latin typeface="Arial" panose="020B0604020202020204" pitchFamily="34" charset="0"/>
              <a:cs typeface="Arial" panose="020B0604020202020204" pitchFamily="34" charset="0"/>
            </a:endParaRPr>
          </a:p>
        </p:txBody>
      </p:sp>
      <p:sp>
        <p:nvSpPr>
          <p:cNvPr id="2" name="投影片編號版面配置區 1">
            <a:extLst>
              <a:ext uri="{FF2B5EF4-FFF2-40B4-BE49-F238E27FC236}">
                <a16:creationId xmlns:a16="http://schemas.microsoft.com/office/drawing/2014/main" id="{E38F1AF5-F5F8-5B3C-2934-B4F317E41C35}"/>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9</a:t>
            </a:fld>
            <a:endParaRPr lang="en-US" altLang="en-US" dirty="0">
              <a:solidFill>
                <a:schemeClr val="tx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ECBF"/>
        </a:solidFill>
        <a:effectLst/>
      </p:bgPr>
    </p:bg>
    <p:spTree>
      <p:nvGrpSpPr>
        <p:cNvPr id="1" name=""/>
        <p:cNvGrpSpPr/>
        <p:nvPr/>
      </p:nvGrpSpPr>
      <p:grpSpPr>
        <a:xfrm>
          <a:off x="0" y="0"/>
          <a:ext cx="0" cy="0"/>
          <a:chOff x="0" y="0"/>
          <a:chExt cx="0" cy="0"/>
        </a:xfrm>
      </p:grpSpPr>
      <p:grpSp>
        <p:nvGrpSpPr>
          <p:cNvPr id="8" name="Group 8"/>
          <p:cNvGrpSpPr/>
          <p:nvPr/>
        </p:nvGrpSpPr>
        <p:grpSpPr>
          <a:xfrm>
            <a:off x="1609755" y="3624030"/>
            <a:ext cx="15373291" cy="4759989"/>
            <a:chOff x="0" y="0"/>
            <a:chExt cx="1062260" cy="388628"/>
          </a:xfrm>
        </p:grpSpPr>
        <p:sp>
          <p:nvSpPr>
            <p:cNvPr id="9" name="Freeform 9"/>
            <p:cNvSpPr/>
            <p:nvPr/>
          </p:nvSpPr>
          <p:spPr>
            <a:xfrm>
              <a:off x="0" y="0"/>
              <a:ext cx="1062260" cy="388628"/>
            </a:xfrm>
            <a:custGeom>
              <a:avLst/>
              <a:gdLst/>
              <a:ahLst/>
              <a:cxnLst/>
              <a:rect l="l" t="t" r="r" b="b"/>
              <a:pathLst>
                <a:path w="1062260" h="388628">
                  <a:moveTo>
                    <a:pt x="11622" y="0"/>
                  </a:moveTo>
                  <a:lnTo>
                    <a:pt x="1050638" y="0"/>
                  </a:lnTo>
                  <a:cubicBezTo>
                    <a:pt x="1053721" y="0"/>
                    <a:pt x="1056677" y="1224"/>
                    <a:pt x="1058856" y="3404"/>
                  </a:cubicBezTo>
                  <a:cubicBezTo>
                    <a:pt x="1061036" y="5583"/>
                    <a:pt x="1062260" y="8540"/>
                    <a:pt x="1062260" y="11622"/>
                  </a:cubicBezTo>
                  <a:lnTo>
                    <a:pt x="1062260" y="377006"/>
                  </a:lnTo>
                  <a:cubicBezTo>
                    <a:pt x="1062260" y="383425"/>
                    <a:pt x="1057057" y="388628"/>
                    <a:pt x="1050638" y="388628"/>
                  </a:cubicBezTo>
                  <a:lnTo>
                    <a:pt x="11622" y="388628"/>
                  </a:lnTo>
                  <a:cubicBezTo>
                    <a:pt x="5203" y="388628"/>
                    <a:pt x="0" y="383425"/>
                    <a:pt x="0" y="377006"/>
                  </a:cubicBezTo>
                  <a:lnTo>
                    <a:pt x="0" y="11622"/>
                  </a:lnTo>
                  <a:cubicBezTo>
                    <a:pt x="0" y="5203"/>
                    <a:pt x="5203" y="0"/>
                    <a:pt x="11622" y="0"/>
                  </a:cubicBezTo>
                  <a:close/>
                </a:path>
              </a:pathLst>
            </a:custGeom>
            <a:solidFill>
              <a:srgbClr val="FFFFFF"/>
            </a:solidFill>
            <a:ln w="38100" cap="rnd">
              <a:solidFill>
                <a:srgbClr val="000000"/>
              </a:solidFill>
              <a:prstDash val="dash"/>
              <a:round/>
            </a:ln>
          </p:spPr>
          <p:txBody>
            <a:bodyPr/>
            <a:lstStyle/>
            <a:p>
              <a:endParaRPr lang="en-GB"/>
            </a:p>
          </p:txBody>
        </p:sp>
        <p:sp>
          <p:nvSpPr>
            <p:cNvPr id="10" name="TextBox 10"/>
            <p:cNvSpPr txBox="1"/>
            <p:nvPr/>
          </p:nvSpPr>
          <p:spPr>
            <a:xfrm>
              <a:off x="0" y="-38100"/>
              <a:ext cx="1062260" cy="426728"/>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1" name="TextBox 11"/>
          <p:cNvSpPr txBox="1"/>
          <p:nvPr/>
        </p:nvSpPr>
        <p:spPr>
          <a:xfrm>
            <a:off x="2264633" y="2324370"/>
            <a:ext cx="14023777" cy="923330"/>
          </a:xfrm>
          <a:prstGeom prst="rect">
            <a:avLst/>
          </a:prstGeom>
        </p:spPr>
        <p:txBody>
          <a:bodyPr wrap="square" lIns="0" tIns="0" rIns="0" bIns="0" rtlCol="0" anchor="t">
            <a:spAutoFit/>
          </a:bodyPr>
          <a:lstStyle>
            <a:defPPr>
              <a:defRPr lang="en-US"/>
            </a:defPPr>
            <a:lvl1pPr lvl="0" algn="ctr">
              <a:defRPr sz="6600" b="1">
                <a:solidFill>
                  <a:srgbClr val="1E5E96"/>
                </a:solidFill>
                <a:latin typeface="Times New Roman" panose="02020603050405020304" pitchFamily="18" charset="0"/>
                <a:ea typeface="新細明體-ExtB" panose="02020500000000000000" pitchFamily="18" charset="-120"/>
                <a:cs typeface="Times New Roman" panose="02020603050405020304" pitchFamily="18" charset="0"/>
              </a:defRPr>
            </a:lvl1pPr>
          </a:lstStyle>
          <a:p>
            <a:r>
              <a:rPr lang="en-US" altLang="zh-TW" sz="6000" dirty="0">
                <a:latin typeface="Arial" panose="020B0604020202020204" pitchFamily="34" charset="0"/>
                <a:cs typeface="Arial" panose="020B0604020202020204" pitchFamily="34" charset="0"/>
                <a:sym typeface="思源宋体-超粗体"/>
              </a:rPr>
              <a:t>2.</a:t>
            </a:r>
            <a:r>
              <a:rPr lang="en-US" altLang="zh-TW" sz="6000" dirty="0">
                <a:latin typeface="Arial" panose="020B0604020202020204" pitchFamily="34" charset="0"/>
                <a:cs typeface="Arial" panose="020B0604020202020204" pitchFamily="34" charset="0"/>
              </a:rPr>
              <a:t> Anxiety, Depression and Self-blame</a:t>
            </a:r>
            <a:endParaRPr lang="en-US" sz="6000" dirty="0">
              <a:latin typeface="Arial" panose="020B0604020202020204" pitchFamily="34" charset="0"/>
              <a:cs typeface="Arial" panose="020B0604020202020204" pitchFamily="34" charset="0"/>
              <a:sym typeface="思源宋体-超粗体"/>
            </a:endParaRPr>
          </a:p>
        </p:txBody>
      </p:sp>
      <p:sp>
        <p:nvSpPr>
          <p:cNvPr id="12" name="TextBox 12"/>
          <p:cNvSpPr txBox="1"/>
          <p:nvPr/>
        </p:nvSpPr>
        <p:spPr>
          <a:xfrm>
            <a:off x="2264633" y="3788032"/>
            <a:ext cx="14413612" cy="4431983"/>
          </a:xfrm>
          <a:prstGeom prst="rect">
            <a:avLst/>
          </a:prstGeom>
        </p:spPr>
        <p:txBody>
          <a:bodyPr wrap="square" lIns="0" tIns="0" rIns="0" bIns="0" rtlCol="0" anchor="t">
            <a:spAutoFit/>
          </a:bodyPr>
          <a:lstStyle/>
          <a:p>
            <a:pPr marL="0" lvl="0" indent="0" algn="just"/>
            <a:r>
              <a:rPr lang="en-US" sz="4800" dirty="0" err="1">
                <a:latin typeface="Arial" panose="020B0604020202020204" pitchFamily="34" charset="0"/>
                <a:cs typeface="Arial" panose="020B0604020202020204" pitchFamily="34" charset="0"/>
                <a:sym typeface="思源宋体-超粗体"/>
              </a:rPr>
              <a:t>Victimised</a:t>
            </a:r>
            <a:r>
              <a:rPr lang="en-US" sz="4800" dirty="0">
                <a:latin typeface="Arial" panose="020B0604020202020204" pitchFamily="34" charset="0"/>
                <a:cs typeface="Arial" panose="020B0604020202020204" pitchFamily="34" charset="0"/>
                <a:sym typeface="思源宋体-超粗体"/>
              </a:rPr>
              <a:t> teenagers may experience insomnia, difficulty concentrating, mood swings, self-harm, or suicide. Crucially, many students blame themselves completely: "I was so stupid, I shouldn't have taken that photo." This guilt stops them from seeking adult help.</a:t>
            </a:r>
          </a:p>
        </p:txBody>
      </p:sp>
      <p:sp>
        <p:nvSpPr>
          <p:cNvPr id="16" name="Freeform 4">
            <a:extLst>
              <a:ext uri="{FF2B5EF4-FFF2-40B4-BE49-F238E27FC236}">
                <a16:creationId xmlns:a16="http://schemas.microsoft.com/office/drawing/2014/main" id="{1F73362C-758E-C586-7084-DE2D28044085}"/>
              </a:ext>
            </a:extLst>
          </p:cNvPr>
          <p:cNvSpPr/>
          <p:nvPr/>
        </p:nvSpPr>
        <p:spPr>
          <a:xfrm>
            <a:off x="15013012" y="7649351"/>
            <a:ext cx="2892373" cy="2527066"/>
          </a:xfrm>
          <a:custGeom>
            <a:avLst/>
            <a:gdLst/>
            <a:ahLst/>
            <a:cxnLst/>
            <a:rect l="l" t="t" r="r" b="b"/>
            <a:pathLst>
              <a:path w="2892373" h="2527066">
                <a:moveTo>
                  <a:pt x="0" y="0"/>
                </a:moveTo>
                <a:lnTo>
                  <a:pt x="2892373" y="0"/>
                </a:lnTo>
                <a:lnTo>
                  <a:pt x="2892373" y="2527066"/>
                </a:lnTo>
                <a:lnTo>
                  <a:pt x="0" y="2527066"/>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sp>
        <p:nvSpPr>
          <p:cNvPr id="3" name="Freeform 2">
            <a:extLst>
              <a:ext uri="{FF2B5EF4-FFF2-40B4-BE49-F238E27FC236}">
                <a16:creationId xmlns:a16="http://schemas.microsoft.com/office/drawing/2014/main" id="{AC9CBEAF-BAE5-5C36-E430-5B8C02E89968}"/>
              </a:ext>
            </a:extLst>
          </p:cNvPr>
          <p:cNvSpPr/>
          <p:nvPr/>
        </p:nvSpPr>
        <p:spPr>
          <a:xfrm rot="-3502874">
            <a:off x="244649" y="682223"/>
            <a:ext cx="2757407" cy="1574229"/>
          </a:xfrm>
          <a:custGeom>
            <a:avLst/>
            <a:gdLst/>
            <a:ahLst/>
            <a:cxnLst/>
            <a:rect l="l" t="t" r="r" b="b"/>
            <a:pathLst>
              <a:path w="2757407" h="1574229">
                <a:moveTo>
                  <a:pt x="0" y="0"/>
                </a:moveTo>
                <a:lnTo>
                  <a:pt x="2757407" y="0"/>
                </a:lnTo>
                <a:lnTo>
                  <a:pt x="2757407" y="1574228"/>
                </a:lnTo>
                <a:lnTo>
                  <a:pt x="0" y="157422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 name="文字方塊 2">
            <a:extLst>
              <a:ext uri="{FF2B5EF4-FFF2-40B4-BE49-F238E27FC236}">
                <a16:creationId xmlns:a16="http://schemas.microsoft.com/office/drawing/2014/main" id="{02D5CEBA-1562-2542-FD52-39A496C94BE7}"/>
              </a:ext>
            </a:extLst>
          </p:cNvPr>
          <p:cNvSpPr txBox="1"/>
          <p:nvPr/>
        </p:nvSpPr>
        <p:spPr>
          <a:xfrm>
            <a:off x="7162800" y="356400"/>
            <a:ext cx="10820400" cy="523220"/>
          </a:xfrm>
          <a:prstGeom prst="rect">
            <a:avLst/>
          </a:prstGeom>
          <a:noFill/>
        </p:spPr>
        <p:txBody>
          <a:bodyPr wrap="square">
            <a:spAutoFit/>
          </a:bodyPr>
          <a:lstStyle/>
          <a:p>
            <a:r>
              <a:rPr lang="en-GB" sz="2800" dirty="0">
                <a:latin typeface="Arial" panose="020B0604020202020204" pitchFamily="34" charset="0"/>
                <a:ea typeface="PMingLiU" panose="02020500000000000000" pitchFamily="18" charset="-120"/>
                <a:cs typeface="Arial" panose="020B0604020202020204" pitchFamily="34" charset="0"/>
              </a:rPr>
              <a:t>Unmasking the Screen: Deconstructing Online Sexual Grooming</a:t>
            </a:r>
            <a:endParaRPr lang="en-GB" sz="2800" dirty="0">
              <a:latin typeface="Arial" panose="020B0604020202020204" pitchFamily="34" charset="0"/>
              <a:cs typeface="Arial" panose="020B0604020202020204" pitchFamily="34" charset="0"/>
            </a:endParaRPr>
          </a:p>
        </p:txBody>
      </p:sp>
      <p:sp>
        <p:nvSpPr>
          <p:cNvPr id="4" name="投影片編號版面配置區 1">
            <a:extLst>
              <a:ext uri="{FF2B5EF4-FFF2-40B4-BE49-F238E27FC236}">
                <a16:creationId xmlns:a16="http://schemas.microsoft.com/office/drawing/2014/main" id="{4DD74C3B-4614-AEB8-B869-D531CBE0725D}"/>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10</a:t>
            </a:fld>
            <a:endParaRPr lang="en-US" altLang="en-US" dirty="0">
              <a:solidFill>
                <a:schemeClr val="tx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ECBF"/>
        </a:solidFill>
        <a:effectLst/>
      </p:bgPr>
    </p:bg>
    <p:spTree>
      <p:nvGrpSpPr>
        <p:cNvPr id="1" name=""/>
        <p:cNvGrpSpPr/>
        <p:nvPr/>
      </p:nvGrpSpPr>
      <p:grpSpPr>
        <a:xfrm>
          <a:off x="0" y="0"/>
          <a:ext cx="0" cy="0"/>
          <a:chOff x="0" y="0"/>
          <a:chExt cx="0" cy="0"/>
        </a:xfrm>
      </p:grpSpPr>
      <p:grpSp>
        <p:nvGrpSpPr>
          <p:cNvPr id="8" name="Group 8"/>
          <p:cNvGrpSpPr/>
          <p:nvPr/>
        </p:nvGrpSpPr>
        <p:grpSpPr>
          <a:xfrm>
            <a:off x="2124638" y="3573897"/>
            <a:ext cx="14401800" cy="4759989"/>
            <a:chOff x="0" y="0"/>
            <a:chExt cx="1062260" cy="388628"/>
          </a:xfrm>
        </p:grpSpPr>
        <p:sp>
          <p:nvSpPr>
            <p:cNvPr id="9" name="Freeform 9"/>
            <p:cNvSpPr/>
            <p:nvPr/>
          </p:nvSpPr>
          <p:spPr>
            <a:xfrm>
              <a:off x="0" y="0"/>
              <a:ext cx="1062260" cy="388628"/>
            </a:xfrm>
            <a:custGeom>
              <a:avLst/>
              <a:gdLst/>
              <a:ahLst/>
              <a:cxnLst/>
              <a:rect l="l" t="t" r="r" b="b"/>
              <a:pathLst>
                <a:path w="1062260" h="388628">
                  <a:moveTo>
                    <a:pt x="11622" y="0"/>
                  </a:moveTo>
                  <a:lnTo>
                    <a:pt x="1050638" y="0"/>
                  </a:lnTo>
                  <a:cubicBezTo>
                    <a:pt x="1053721" y="0"/>
                    <a:pt x="1056677" y="1224"/>
                    <a:pt x="1058856" y="3404"/>
                  </a:cubicBezTo>
                  <a:cubicBezTo>
                    <a:pt x="1061036" y="5583"/>
                    <a:pt x="1062260" y="8540"/>
                    <a:pt x="1062260" y="11622"/>
                  </a:cubicBezTo>
                  <a:lnTo>
                    <a:pt x="1062260" y="377006"/>
                  </a:lnTo>
                  <a:cubicBezTo>
                    <a:pt x="1062260" y="383425"/>
                    <a:pt x="1057057" y="388628"/>
                    <a:pt x="1050638" y="388628"/>
                  </a:cubicBezTo>
                  <a:lnTo>
                    <a:pt x="11622" y="388628"/>
                  </a:lnTo>
                  <a:cubicBezTo>
                    <a:pt x="5203" y="388628"/>
                    <a:pt x="0" y="383425"/>
                    <a:pt x="0" y="377006"/>
                  </a:cubicBezTo>
                  <a:lnTo>
                    <a:pt x="0" y="11622"/>
                  </a:lnTo>
                  <a:cubicBezTo>
                    <a:pt x="0" y="5203"/>
                    <a:pt x="5203" y="0"/>
                    <a:pt x="11622" y="0"/>
                  </a:cubicBezTo>
                  <a:close/>
                </a:path>
              </a:pathLst>
            </a:custGeom>
            <a:solidFill>
              <a:srgbClr val="FFFFFF"/>
            </a:solidFill>
            <a:ln w="38100" cap="rnd">
              <a:solidFill>
                <a:srgbClr val="000000"/>
              </a:solidFill>
              <a:prstDash val="dash"/>
              <a:round/>
            </a:ln>
          </p:spPr>
          <p:txBody>
            <a:bodyPr/>
            <a:lstStyle/>
            <a:p>
              <a:endParaRPr lang="en-GB"/>
            </a:p>
          </p:txBody>
        </p:sp>
        <p:sp>
          <p:nvSpPr>
            <p:cNvPr id="10" name="TextBox 10"/>
            <p:cNvSpPr txBox="1"/>
            <p:nvPr/>
          </p:nvSpPr>
          <p:spPr>
            <a:xfrm>
              <a:off x="0" y="-38100"/>
              <a:ext cx="1062260" cy="426728"/>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1" name="TextBox 11"/>
          <p:cNvSpPr txBox="1"/>
          <p:nvPr/>
        </p:nvSpPr>
        <p:spPr>
          <a:xfrm>
            <a:off x="1147481" y="2343217"/>
            <a:ext cx="15993038" cy="923330"/>
          </a:xfrm>
          <a:prstGeom prst="rect">
            <a:avLst/>
          </a:prstGeom>
        </p:spPr>
        <p:txBody>
          <a:bodyPr wrap="square" lIns="0" tIns="0" rIns="0" bIns="0" rtlCol="0" anchor="t">
            <a:spAutoFit/>
          </a:bodyPr>
          <a:lstStyle/>
          <a:p>
            <a:pPr marL="0" lvl="0" indent="0" algn="ctr"/>
            <a:r>
              <a:rPr lang="en-US" altLang="zh-TW" sz="6000" b="1" dirty="0">
                <a:solidFill>
                  <a:srgbClr val="1E5E96"/>
                </a:solidFill>
                <a:latin typeface="Arial" panose="020B0604020202020204" pitchFamily="34" charset="0"/>
                <a:ea typeface="新細明體-ExtB" panose="02020500000000000000" pitchFamily="18" charset="-120"/>
                <a:cs typeface="Arial" panose="020B0604020202020204" pitchFamily="34" charset="0"/>
                <a:sym typeface="思源宋体-超粗体"/>
              </a:rPr>
              <a:t>3.</a:t>
            </a:r>
            <a:r>
              <a:rPr lang="en-US" sz="6000" b="1" dirty="0">
                <a:solidFill>
                  <a:srgbClr val="1E5E96"/>
                </a:solidFill>
                <a:latin typeface="Arial" panose="020B0604020202020204" pitchFamily="34" charset="0"/>
                <a:ea typeface="新細明體-ExtB" panose="02020500000000000000" pitchFamily="18" charset="-120"/>
                <a:cs typeface="Arial" panose="020B0604020202020204" pitchFamily="34" charset="0"/>
                <a:sym typeface="思源宋体-超粗体"/>
              </a:rPr>
              <a:t> School Bullying and Long-term Labelling </a:t>
            </a:r>
          </a:p>
        </p:txBody>
      </p:sp>
      <p:sp>
        <p:nvSpPr>
          <p:cNvPr id="12" name="TextBox 12"/>
          <p:cNvSpPr txBox="1"/>
          <p:nvPr/>
        </p:nvSpPr>
        <p:spPr>
          <a:xfrm>
            <a:off x="2500410" y="3737899"/>
            <a:ext cx="13662952" cy="4431983"/>
          </a:xfrm>
          <a:prstGeom prst="rect">
            <a:avLst/>
          </a:prstGeom>
        </p:spPr>
        <p:txBody>
          <a:bodyPr wrap="square" lIns="0" tIns="0" rIns="0" bIns="0" rtlCol="0" anchor="t">
            <a:spAutoFit/>
          </a:bodyPr>
          <a:lstStyle/>
          <a:p>
            <a:pPr marL="0" lvl="0" indent="0" algn="just"/>
            <a:r>
              <a:rPr lang="en-US" sz="4800" dirty="0">
                <a:latin typeface="Arial" panose="020B0604020202020204" pitchFamily="34" charset="0"/>
                <a:ea typeface="新細明體-ExtB" panose="02020500000000000000" pitchFamily="18" charset="-120"/>
                <a:cs typeface="Arial" panose="020B0604020202020204" pitchFamily="34" charset="0"/>
                <a:sym typeface="思源宋体-超粗体"/>
              </a:rPr>
              <a:t>When images are shared among classmates’ groups, young people may face long-term teasing, ridicule and labelling. Some students may refuse to attend school, transfer to another schools or drop out. Moreover, </a:t>
            </a:r>
            <a:r>
              <a:rPr lang="en-US" sz="4800" dirty="0">
                <a:latin typeface="Arial" panose="020B0604020202020204" pitchFamily="34" charset="0"/>
                <a:ea typeface="新細明體-ExtB" panose="02020500000000000000" pitchFamily="18" charset="-120"/>
                <a:cs typeface="Arial" panose="020B0604020202020204" pitchFamily="34" charset="0"/>
              </a:rPr>
              <a:t>digital footprints left online are often impossible to erase completely.</a:t>
            </a:r>
            <a:endParaRPr lang="en-US" sz="4800" dirty="0">
              <a:latin typeface="Arial" panose="020B0604020202020204" pitchFamily="34" charset="0"/>
              <a:ea typeface="新細明體-ExtB" panose="02020500000000000000" pitchFamily="18" charset="-120"/>
              <a:cs typeface="Arial" panose="020B0604020202020204" pitchFamily="34" charset="0"/>
              <a:sym typeface="思源宋体-超粗体"/>
            </a:endParaRPr>
          </a:p>
        </p:txBody>
      </p:sp>
      <p:sp>
        <p:nvSpPr>
          <p:cNvPr id="14" name="Freeform 6">
            <a:extLst>
              <a:ext uri="{FF2B5EF4-FFF2-40B4-BE49-F238E27FC236}">
                <a16:creationId xmlns:a16="http://schemas.microsoft.com/office/drawing/2014/main" id="{15137B48-98D5-F2CA-EAAB-2FF15C6FFE19}"/>
              </a:ext>
            </a:extLst>
          </p:cNvPr>
          <p:cNvSpPr/>
          <p:nvPr/>
        </p:nvSpPr>
        <p:spPr>
          <a:xfrm>
            <a:off x="546110" y="7581900"/>
            <a:ext cx="2104417" cy="2253726"/>
          </a:xfrm>
          <a:custGeom>
            <a:avLst/>
            <a:gdLst/>
            <a:ahLst/>
            <a:cxnLst/>
            <a:rect l="l" t="t" r="r" b="b"/>
            <a:pathLst>
              <a:path w="2104417" h="2253726">
                <a:moveTo>
                  <a:pt x="0" y="0"/>
                </a:moveTo>
                <a:lnTo>
                  <a:pt x="2104417" y="0"/>
                </a:lnTo>
                <a:lnTo>
                  <a:pt x="2104417" y="2253726"/>
                </a:lnTo>
                <a:lnTo>
                  <a:pt x="0" y="2253726"/>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GB"/>
          </a:p>
        </p:txBody>
      </p:sp>
      <p:sp>
        <p:nvSpPr>
          <p:cNvPr id="22" name="Freeform 5">
            <a:extLst>
              <a:ext uri="{FF2B5EF4-FFF2-40B4-BE49-F238E27FC236}">
                <a16:creationId xmlns:a16="http://schemas.microsoft.com/office/drawing/2014/main" id="{BBB4B4FA-A106-DA1D-B151-0623A79FFE24}"/>
              </a:ext>
            </a:extLst>
          </p:cNvPr>
          <p:cNvSpPr/>
          <p:nvPr/>
        </p:nvSpPr>
        <p:spPr>
          <a:xfrm rot="19065120">
            <a:off x="410682" y="177045"/>
            <a:ext cx="1303488" cy="2114803"/>
          </a:xfrm>
          <a:custGeom>
            <a:avLst/>
            <a:gdLst/>
            <a:ahLst/>
            <a:cxnLst/>
            <a:rect l="l" t="t" r="r" b="b"/>
            <a:pathLst>
              <a:path w="1303488" h="2114803">
                <a:moveTo>
                  <a:pt x="0" y="0"/>
                </a:moveTo>
                <a:lnTo>
                  <a:pt x="1303488" y="0"/>
                </a:lnTo>
                <a:lnTo>
                  <a:pt x="1303488" y="2114803"/>
                </a:lnTo>
                <a:lnTo>
                  <a:pt x="0" y="211480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a:extLst>
              <a:ext uri="{FF2B5EF4-FFF2-40B4-BE49-F238E27FC236}">
                <a16:creationId xmlns:a16="http://schemas.microsoft.com/office/drawing/2014/main" id="{606160C7-3100-AE40-85A3-52FEAF16D2B3}"/>
              </a:ext>
            </a:extLst>
          </p:cNvPr>
          <p:cNvSpPr/>
          <p:nvPr/>
        </p:nvSpPr>
        <p:spPr>
          <a:xfrm rot="11088775">
            <a:off x="15650201" y="1523532"/>
            <a:ext cx="2704749" cy="1639371"/>
          </a:xfrm>
          <a:custGeom>
            <a:avLst/>
            <a:gdLst/>
            <a:ahLst/>
            <a:cxnLst/>
            <a:rect l="l" t="t" r="r" b="b"/>
            <a:pathLst>
              <a:path w="3154055" h="1800679">
                <a:moveTo>
                  <a:pt x="0" y="0"/>
                </a:moveTo>
                <a:lnTo>
                  <a:pt x="3154055" y="0"/>
                </a:lnTo>
                <a:lnTo>
                  <a:pt x="3154055" y="1800679"/>
                </a:lnTo>
                <a:lnTo>
                  <a:pt x="0" y="180067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 name="文字方塊 2">
            <a:extLst>
              <a:ext uri="{FF2B5EF4-FFF2-40B4-BE49-F238E27FC236}">
                <a16:creationId xmlns:a16="http://schemas.microsoft.com/office/drawing/2014/main" id="{F7A2FE42-5F3C-7E2E-6E94-86D12F0CF1AB}"/>
              </a:ext>
            </a:extLst>
          </p:cNvPr>
          <p:cNvSpPr txBox="1"/>
          <p:nvPr/>
        </p:nvSpPr>
        <p:spPr>
          <a:xfrm>
            <a:off x="7543800" y="356400"/>
            <a:ext cx="10439400" cy="523220"/>
          </a:xfrm>
          <a:prstGeom prst="rect">
            <a:avLst/>
          </a:prstGeom>
          <a:noFill/>
        </p:spPr>
        <p:txBody>
          <a:bodyPr wrap="square">
            <a:spAutoFit/>
          </a:bodyPr>
          <a:lstStyle/>
          <a:p>
            <a:r>
              <a:rPr lang="en-GB" sz="2800" dirty="0">
                <a:latin typeface="Arial" panose="020B0604020202020204" pitchFamily="34" charset="0"/>
                <a:ea typeface="PMingLiU" panose="02020500000000000000" pitchFamily="18" charset="-120"/>
                <a:cs typeface="Arial" panose="020B0604020202020204" pitchFamily="34" charset="0"/>
              </a:rPr>
              <a:t>Unmasking the Screen: Deconstructing Online Sexual Grooming</a:t>
            </a:r>
            <a:endParaRPr lang="en-GB" sz="2800" dirty="0">
              <a:latin typeface="Arial" panose="020B0604020202020204" pitchFamily="34" charset="0"/>
              <a:cs typeface="Arial" panose="020B0604020202020204" pitchFamily="34" charset="0"/>
            </a:endParaRPr>
          </a:p>
        </p:txBody>
      </p:sp>
      <p:sp>
        <p:nvSpPr>
          <p:cNvPr id="4" name="投影片編號版面配置區 1">
            <a:extLst>
              <a:ext uri="{FF2B5EF4-FFF2-40B4-BE49-F238E27FC236}">
                <a16:creationId xmlns:a16="http://schemas.microsoft.com/office/drawing/2014/main" id="{154502BF-EDEF-C677-F253-DE82DCD0268D}"/>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11</a:t>
            </a:fld>
            <a:endParaRPr lang="en-US" altLang="en-US" dirty="0">
              <a:solidFill>
                <a:schemeClr val="tx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ECBF"/>
        </a:solidFill>
        <a:effectLst/>
      </p:bgPr>
    </p:bg>
    <p:spTree>
      <p:nvGrpSpPr>
        <p:cNvPr id="1" name="">
          <a:extLst>
            <a:ext uri="{FF2B5EF4-FFF2-40B4-BE49-F238E27FC236}">
              <a16:creationId xmlns:a16="http://schemas.microsoft.com/office/drawing/2014/main" id="{493323C8-E3B8-051B-FBF7-791738A69487}"/>
            </a:ext>
          </a:extLst>
        </p:cNvPr>
        <p:cNvGrpSpPr/>
        <p:nvPr/>
      </p:nvGrpSpPr>
      <p:grpSpPr>
        <a:xfrm>
          <a:off x="0" y="0"/>
          <a:ext cx="0" cy="0"/>
          <a:chOff x="0" y="0"/>
          <a:chExt cx="0" cy="0"/>
        </a:xfrm>
      </p:grpSpPr>
      <p:grpSp>
        <p:nvGrpSpPr>
          <p:cNvPr id="8" name="Group 8">
            <a:extLst>
              <a:ext uri="{FF2B5EF4-FFF2-40B4-BE49-F238E27FC236}">
                <a16:creationId xmlns:a16="http://schemas.microsoft.com/office/drawing/2014/main" id="{DCC57D9D-2E44-BF8A-DDE8-AE30304F30EF}"/>
              </a:ext>
            </a:extLst>
          </p:cNvPr>
          <p:cNvGrpSpPr/>
          <p:nvPr/>
        </p:nvGrpSpPr>
        <p:grpSpPr>
          <a:xfrm>
            <a:off x="1524000" y="3620038"/>
            <a:ext cx="15001845" cy="5114861"/>
            <a:chOff x="0" y="0"/>
            <a:chExt cx="1062260" cy="388628"/>
          </a:xfrm>
        </p:grpSpPr>
        <p:sp>
          <p:nvSpPr>
            <p:cNvPr id="9" name="Freeform 9">
              <a:extLst>
                <a:ext uri="{FF2B5EF4-FFF2-40B4-BE49-F238E27FC236}">
                  <a16:creationId xmlns:a16="http://schemas.microsoft.com/office/drawing/2014/main" id="{7CAE595C-2333-A07A-0C02-5E5EC3F730D3}"/>
                </a:ext>
              </a:extLst>
            </p:cNvPr>
            <p:cNvSpPr/>
            <p:nvPr/>
          </p:nvSpPr>
          <p:spPr>
            <a:xfrm>
              <a:off x="0" y="0"/>
              <a:ext cx="1062260" cy="388628"/>
            </a:xfrm>
            <a:custGeom>
              <a:avLst/>
              <a:gdLst/>
              <a:ahLst/>
              <a:cxnLst/>
              <a:rect l="l" t="t" r="r" b="b"/>
              <a:pathLst>
                <a:path w="1062260" h="388628">
                  <a:moveTo>
                    <a:pt x="11622" y="0"/>
                  </a:moveTo>
                  <a:lnTo>
                    <a:pt x="1050638" y="0"/>
                  </a:lnTo>
                  <a:cubicBezTo>
                    <a:pt x="1053721" y="0"/>
                    <a:pt x="1056677" y="1224"/>
                    <a:pt x="1058856" y="3404"/>
                  </a:cubicBezTo>
                  <a:cubicBezTo>
                    <a:pt x="1061036" y="5583"/>
                    <a:pt x="1062260" y="8540"/>
                    <a:pt x="1062260" y="11622"/>
                  </a:cubicBezTo>
                  <a:lnTo>
                    <a:pt x="1062260" y="377006"/>
                  </a:lnTo>
                  <a:cubicBezTo>
                    <a:pt x="1062260" y="383425"/>
                    <a:pt x="1057057" y="388628"/>
                    <a:pt x="1050638" y="388628"/>
                  </a:cubicBezTo>
                  <a:lnTo>
                    <a:pt x="11622" y="388628"/>
                  </a:lnTo>
                  <a:cubicBezTo>
                    <a:pt x="5203" y="388628"/>
                    <a:pt x="0" y="383425"/>
                    <a:pt x="0" y="377006"/>
                  </a:cubicBezTo>
                  <a:lnTo>
                    <a:pt x="0" y="11622"/>
                  </a:lnTo>
                  <a:cubicBezTo>
                    <a:pt x="0" y="5203"/>
                    <a:pt x="5203" y="0"/>
                    <a:pt x="11622" y="0"/>
                  </a:cubicBezTo>
                  <a:close/>
                </a:path>
              </a:pathLst>
            </a:custGeom>
            <a:solidFill>
              <a:srgbClr val="FFFFFF"/>
            </a:solidFill>
            <a:ln w="38100" cap="rnd">
              <a:solidFill>
                <a:srgbClr val="000000"/>
              </a:solidFill>
              <a:prstDash val="dash"/>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10">
              <a:extLst>
                <a:ext uri="{FF2B5EF4-FFF2-40B4-BE49-F238E27FC236}">
                  <a16:creationId xmlns:a16="http://schemas.microsoft.com/office/drawing/2014/main" id="{EA92126E-141D-3F42-875B-23F1FC8B315E}"/>
                </a:ext>
              </a:extLst>
            </p:cNvPr>
            <p:cNvSpPr txBox="1"/>
            <p:nvPr/>
          </p:nvSpPr>
          <p:spPr>
            <a:xfrm>
              <a:off x="0" y="-38100"/>
              <a:ext cx="1062260" cy="426728"/>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TextBox 11">
            <a:extLst>
              <a:ext uri="{FF2B5EF4-FFF2-40B4-BE49-F238E27FC236}">
                <a16:creationId xmlns:a16="http://schemas.microsoft.com/office/drawing/2014/main" id="{D7AAC3A2-4F7D-3E0C-8AED-7B509CBFEE1D}"/>
              </a:ext>
            </a:extLst>
          </p:cNvPr>
          <p:cNvSpPr txBox="1"/>
          <p:nvPr/>
        </p:nvSpPr>
        <p:spPr>
          <a:xfrm>
            <a:off x="2576715" y="2322374"/>
            <a:ext cx="13747570" cy="923330"/>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6000" b="1" i="0" u="none" strike="noStrike" kern="1200" cap="none" spc="0" normalizeH="0" baseline="0" noProof="0" dirty="0">
                <a:ln>
                  <a:noFill/>
                </a:ln>
                <a:solidFill>
                  <a:srgbClr val="1E5E96"/>
                </a:solidFill>
                <a:effectLst/>
                <a:uLnTx/>
                <a:uFillTx/>
                <a:latin typeface="Arial" panose="020B0604020202020204" pitchFamily="34" charset="0"/>
                <a:ea typeface="新細明體-ExtB" panose="02020500000000000000" pitchFamily="18" charset="-120"/>
                <a:cs typeface="Arial" panose="020B0604020202020204" pitchFamily="34" charset="0"/>
                <a:sym typeface="思源宋体-超粗体"/>
              </a:rPr>
              <a:t>4. Legal Risks and Criminal Liability</a:t>
            </a:r>
            <a:endParaRPr kumimoji="0" lang="zh-TW" altLang="en-US" sz="6000" b="1" i="0" u="none" strike="noStrike" kern="1200" cap="none" spc="0" normalizeH="0" baseline="0" noProof="0" dirty="0">
              <a:ln>
                <a:noFill/>
              </a:ln>
              <a:solidFill>
                <a:srgbClr val="1E5E96"/>
              </a:solidFill>
              <a:effectLst/>
              <a:uLnTx/>
              <a:uFillTx/>
              <a:latin typeface="Arial" panose="020B0604020202020204" pitchFamily="34" charset="0"/>
              <a:ea typeface="新細明體-ExtB" panose="02020500000000000000" pitchFamily="18" charset="-120"/>
              <a:cs typeface="Arial" panose="020B0604020202020204" pitchFamily="34" charset="0"/>
              <a:sym typeface="思源宋体-超粗体"/>
            </a:endParaRPr>
          </a:p>
        </p:txBody>
      </p:sp>
      <p:sp>
        <p:nvSpPr>
          <p:cNvPr id="12" name="TextBox 12">
            <a:extLst>
              <a:ext uri="{FF2B5EF4-FFF2-40B4-BE49-F238E27FC236}">
                <a16:creationId xmlns:a16="http://schemas.microsoft.com/office/drawing/2014/main" id="{C80327AA-5CD6-C0BC-042B-C6614242E568}"/>
              </a:ext>
            </a:extLst>
          </p:cNvPr>
          <p:cNvSpPr txBox="1"/>
          <p:nvPr/>
        </p:nvSpPr>
        <p:spPr>
          <a:xfrm>
            <a:off x="1938321" y="3961476"/>
            <a:ext cx="14173201" cy="4431983"/>
          </a:xfrm>
          <a:prstGeom prst="rect">
            <a:avLst/>
          </a:prstGeom>
        </p:spPr>
        <p:txBody>
          <a:bodyPr wrap="square" lIns="0" tIns="0" rIns="0" bIns="0" rtlCol="0" anchor="t">
            <a:spAutoFit/>
          </a:bodyPr>
          <a:lstStyle/>
          <a:p>
            <a:pPr lvl="0" algn="just"/>
            <a:r>
              <a:rPr lang="en-US" sz="4800" dirty="0">
                <a:latin typeface="Arial" panose="020B0604020202020204" pitchFamily="34" charset="0"/>
                <a:cs typeface="Arial" panose="020B0604020202020204" pitchFamily="34" charset="0"/>
              </a:rPr>
              <a:t>Even when both people are under 18 and appear to have exchanged intimate images voluntarily, the law may regard this as producing or possessing child pornography. Anyone else who downloads, saves, forwards or uploads such images may also face criminal liability.</a:t>
            </a:r>
            <a:endParaRPr lang="en-US" sz="4800" dirty="0">
              <a:latin typeface="Arial" panose="020B0604020202020204" pitchFamily="34" charset="0"/>
              <a:ea typeface="新細明體-ExtB" panose="02020500000000000000" pitchFamily="18" charset="-120"/>
              <a:cs typeface="Arial" panose="020B0604020202020204" pitchFamily="34" charset="0"/>
              <a:sym typeface="思源宋体-超粗体"/>
            </a:endParaRPr>
          </a:p>
        </p:txBody>
      </p:sp>
      <p:sp>
        <p:nvSpPr>
          <p:cNvPr id="3" name="Freeform 5">
            <a:extLst>
              <a:ext uri="{FF2B5EF4-FFF2-40B4-BE49-F238E27FC236}">
                <a16:creationId xmlns:a16="http://schemas.microsoft.com/office/drawing/2014/main" id="{7FCD7253-84CD-086E-C563-C1F2416A2C01}"/>
              </a:ext>
            </a:extLst>
          </p:cNvPr>
          <p:cNvSpPr/>
          <p:nvPr/>
        </p:nvSpPr>
        <p:spPr>
          <a:xfrm rot="20613605">
            <a:off x="347808" y="1695184"/>
            <a:ext cx="1361954" cy="1991399"/>
          </a:xfrm>
          <a:custGeom>
            <a:avLst/>
            <a:gdLst/>
            <a:ahLst/>
            <a:cxnLst/>
            <a:rect l="l" t="t" r="r" b="b"/>
            <a:pathLst>
              <a:path w="1468941" h="2336288">
                <a:moveTo>
                  <a:pt x="0" y="0"/>
                </a:moveTo>
                <a:lnTo>
                  <a:pt x="1468942" y="0"/>
                </a:lnTo>
                <a:lnTo>
                  <a:pt x="1468942" y="2336288"/>
                </a:lnTo>
                <a:lnTo>
                  <a:pt x="0" y="2336288"/>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grpSp>
        <p:nvGrpSpPr>
          <p:cNvPr id="6" name="Group 8"/>
          <p:cNvGrpSpPr/>
          <p:nvPr/>
        </p:nvGrpSpPr>
        <p:grpSpPr>
          <a:xfrm>
            <a:off x="14581386" y="7663282"/>
            <a:ext cx="2182614" cy="2143229"/>
            <a:chOff x="0" y="0"/>
            <a:chExt cx="6350000" cy="6362700"/>
          </a:xfrm>
        </p:grpSpPr>
        <p:sp>
          <p:nvSpPr>
            <p:cNvPr id="7" name="Freeform 9"/>
            <p:cNvSpPr/>
            <p:nvPr/>
          </p:nvSpPr>
          <p:spPr>
            <a:xfrm>
              <a:off x="-8" y="10548"/>
              <a:ext cx="6350004" cy="6350002"/>
            </a:xfrm>
            <a:custGeom>
              <a:avLst/>
              <a:gdLst/>
              <a:ahLst/>
              <a:cxnLst/>
              <a:rect l="l" t="t" r="r" b="b"/>
              <a:pathLst>
                <a:path w="6350004" h="6350002">
                  <a:moveTo>
                    <a:pt x="2052010" y="199142"/>
                  </a:moveTo>
                  <a:cubicBezTo>
                    <a:pt x="2197197" y="17913"/>
                    <a:pt x="2443272" y="-48038"/>
                    <a:pt x="2659629" y="36328"/>
                  </a:cubicBezTo>
                  <a:lnTo>
                    <a:pt x="2982006" y="162045"/>
                  </a:lnTo>
                  <a:cubicBezTo>
                    <a:pt x="3106123" y="210444"/>
                    <a:pt x="3243893" y="210444"/>
                    <a:pt x="3368010" y="162045"/>
                  </a:cubicBezTo>
                  <a:lnTo>
                    <a:pt x="3690387" y="36328"/>
                  </a:lnTo>
                  <a:cubicBezTo>
                    <a:pt x="3906744" y="-48038"/>
                    <a:pt x="4152819" y="17913"/>
                    <a:pt x="4298005" y="199142"/>
                  </a:cubicBezTo>
                  <a:lnTo>
                    <a:pt x="4514337" y="469195"/>
                  </a:lnTo>
                  <a:cubicBezTo>
                    <a:pt x="4597632" y="573168"/>
                    <a:pt x="4716948" y="642052"/>
                    <a:pt x="4848640" y="662196"/>
                  </a:cubicBezTo>
                  <a:lnTo>
                    <a:pt x="5190676" y="714520"/>
                  </a:lnTo>
                  <a:cubicBezTo>
                    <a:pt x="5420228" y="749636"/>
                    <a:pt x="5600378" y="929785"/>
                    <a:pt x="5635481" y="1159338"/>
                  </a:cubicBezTo>
                  <a:lnTo>
                    <a:pt x="5687805" y="1501374"/>
                  </a:lnTo>
                  <a:cubicBezTo>
                    <a:pt x="5707947" y="1633063"/>
                    <a:pt x="5776833" y="1752376"/>
                    <a:pt x="5880806" y="1835664"/>
                  </a:cubicBezTo>
                  <a:lnTo>
                    <a:pt x="6150859" y="2051995"/>
                  </a:lnTo>
                  <a:cubicBezTo>
                    <a:pt x="6332101" y="2197182"/>
                    <a:pt x="6398040" y="2443270"/>
                    <a:pt x="6313673" y="2659614"/>
                  </a:cubicBezTo>
                  <a:lnTo>
                    <a:pt x="6187969" y="2981991"/>
                  </a:lnTo>
                  <a:cubicBezTo>
                    <a:pt x="6139569" y="3106112"/>
                    <a:pt x="6139569" y="3243887"/>
                    <a:pt x="6187969" y="3368008"/>
                  </a:cubicBezTo>
                  <a:lnTo>
                    <a:pt x="6313673" y="3690385"/>
                  </a:lnTo>
                  <a:cubicBezTo>
                    <a:pt x="6398040" y="3906742"/>
                    <a:pt x="6332101" y="4152817"/>
                    <a:pt x="6150859" y="4298003"/>
                  </a:cubicBezTo>
                  <a:lnTo>
                    <a:pt x="5880806" y="4514335"/>
                  </a:lnTo>
                  <a:cubicBezTo>
                    <a:pt x="5776833" y="4597623"/>
                    <a:pt x="5707947" y="4716936"/>
                    <a:pt x="5687805" y="4848624"/>
                  </a:cubicBezTo>
                  <a:lnTo>
                    <a:pt x="5635481" y="5190661"/>
                  </a:lnTo>
                  <a:cubicBezTo>
                    <a:pt x="5600365" y="5420214"/>
                    <a:pt x="5420228" y="5600363"/>
                    <a:pt x="5190676" y="5635478"/>
                  </a:cubicBezTo>
                  <a:lnTo>
                    <a:pt x="4848627" y="5687802"/>
                  </a:lnTo>
                  <a:cubicBezTo>
                    <a:pt x="4716939" y="5707947"/>
                    <a:pt x="4597627" y="5776832"/>
                    <a:pt x="4514337" y="5880804"/>
                  </a:cubicBezTo>
                  <a:lnTo>
                    <a:pt x="4298005" y="6150857"/>
                  </a:lnTo>
                  <a:cubicBezTo>
                    <a:pt x="4152819" y="6332099"/>
                    <a:pt x="3906744" y="6398037"/>
                    <a:pt x="3690387" y="6313671"/>
                  </a:cubicBezTo>
                  <a:lnTo>
                    <a:pt x="3368010" y="6187954"/>
                  </a:lnTo>
                  <a:cubicBezTo>
                    <a:pt x="3243893" y="6139555"/>
                    <a:pt x="3106123" y="6139555"/>
                    <a:pt x="2982006" y="6187954"/>
                  </a:cubicBezTo>
                  <a:lnTo>
                    <a:pt x="2659629" y="6313671"/>
                  </a:lnTo>
                  <a:cubicBezTo>
                    <a:pt x="2443272" y="6398037"/>
                    <a:pt x="2197197" y="6332099"/>
                    <a:pt x="2052010" y="6150857"/>
                  </a:cubicBezTo>
                  <a:lnTo>
                    <a:pt x="1835679" y="5880804"/>
                  </a:lnTo>
                  <a:cubicBezTo>
                    <a:pt x="1752389" y="5776832"/>
                    <a:pt x="1633077" y="5707947"/>
                    <a:pt x="1501389" y="5687802"/>
                  </a:cubicBezTo>
                  <a:lnTo>
                    <a:pt x="1159340" y="5635478"/>
                  </a:lnTo>
                  <a:cubicBezTo>
                    <a:pt x="929788" y="5600363"/>
                    <a:pt x="749638" y="5420214"/>
                    <a:pt x="714535" y="5190661"/>
                  </a:cubicBezTo>
                  <a:lnTo>
                    <a:pt x="662211" y="4848624"/>
                  </a:lnTo>
                  <a:cubicBezTo>
                    <a:pt x="642068" y="4716937"/>
                    <a:pt x="573183" y="4597624"/>
                    <a:pt x="469209" y="4514335"/>
                  </a:cubicBezTo>
                  <a:lnTo>
                    <a:pt x="199144" y="4298003"/>
                  </a:lnTo>
                  <a:cubicBezTo>
                    <a:pt x="17915" y="4152817"/>
                    <a:pt x="-48023" y="3906742"/>
                    <a:pt x="36330" y="3690384"/>
                  </a:cubicBezTo>
                  <a:lnTo>
                    <a:pt x="162035" y="3368007"/>
                  </a:lnTo>
                  <a:cubicBezTo>
                    <a:pt x="210433" y="3243886"/>
                    <a:pt x="210433" y="3106112"/>
                    <a:pt x="162035" y="2981991"/>
                  </a:cubicBezTo>
                  <a:lnTo>
                    <a:pt x="36330" y="2659614"/>
                  </a:lnTo>
                  <a:cubicBezTo>
                    <a:pt x="-48036" y="2443270"/>
                    <a:pt x="17902" y="2197182"/>
                    <a:pt x="199144" y="2051995"/>
                  </a:cubicBezTo>
                  <a:lnTo>
                    <a:pt x="469197" y="1835664"/>
                  </a:lnTo>
                  <a:cubicBezTo>
                    <a:pt x="573170" y="1752375"/>
                    <a:pt x="642055" y="1633062"/>
                    <a:pt x="662199" y="1501374"/>
                  </a:cubicBezTo>
                  <a:lnTo>
                    <a:pt x="714523" y="1159338"/>
                  </a:lnTo>
                  <a:cubicBezTo>
                    <a:pt x="749625" y="929785"/>
                    <a:pt x="929775" y="749636"/>
                    <a:pt x="1159327" y="714520"/>
                  </a:cubicBezTo>
                  <a:lnTo>
                    <a:pt x="1501377" y="662196"/>
                  </a:lnTo>
                  <a:cubicBezTo>
                    <a:pt x="1633064" y="642051"/>
                    <a:pt x="1752376" y="573166"/>
                    <a:pt x="1835666" y="469194"/>
                  </a:cubicBezTo>
                  <a:close/>
                </a:path>
              </a:pathLst>
            </a:custGeom>
            <a:blipFill>
              <a:blip r:embed="rId4" cstate="email">
                <a:extLst>
                  <a:ext uri="{28A0092B-C50C-407E-A947-70E740481C1C}">
                    <a14:useLocalDpi xmlns:a14="http://schemas.microsoft.com/office/drawing/2010/main"/>
                  </a:ext>
                </a:extLst>
              </a:blip>
              <a:stretch>
                <a:fillRect/>
              </a:stretch>
            </a:blipFill>
            <a:ln w="38100" cap="sq">
              <a:solidFill>
                <a:srgbClr val="000000"/>
              </a:solidFill>
              <a:prstDash val="lgDash"/>
              <a:miter/>
            </a:ln>
          </p:spPr>
          <p:txBody>
            <a:bodyPr/>
            <a:lstStyle/>
            <a:p>
              <a:endParaRPr lang="en-GB"/>
            </a:p>
          </p:txBody>
        </p:sp>
      </p:grpSp>
      <p:sp>
        <p:nvSpPr>
          <p:cNvPr id="4" name="Freeform 2">
            <a:extLst>
              <a:ext uri="{FF2B5EF4-FFF2-40B4-BE49-F238E27FC236}">
                <a16:creationId xmlns:a16="http://schemas.microsoft.com/office/drawing/2014/main" id="{11B0CF81-CB5D-88D4-B372-0BD67EACD4C8}"/>
              </a:ext>
            </a:extLst>
          </p:cNvPr>
          <p:cNvSpPr/>
          <p:nvPr/>
        </p:nvSpPr>
        <p:spPr>
          <a:xfrm rot="-3502874">
            <a:off x="1766973" y="709136"/>
            <a:ext cx="2757407" cy="1574229"/>
          </a:xfrm>
          <a:custGeom>
            <a:avLst/>
            <a:gdLst/>
            <a:ahLst/>
            <a:cxnLst/>
            <a:rect l="l" t="t" r="r" b="b"/>
            <a:pathLst>
              <a:path w="2757407" h="1574229">
                <a:moveTo>
                  <a:pt x="0" y="0"/>
                </a:moveTo>
                <a:lnTo>
                  <a:pt x="2757407" y="0"/>
                </a:lnTo>
                <a:lnTo>
                  <a:pt x="2757407" y="1574228"/>
                </a:lnTo>
                <a:lnTo>
                  <a:pt x="0" y="157422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 name="文字方塊 2">
            <a:extLst>
              <a:ext uri="{FF2B5EF4-FFF2-40B4-BE49-F238E27FC236}">
                <a16:creationId xmlns:a16="http://schemas.microsoft.com/office/drawing/2014/main" id="{27C34747-7081-3202-46E5-18358500A962}"/>
              </a:ext>
            </a:extLst>
          </p:cNvPr>
          <p:cNvSpPr txBox="1"/>
          <p:nvPr/>
        </p:nvSpPr>
        <p:spPr>
          <a:xfrm>
            <a:off x="7315200" y="356400"/>
            <a:ext cx="10668000" cy="523220"/>
          </a:xfrm>
          <a:prstGeom prst="rect">
            <a:avLst/>
          </a:prstGeom>
          <a:noFill/>
        </p:spPr>
        <p:txBody>
          <a:bodyPr wrap="square">
            <a:spAutoFit/>
          </a:bodyPr>
          <a:lstStyle/>
          <a:p>
            <a:r>
              <a:rPr lang="en-GB" sz="2800" dirty="0">
                <a:latin typeface="Arial" panose="020B0604020202020204" pitchFamily="34" charset="0"/>
                <a:ea typeface="PMingLiU" panose="02020500000000000000" pitchFamily="18" charset="-120"/>
                <a:cs typeface="Arial" panose="020B0604020202020204" pitchFamily="34" charset="0"/>
              </a:rPr>
              <a:t>Unmasking the Screen: Deconstructing Online Sexual Grooming</a:t>
            </a:r>
            <a:endParaRPr lang="en-GB" sz="2800" dirty="0">
              <a:latin typeface="Arial" panose="020B0604020202020204" pitchFamily="34" charset="0"/>
              <a:cs typeface="Arial" panose="020B0604020202020204" pitchFamily="34" charset="0"/>
            </a:endParaRPr>
          </a:p>
        </p:txBody>
      </p:sp>
      <p:sp>
        <p:nvSpPr>
          <p:cNvPr id="5" name="投影片編號版面配置區 1">
            <a:extLst>
              <a:ext uri="{FF2B5EF4-FFF2-40B4-BE49-F238E27FC236}">
                <a16:creationId xmlns:a16="http://schemas.microsoft.com/office/drawing/2014/main" id="{3184C5AE-608F-259D-C99A-51BB7800A2D4}"/>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12</a:t>
            </a:fld>
            <a:endParaRPr lang="en-US" altLang="en-US" dirty="0">
              <a:solidFill>
                <a:schemeClr val="tx1"/>
              </a:solidFill>
            </a:endParaRPr>
          </a:p>
        </p:txBody>
      </p:sp>
    </p:spTree>
    <p:extLst>
      <p:ext uri="{BB962C8B-B14F-4D97-AF65-F5344CB8AC3E}">
        <p14:creationId xmlns:p14="http://schemas.microsoft.com/office/powerpoint/2010/main" val="21577978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a:extLst>
            <a:ext uri="{FF2B5EF4-FFF2-40B4-BE49-F238E27FC236}">
              <a16:creationId xmlns:a16="http://schemas.microsoft.com/office/drawing/2014/main" id="{34DE47B5-BB70-D8AD-F66A-38DF468098C5}"/>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15DC44F6-8EFF-27E8-D869-0EA22235D64C}"/>
              </a:ext>
            </a:extLst>
          </p:cNvPr>
          <p:cNvSpPr txBox="1"/>
          <p:nvPr/>
        </p:nvSpPr>
        <p:spPr>
          <a:xfrm>
            <a:off x="604659" y="3718891"/>
            <a:ext cx="17343726" cy="3139321"/>
          </a:xfrm>
          <a:prstGeom prst="rect">
            <a:avLst/>
          </a:prstGeom>
        </p:spPr>
        <p:txBody>
          <a:bodyPr wrap="square" lIns="0" tIns="0" rIns="0" bIns="0" rtlCol="0" anchor="t">
            <a:spAutoFit/>
          </a:bodyPr>
          <a:lstStyle/>
          <a:p>
            <a:pPr algn="ctr"/>
            <a:r>
              <a:rPr lang="en-US" sz="6000" b="1" dirty="0">
                <a:latin typeface="Arial"/>
                <a:ea typeface="新細明體-ExtB"/>
                <a:cs typeface="Arial"/>
                <a:sym typeface="思源宋体-超粗体"/>
              </a:rPr>
              <a:t>Task 2</a:t>
            </a:r>
          </a:p>
          <a:p>
            <a:pPr algn="ctr"/>
            <a:endParaRPr lang="en-US" sz="3600" b="1" dirty="0">
              <a:latin typeface="Arial"/>
              <a:ea typeface="新細明體-ExtB"/>
              <a:cs typeface="Arial"/>
            </a:endParaRPr>
          </a:p>
          <a:p>
            <a:pPr algn="ctr"/>
            <a:r>
              <a:rPr lang="en-US" sz="5400" dirty="0">
                <a:latin typeface="Arial" panose="020B0604020202020204" pitchFamily="34" charset="0"/>
                <a:cs typeface="Arial" panose="020B0604020202020204" pitchFamily="34" charset="0"/>
              </a:rPr>
              <a:t>If a friend or partner asks you to do something that makes you uncomfortable, how would you respond?</a:t>
            </a:r>
            <a:endParaRPr lang="en-US" altLang="zh-TW" sz="5400" dirty="0">
              <a:latin typeface="Arial" panose="020B0604020202020204" pitchFamily="34" charset="0"/>
              <a:ea typeface="新細明體-ExtB" panose="02020500000000000000" pitchFamily="18" charset="-120"/>
              <a:cs typeface="Arial" panose="020B0604020202020204" pitchFamily="34" charset="0"/>
            </a:endParaRPr>
          </a:p>
        </p:txBody>
      </p:sp>
      <p:sp>
        <p:nvSpPr>
          <p:cNvPr id="9" name="Freeform 2">
            <a:extLst>
              <a:ext uri="{FF2B5EF4-FFF2-40B4-BE49-F238E27FC236}">
                <a16:creationId xmlns:a16="http://schemas.microsoft.com/office/drawing/2014/main" id="{0FB43B6D-68E2-94A2-503F-907BE95931AB}"/>
              </a:ext>
            </a:extLst>
          </p:cNvPr>
          <p:cNvSpPr/>
          <p:nvPr/>
        </p:nvSpPr>
        <p:spPr>
          <a:xfrm rot="4383339">
            <a:off x="921509" y="1309204"/>
            <a:ext cx="2489892" cy="2496421"/>
          </a:xfrm>
          <a:custGeom>
            <a:avLst/>
            <a:gdLst/>
            <a:ahLst/>
            <a:cxnLst/>
            <a:rect l="l" t="t" r="r" b="b"/>
            <a:pathLst>
              <a:path w="3126320" h="2744835">
                <a:moveTo>
                  <a:pt x="0" y="0"/>
                </a:moveTo>
                <a:lnTo>
                  <a:pt x="3126320" y="0"/>
                </a:lnTo>
                <a:lnTo>
                  <a:pt x="3126320" y="2744835"/>
                </a:lnTo>
                <a:lnTo>
                  <a:pt x="0" y="2744835"/>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GB"/>
          </a:p>
        </p:txBody>
      </p:sp>
      <p:sp>
        <p:nvSpPr>
          <p:cNvPr id="3" name="Freeform 7">
            <a:extLst>
              <a:ext uri="{FF2B5EF4-FFF2-40B4-BE49-F238E27FC236}">
                <a16:creationId xmlns:a16="http://schemas.microsoft.com/office/drawing/2014/main" id="{E2D843D8-B4B1-251D-4458-483B32775CAD}"/>
              </a:ext>
            </a:extLst>
          </p:cNvPr>
          <p:cNvSpPr/>
          <p:nvPr/>
        </p:nvSpPr>
        <p:spPr>
          <a:xfrm rot="-945273">
            <a:off x="15959867" y="7415987"/>
            <a:ext cx="1722938" cy="2324368"/>
          </a:xfrm>
          <a:custGeom>
            <a:avLst/>
            <a:gdLst/>
            <a:ahLst/>
            <a:cxnLst/>
            <a:rect l="l" t="t" r="r" b="b"/>
            <a:pathLst>
              <a:path w="1722938" h="2324368">
                <a:moveTo>
                  <a:pt x="0" y="0"/>
                </a:moveTo>
                <a:lnTo>
                  <a:pt x="1722937" y="0"/>
                </a:lnTo>
                <a:lnTo>
                  <a:pt x="1722937" y="2324368"/>
                </a:lnTo>
                <a:lnTo>
                  <a:pt x="0" y="2324368"/>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sp>
        <p:nvSpPr>
          <p:cNvPr id="2" name="文字方塊 2">
            <a:extLst>
              <a:ext uri="{FF2B5EF4-FFF2-40B4-BE49-F238E27FC236}">
                <a16:creationId xmlns:a16="http://schemas.microsoft.com/office/drawing/2014/main" id="{3305D5AA-C3B7-01AD-42D0-545751B23EC2}"/>
              </a:ext>
            </a:extLst>
          </p:cNvPr>
          <p:cNvSpPr txBox="1"/>
          <p:nvPr/>
        </p:nvSpPr>
        <p:spPr>
          <a:xfrm>
            <a:off x="7239000" y="356400"/>
            <a:ext cx="10744200" cy="523220"/>
          </a:xfrm>
          <a:prstGeom prst="rect">
            <a:avLst/>
          </a:prstGeom>
          <a:noFill/>
        </p:spPr>
        <p:txBody>
          <a:bodyPr wrap="square">
            <a:spAutoFit/>
          </a:bodyPr>
          <a:lstStyle/>
          <a:p>
            <a:r>
              <a:rPr lang="en-GB" sz="2800" dirty="0">
                <a:latin typeface="Arial" panose="020B0604020202020204" pitchFamily="34" charset="0"/>
                <a:ea typeface="PMingLiU" panose="02020500000000000000" pitchFamily="18" charset="-120"/>
                <a:cs typeface="Arial" panose="020B0604020202020204" pitchFamily="34" charset="0"/>
              </a:rPr>
              <a:t>Unmasking the Screen: Deconstructing Online Sexual Grooming</a:t>
            </a:r>
            <a:endParaRPr lang="en-GB" sz="2800" dirty="0">
              <a:latin typeface="Arial" panose="020B0604020202020204" pitchFamily="34" charset="0"/>
              <a:cs typeface="Arial" panose="020B0604020202020204" pitchFamily="34" charset="0"/>
            </a:endParaRPr>
          </a:p>
        </p:txBody>
      </p:sp>
      <p:sp>
        <p:nvSpPr>
          <p:cNvPr id="4" name="投影片編號版面配置區 1">
            <a:extLst>
              <a:ext uri="{FF2B5EF4-FFF2-40B4-BE49-F238E27FC236}">
                <a16:creationId xmlns:a16="http://schemas.microsoft.com/office/drawing/2014/main" id="{AB8E1F7F-035F-20D5-4618-A62E1CCE7973}"/>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13</a:t>
            </a:fld>
            <a:endParaRPr lang="en-US" altLang="en-US" dirty="0">
              <a:solidFill>
                <a:schemeClr val="tx1"/>
              </a:solidFill>
            </a:endParaRPr>
          </a:p>
        </p:txBody>
      </p:sp>
    </p:spTree>
    <p:extLst>
      <p:ext uri="{BB962C8B-B14F-4D97-AF65-F5344CB8AC3E}">
        <p14:creationId xmlns:p14="http://schemas.microsoft.com/office/powerpoint/2010/main" val="1288876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ECBF"/>
        </a:solidFill>
        <a:effectLst/>
      </p:bgPr>
    </p:bg>
    <p:spTree>
      <p:nvGrpSpPr>
        <p:cNvPr id="1" name="">
          <a:extLst>
            <a:ext uri="{FF2B5EF4-FFF2-40B4-BE49-F238E27FC236}">
              <a16:creationId xmlns:a16="http://schemas.microsoft.com/office/drawing/2014/main" id="{15100575-7A0F-FB2B-0994-011323A46D3A}"/>
            </a:ext>
          </a:extLst>
        </p:cNvPr>
        <p:cNvGrpSpPr/>
        <p:nvPr/>
      </p:nvGrpSpPr>
      <p:grpSpPr>
        <a:xfrm>
          <a:off x="0" y="0"/>
          <a:ext cx="0" cy="0"/>
          <a:chOff x="0" y="0"/>
          <a:chExt cx="0" cy="0"/>
        </a:xfrm>
      </p:grpSpPr>
      <p:sp>
        <p:nvSpPr>
          <p:cNvPr id="10" name="TextBox 10">
            <a:extLst>
              <a:ext uri="{FF2B5EF4-FFF2-40B4-BE49-F238E27FC236}">
                <a16:creationId xmlns:a16="http://schemas.microsoft.com/office/drawing/2014/main" id="{432725DD-7216-EA1B-911B-DC655DCE97CE}"/>
              </a:ext>
            </a:extLst>
          </p:cNvPr>
          <p:cNvSpPr txBox="1"/>
          <p:nvPr/>
        </p:nvSpPr>
        <p:spPr>
          <a:xfrm>
            <a:off x="457200" y="3410438"/>
            <a:ext cx="17297399" cy="2031325"/>
          </a:xfrm>
          <a:prstGeom prst="rect">
            <a:avLst/>
          </a:prstGeom>
        </p:spPr>
        <p:txBody>
          <a:bodyPr wrap="square" lIns="0" tIns="0" rIns="0" bIns="0" rtlCol="0" anchor="t">
            <a:spAutoFit/>
          </a:bodyPr>
          <a:lstStyle/>
          <a:p>
            <a:pPr marL="1081088" indent="-1081088"/>
            <a:r>
              <a:rPr lang="zh-TW" altLang="en-US" sz="4400" b="1" dirty="0">
                <a:latin typeface="新細明體-ExtB" panose="02020500000000000000" pitchFamily="18" charset="-120"/>
                <a:ea typeface="新細明體-ExtB" panose="02020500000000000000" pitchFamily="18" charset="-120"/>
              </a:rPr>
              <a:t>💬</a:t>
            </a:r>
            <a:r>
              <a:rPr lang="en-US" altLang="zh-TW" sz="4400" b="1" dirty="0">
                <a:latin typeface="Arial" panose="020B0604020202020204" pitchFamily="34" charset="0"/>
                <a:ea typeface="新細明體-ExtB" panose="02020500000000000000" pitchFamily="18" charset="-120"/>
                <a:cs typeface="Arial" panose="020B0604020202020204" pitchFamily="34" charset="0"/>
              </a:rPr>
              <a:t>State the concrete facts: </a:t>
            </a:r>
            <a:r>
              <a:rPr lang="en-US" sz="4400" dirty="0">
                <a:latin typeface="Arial" panose="020B0604020202020204" pitchFamily="34" charset="0"/>
                <a:cs typeface="Arial" panose="020B0604020202020204" pitchFamily="34" charset="0"/>
              </a:rPr>
              <a:t>“When you ask me to [do something]…”</a:t>
            </a:r>
            <a:endParaRPr lang="zh-TW" altLang="en-US" sz="4400" dirty="0">
              <a:latin typeface="Arial" panose="020B0604020202020204" pitchFamily="34" charset="0"/>
              <a:ea typeface="新細明體-ExtB" panose="02020500000000000000" pitchFamily="18" charset="-120"/>
              <a:cs typeface="Arial" panose="020B0604020202020204" pitchFamily="34" charset="0"/>
            </a:endParaRPr>
          </a:p>
          <a:p>
            <a:r>
              <a:rPr lang="zh-TW" altLang="en-US" sz="4400" b="1" dirty="0">
                <a:latin typeface="Arial" panose="020B0604020202020204" pitchFamily="34" charset="0"/>
                <a:ea typeface="新細明體-ExtB" panose="02020500000000000000" pitchFamily="18" charset="-120"/>
                <a:cs typeface="Arial" panose="020B0604020202020204" pitchFamily="34" charset="0"/>
              </a:rPr>
              <a:t>❤️</a:t>
            </a:r>
            <a:r>
              <a:rPr lang="en-US" sz="4400" b="1" dirty="0">
                <a:latin typeface="Arial" panose="020B0604020202020204" pitchFamily="34" charset="0"/>
                <a:cs typeface="Arial" panose="020B0604020202020204" pitchFamily="34" charset="0"/>
              </a:rPr>
              <a:t>Express your true feelings: </a:t>
            </a:r>
            <a:r>
              <a:rPr lang="en-US" sz="4400" dirty="0">
                <a:latin typeface="Arial" panose="020B0604020202020204" pitchFamily="34" charset="0"/>
                <a:cs typeface="Arial" panose="020B0604020202020204" pitchFamily="34" charset="0"/>
              </a:rPr>
              <a:t>“I feel…”</a:t>
            </a:r>
          </a:p>
          <a:p>
            <a:r>
              <a:rPr lang="zh-TW" altLang="en-US" sz="4400" b="1" dirty="0">
                <a:latin typeface="Arial" panose="020B0604020202020204" pitchFamily="34" charset="0"/>
                <a:ea typeface="新細明體-ExtB" panose="02020500000000000000" pitchFamily="18" charset="-120"/>
                <a:cs typeface="Arial" panose="020B0604020202020204" pitchFamily="34" charset="0"/>
              </a:rPr>
              <a:t>🛑</a:t>
            </a:r>
            <a:r>
              <a:rPr lang="en-US" sz="4400" b="1" dirty="0">
                <a:latin typeface="Arial" panose="020B0604020202020204" pitchFamily="34" charset="0"/>
                <a:cs typeface="Arial" panose="020B0604020202020204" pitchFamily="34" charset="0"/>
              </a:rPr>
              <a:t>Set a clear boundary:</a:t>
            </a:r>
            <a:r>
              <a:rPr lang="zh-TW" altLang="en-US" sz="4400" b="1" dirty="0">
                <a:latin typeface="Arial" panose="020B0604020202020204" pitchFamily="34" charset="0"/>
                <a:ea typeface="新細明體-ExtB" panose="02020500000000000000" pitchFamily="18" charset="-120"/>
                <a:cs typeface="Arial" panose="020B0604020202020204" pitchFamily="34" charset="0"/>
              </a:rPr>
              <a:t> </a:t>
            </a:r>
            <a:r>
              <a:rPr lang="en-US" sz="4400" dirty="0">
                <a:latin typeface="Arial" panose="020B0604020202020204" pitchFamily="34" charset="0"/>
                <a:cs typeface="Arial" panose="020B0604020202020204" pitchFamily="34" charset="0"/>
              </a:rPr>
              <a:t>“I would like us to…” / “I do not want to…”</a:t>
            </a:r>
            <a:endParaRPr lang="zh-TW" altLang="en-US" sz="4400" dirty="0">
              <a:latin typeface="Arial" panose="020B0604020202020204" pitchFamily="34" charset="0"/>
              <a:ea typeface="新細明體-ExtB" panose="02020500000000000000" pitchFamily="18" charset="-120"/>
              <a:cs typeface="Arial" panose="020B0604020202020204" pitchFamily="34" charset="0"/>
            </a:endParaRPr>
          </a:p>
        </p:txBody>
      </p:sp>
      <p:sp>
        <p:nvSpPr>
          <p:cNvPr id="12" name="文字方塊 11">
            <a:extLst>
              <a:ext uri="{FF2B5EF4-FFF2-40B4-BE49-F238E27FC236}">
                <a16:creationId xmlns:a16="http://schemas.microsoft.com/office/drawing/2014/main" id="{7227EEC7-4BBD-DE81-DD36-68C3F5F3B980}"/>
              </a:ext>
            </a:extLst>
          </p:cNvPr>
          <p:cNvSpPr txBox="1"/>
          <p:nvPr/>
        </p:nvSpPr>
        <p:spPr>
          <a:xfrm>
            <a:off x="0" y="1467535"/>
            <a:ext cx="18288000" cy="923330"/>
          </a:xfrm>
          <a:prstGeom prst="rect">
            <a:avLst/>
          </a:prstGeom>
          <a:noFill/>
        </p:spPr>
        <p:txBody>
          <a:bodyPr wrap="square" rtlCol="0">
            <a:spAutoFit/>
          </a:bodyPr>
          <a:lstStyle/>
          <a:p>
            <a:pPr algn="ctr"/>
            <a:r>
              <a:rPr lang="en-US" altLang="zh-TW" sz="5400" b="1" dirty="0">
                <a:solidFill>
                  <a:srgbClr val="1E5E96"/>
                </a:solidFill>
                <a:latin typeface="Arial" panose="020B0604020202020204" pitchFamily="34" charset="0"/>
                <a:ea typeface="新細明體-ExtB" panose="02020500000000000000" pitchFamily="18" charset="-120"/>
                <a:cs typeface="Arial" panose="020B0604020202020204" pitchFamily="34" charset="0"/>
              </a:rPr>
              <a:t>I-Message: A Three-step Communication Method</a:t>
            </a:r>
          </a:p>
        </p:txBody>
      </p:sp>
      <p:sp>
        <p:nvSpPr>
          <p:cNvPr id="6" name="Rectangle 2">
            <a:extLst>
              <a:ext uri="{FF2B5EF4-FFF2-40B4-BE49-F238E27FC236}">
                <a16:creationId xmlns:a16="http://schemas.microsoft.com/office/drawing/2014/main" id="{726BB0C4-DBAA-570F-D1F4-2C6EC2C042F2}"/>
              </a:ext>
            </a:extLst>
          </p:cNvPr>
          <p:cNvSpPr>
            <a:spLocks noChangeArrowheads="1"/>
          </p:cNvSpPr>
          <p:nvPr/>
        </p:nvSpPr>
        <p:spPr bwMode="auto">
          <a:xfrm>
            <a:off x="4742795" y="8450133"/>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latin typeface="微軟正黑體" panose="020B0604030504040204" pitchFamily="34" charset="-120"/>
              <a:ea typeface="微軟正黑體" panose="020B0604030504040204" pitchFamily="34" charset="-120"/>
            </a:endParaRPr>
          </a:p>
        </p:txBody>
      </p:sp>
      <p:sp>
        <p:nvSpPr>
          <p:cNvPr id="9" name="Rectangle 8">
            <a:extLst>
              <a:ext uri="{FF2B5EF4-FFF2-40B4-BE49-F238E27FC236}">
                <a16:creationId xmlns:a16="http://schemas.microsoft.com/office/drawing/2014/main" id="{8B1B9171-4271-9952-B07A-EF8D91A85DB8}"/>
              </a:ext>
            </a:extLst>
          </p:cNvPr>
          <p:cNvSpPr/>
          <p:nvPr/>
        </p:nvSpPr>
        <p:spPr>
          <a:xfrm>
            <a:off x="2584120" y="6369003"/>
            <a:ext cx="13119760" cy="2577300"/>
          </a:xfrm>
          <a:prstGeom prst="rect">
            <a:avLst/>
          </a:prstGeom>
          <a:solidFill>
            <a:srgbClr val="99CCFF"/>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en-US" altLang="zh-TW" sz="4000" dirty="0">
                <a:solidFill>
                  <a:schemeClr val="tx1"/>
                </a:solidFill>
                <a:latin typeface="Arial" panose="020B0604020202020204" pitchFamily="34" charset="0"/>
                <a:ea typeface="微軟正黑體" panose="020B0604030504040204" pitchFamily="34" charset="-120"/>
                <a:cs typeface="Arial" panose="020B0604020202020204" pitchFamily="34" charset="0"/>
              </a:rPr>
              <a:t>In the video, Nam asks Tung to wear a swimsuit for filming. </a:t>
            </a:r>
            <a:r>
              <a:rPr lang="en-US" altLang="zh-TW" sz="4000" b="1" dirty="0">
                <a:solidFill>
                  <a:schemeClr val="tx1"/>
                </a:solidFill>
                <a:latin typeface="Arial" panose="020B0604020202020204" pitchFamily="34" charset="0"/>
                <a:ea typeface="微軟正黑體" panose="020B0604030504040204" pitchFamily="34" charset="-120"/>
                <a:cs typeface="Arial" panose="020B0604020202020204" pitchFamily="34" charset="0"/>
              </a:rPr>
              <a:t>If you were Tung</a:t>
            </a:r>
            <a:r>
              <a:rPr lang="en-US" altLang="zh-TW" sz="4000" dirty="0">
                <a:solidFill>
                  <a:schemeClr val="tx1"/>
                </a:solidFill>
                <a:latin typeface="Arial" panose="020B0604020202020204" pitchFamily="34" charset="0"/>
                <a:ea typeface="微軟正黑體" panose="020B0604030504040204" pitchFamily="34" charset="-120"/>
                <a:cs typeface="Arial" panose="020B0604020202020204" pitchFamily="34" charset="0"/>
              </a:rPr>
              <a:t>, how would you respond when someone asks you to do something that makes you uncomfortable or crosses your personal boundaries?</a:t>
            </a:r>
            <a:endParaRPr lang="zh-TW" altLang="en-US" sz="4000" dirty="0">
              <a:solidFill>
                <a:schemeClr val="tx1"/>
              </a:solidFill>
              <a:latin typeface="Arial" panose="020B0604020202020204" pitchFamily="34" charset="0"/>
              <a:ea typeface="微軟正黑體" panose="020B0604030504040204" pitchFamily="34" charset="-120"/>
              <a:cs typeface="Arial" panose="020B0604020202020204" pitchFamily="34" charset="0"/>
            </a:endParaRPr>
          </a:p>
        </p:txBody>
      </p:sp>
      <p:sp>
        <p:nvSpPr>
          <p:cNvPr id="2" name="文字方塊 2">
            <a:extLst>
              <a:ext uri="{FF2B5EF4-FFF2-40B4-BE49-F238E27FC236}">
                <a16:creationId xmlns:a16="http://schemas.microsoft.com/office/drawing/2014/main" id="{9023FEE7-2BFF-0FC0-7C23-7489F6EF04C0}"/>
              </a:ext>
            </a:extLst>
          </p:cNvPr>
          <p:cNvSpPr txBox="1"/>
          <p:nvPr/>
        </p:nvSpPr>
        <p:spPr>
          <a:xfrm>
            <a:off x="7315200" y="356400"/>
            <a:ext cx="10668000" cy="523220"/>
          </a:xfrm>
          <a:prstGeom prst="rect">
            <a:avLst/>
          </a:prstGeom>
          <a:noFill/>
        </p:spPr>
        <p:txBody>
          <a:bodyPr wrap="square">
            <a:spAutoFit/>
          </a:bodyPr>
          <a:lstStyle/>
          <a:p>
            <a:r>
              <a:rPr lang="en-GB" sz="2800" dirty="0">
                <a:latin typeface="Arial" panose="020B0604020202020204" pitchFamily="34" charset="0"/>
                <a:ea typeface="PMingLiU" panose="02020500000000000000" pitchFamily="18" charset="-120"/>
                <a:cs typeface="Arial" panose="020B0604020202020204" pitchFamily="34" charset="0"/>
              </a:rPr>
              <a:t>Unmasking the Screen: Deconstructing Online Sexual Grooming</a:t>
            </a:r>
            <a:endParaRPr lang="en-GB" sz="2800" dirty="0">
              <a:latin typeface="Arial" panose="020B0604020202020204" pitchFamily="34" charset="0"/>
              <a:cs typeface="Arial" panose="020B0604020202020204" pitchFamily="34" charset="0"/>
            </a:endParaRPr>
          </a:p>
        </p:txBody>
      </p:sp>
      <p:sp>
        <p:nvSpPr>
          <p:cNvPr id="3" name="投影片編號版面配置區 1">
            <a:extLst>
              <a:ext uri="{FF2B5EF4-FFF2-40B4-BE49-F238E27FC236}">
                <a16:creationId xmlns:a16="http://schemas.microsoft.com/office/drawing/2014/main" id="{B5D833B3-1088-6224-038A-742041EEDCE7}"/>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14</a:t>
            </a:fld>
            <a:endParaRPr lang="en-US" altLang="en-US" dirty="0">
              <a:solidFill>
                <a:schemeClr val="tx1"/>
              </a:solidFill>
            </a:endParaRPr>
          </a:p>
        </p:txBody>
      </p:sp>
    </p:spTree>
    <p:extLst>
      <p:ext uri="{BB962C8B-B14F-4D97-AF65-F5344CB8AC3E}">
        <p14:creationId xmlns:p14="http://schemas.microsoft.com/office/powerpoint/2010/main" val="42855057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a:extLst>
            <a:ext uri="{FF2B5EF4-FFF2-40B4-BE49-F238E27FC236}">
              <a16:creationId xmlns:a16="http://schemas.microsoft.com/office/drawing/2014/main" id="{FE7D959D-10C8-518E-7E43-B37175C35310}"/>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79052338-F1EA-E8CA-CFF0-9C75DFAB11DF}"/>
              </a:ext>
            </a:extLst>
          </p:cNvPr>
          <p:cNvSpPr txBox="1"/>
          <p:nvPr/>
        </p:nvSpPr>
        <p:spPr>
          <a:xfrm>
            <a:off x="548337" y="4419832"/>
            <a:ext cx="17191326" cy="1846659"/>
          </a:xfrm>
          <a:prstGeom prst="rect">
            <a:avLst/>
          </a:prstGeom>
        </p:spPr>
        <p:txBody>
          <a:bodyPr wrap="square" lIns="0" tIns="0" rIns="0" bIns="0" rtlCol="0" anchor="t">
            <a:spAutoFit/>
          </a:bodyPr>
          <a:lstStyle/>
          <a:p>
            <a:pPr algn="ctr"/>
            <a:r>
              <a:rPr lang="en-US" altLang="zh-TW" sz="6000" b="1" dirty="0">
                <a:latin typeface="Arial" panose="020B0604020202020204" pitchFamily="34" charset="0"/>
                <a:ea typeface="新細明體-ExtB" panose="02020500000000000000" pitchFamily="18" charset="-120"/>
                <a:cs typeface="Arial" panose="020B0604020202020204" pitchFamily="34" charset="0"/>
              </a:rPr>
              <a:t>How Can You Protect Yourself When Meeting New People Online or Through Dating Apps?</a:t>
            </a:r>
            <a:endParaRPr lang="en-US" altLang="zh-TW" sz="6000" b="1" dirty="0">
              <a:latin typeface="Arial" panose="020B0604020202020204" pitchFamily="34" charset="0"/>
              <a:ea typeface="新細明體-ExtB" panose="02020500000000000000" pitchFamily="18" charset="-120"/>
              <a:cs typeface="Arial" panose="020B0604020202020204" pitchFamily="34" charset="0"/>
              <a:sym typeface="思源宋体-超粗体"/>
            </a:endParaRPr>
          </a:p>
        </p:txBody>
      </p:sp>
      <p:sp>
        <p:nvSpPr>
          <p:cNvPr id="9" name="Freeform 2">
            <a:extLst>
              <a:ext uri="{FF2B5EF4-FFF2-40B4-BE49-F238E27FC236}">
                <a16:creationId xmlns:a16="http://schemas.microsoft.com/office/drawing/2014/main" id="{9E1069E3-F16A-C20E-10AF-8E031C00D1D1}"/>
              </a:ext>
            </a:extLst>
          </p:cNvPr>
          <p:cNvSpPr/>
          <p:nvPr/>
        </p:nvSpPr>
        <p:spPr>
          <a:xfrm rot="4383339">
            <a:off x="760198" y="880742"/>
            <a:ext cx="3836454" cy="3931221"/>
          </a:xfrm>
          <a:custGeom>
            <a:avLst/>
            <a:gdLst/>
            <a:ahLst/>
            <a:cxnLst/>
            <a:rect l="l" t="t" r="r" b="b"/>
            <a:pathLst>
              <a:path w="3126320" h="2744835">
                <a:moveTo>
                  <a:pt x="0" y="0"/>
                </a:moveTo>
                <a:lnTo>
                  <a:pt x="3126320" y="0"/>
                </a:lnTo>
                <a:lnTo>
                  <a:pt x="3126320" y="2744835"/>
                </a:lnTo>
                <a:lnTo>
                  <a:pt x="0" y="2744835"/>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GB"/>
          </a:p>
        </p:txBody>
      </p:sp>
      <p:sp>
        <p:nvSpPr>
          <p:cNvPr id="11" name="Freeform 3">
            <a:extLst>
              <a:ext uri="{FF2B5EF4-FFF2-40B4-BE49-F238E27FC236}">
                <a16:creationId xmlns:a16="http://schemas.microsoft.com/office/drawing/2014/main" id="{F55F59BC-D044-293E-17C3-723A4C012FBD}"/>
              </a:ext>
            </a:extLst>
          </p:cNvPr>
          <p:cNvSpPr/>
          <p:nvPr/>
        </p:nvSpPr>
        <p:spPr>
          <a:xfrm rot="-9191626">
            <a:off x="13306731" y="2103316"/>
            <a:ext cx="3704410" cy="2447039"/>
          </a:xfrm>
          <a:custGeom>
            <a:avLst/>
            <a:gdLst/>
            <a:ahLst/>
            <a:cxnLst/>
            <a:rect l="l" t="t" r="r" b="b"/>
            <a:pathLst>
              <a:path w="3704410" h="2447039">
                <a:moveTo>
                  <a:pt x="0" y="0"/>
                </a:moveTo>
                <a:lnTo>
                  <a:pt x="3704410" y="0"/>
                </a:lnTo>
                <a:lnTo>
                  <a:pt x="3704410" y="2447039"/>
                </a:lnTo>
                <a:lnTo>
                  <a:pt x="0" y="2447039"/>
                </a:lnTo>
                <a:lnTo>
                  <a:pt x="0" y="0"/>
                </a:lnTo>
                <a:close/>
              </a:path>
            </a:pathLst>
          </a:custGeom>
          <a:blipFill>
            <a:blip r:embed="rId3"/>
            <a:stretch>
              <a:fillRect/>
            </a:stretch>
          </a:blipFill>
        </p:spPr>
        <p:txBody>
          <a:bodyPr/>
          <a:lstStyle/>
          <a:p>
            <a:endParaRPr lang="en-GB"/>
          </a:p>
        </p:txBody>
      </p:sp>
      <p:sp>
        <p:nvSpPr>
          <p:cNvPr id="3" name="Freeform 7">
            <a:extLst>
              <a:ext uri="{FF2B5EF4-FFF2-40B4-BE49-F238E27FC236}">
                <a16:creationId xmlns:a16="http://schemas.microsoft.com/office/drawing/2014/main" id="{380475BA-3C64-1542-7CAA-6E1F3AF22606}"/>
              </a:ext>
            </a:extLst>
          </p:cNvPr>
          <p:cNvSpPr/>
          <p:nvPr/>
        </p:nvSpPr>
        <p:spPr>
          <a:xfrm rot="-945273">
            <a:off x="15650814" y="7643046"/>
            <a:ext cx="1844179" cy="2057400"/>
          </a:xfrm>
          <a:custGeom>
            <a:avLst/>
            <a:gdLst/>
            <a:ahLst/>
            <a:cxnLst/>
            <a:rect l="l" t="t" r="r" b="b"/>
            <a:pathLst>
              <a:path w="1844179" h="2057400">
                <a:moveTo>
                  <a:pt x="0" y="0"/>
                </a:moveTo>
                <a:lnTo>
                  <a:pt x="1844179" y="0"/>
                </a:lnTo>
                <a:lnTo>
                  <a:pt x="1844179" y="2057400"/>
                </a:lnTo>
                <a:lnTo>
                  <a:pt x="0" y="20574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2" name="文字方塊 2">
            <a:extLst>
              <a:ext uri="{FF2B5EF4-FFF2-40B4-BE49-F238E27FC236}">
                <a16:creationId xmlns:a16="http://schemas.microsoft.com/office/drawing/2014/main" id="{435C7DDC-F3B6-B8F0-ADDD-76B3A2E5180D}"/>
              </a:ext>
            </a:extLst>
          </p:cNvPr>
          <p:cNvSpPr txBox="1"/>
          <p:nvPr/>
        </p:nvSpPr>
        <p:spPr>
          <a:xfrm>
            <a:off x="7391400" y="356400"/>
            <a:ext cx="10591800" cy="523220"/>
          </a:xfrm>
          <a:prstGeom prst="rect">
            <a:avLst/>
          </a:prstGeom>
          <a:noFill/>
        </p:spPr>
        <p:txBody>
          <a:bodyPr wrap="square">
            <a:spAutoFit/>
          </a:bodyPr>
          <a:lstStyle/>
          <a:p>
            <a:r>
              <a:rPr lang="en-GB" sz="2800" dirty="0">
                <a:latin typeface="Arial" panose="020B0604020202020204" pitchFamily="34" charset="0"/>
                <a:ea typeface="PMingLiU" panose="02020500000000000000" pitchFamily="18" charset="-120"/>
                <a:cs typeface="Arial" panose="020B0604020202020204" pitchFamily="34" charset="0"/>
              </a:rPr>
              <a:t>Unmasking the Screen: Deconstructing Online Sexual Grooming</a:t>
            </a:r>
            <a:endParaRPr lang="en-GB" sz="2800" dirty="0">
              <a:latin typeface="Arial" panose="020B0604020202020204" pitchFamily="34" charset="0"/>
              <a:cs typeface="Arial" panose="020B0604020202020204" pitchFamily="34" charset="0"/>
            </a:endParaRPr>
          </a:p>
        </p:txBody>
      </p:sp>
      <p:sp>
        <p:nvSpPr>
          <p:cNvPr id="4" name="投影片編號版面配置區 1">
            <a:extLst>
              <a:ext uri="{FF2B5EF4-FFF2-40B4-BE49-F238E27FC236}">
                <a16:creationId xmlns:a16="http://schemas.microsoft.com/office/drawing/2014/main" id="{4E0B0E98-731F-0454-59D8-584FFB80925C}"/>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15</a:t>
            </a:fld>
            <a:endParaRPr lang="en-US" altLang="en-US" dirty="0">
              <a:solidFill>
                <a:schemeClr val="tx1"/>
              </a:solidFill>
            </a:endParaRPr>
          </a:p>
        </p:txBody>
      </p:sp>
    </p:spTree>
    <p:extLst>
      <p:ext uri="{BB962C8B-B14F-4D97-AF65-F5344CB8AC3E}">
        <p14:creationId xmlns:p14="http://schemas.microsoft.com/office/powerpoint/2010/main" val="16725195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1B9"/>
        </a:solidFill>
        <a:effectLst/>
      </p:bgPr>
    </p:bg>
    <p:spTree>
      <p:nvGrpSpPr>
        <p:cNvPr id="1" name="">
          <a:extLst>
            <a:ext uri="{FF2B5EF4-FFF2-40B4-BE49-F238E27FC236}">
              <a16:creationId xmlns:a16="http://schemas.microsoft.com/office/drawing/2014/main" id="{7E58F152-7EA0-2D52-8771-B196261EE81E}"/>
            </a:ext>
          </a:extLst>
        </p:cNvPr>
        <p:cNvGrpSpPr/>
        <p:nvPr/>
      </p:nvGrpSpPr>
      <p:grpSpPr>
        <a:xfrm>
          <a:off x="0" y="0"/>
          <a:ext cx="0" cy="0"/>
          <a:chOff x="0" y="0"/>
          <a:chExt cx="0" cy="0"/>
        </a:xfrm>
      </p:grpSpPr>
      <p:sp>
        <p:nvSpPr>
          <p:cNvPr id="5" name="文字方塊 4">
            <a:extLst>
              <a:ext uri="{FF2B5EF4-FFF2-40B4-BE49-F238E27FC236}">
                <a16:creationId xmlns:a16="http://schemas.microsoft.com/office/drawing/2014/main" id="{8D26FB5F-A46E-BFED-D676-860C37044950}"/>
              </a:ext>
            </a:extLst>
          </p:cNvPr>
          <p:cNvSpPr txBox="1"/>
          <p:nvPr/>
        </p:nvSpPr>
        <p:spPr>
          <a:xfrm>
            <a:off x="2522585" y="1097496"/>
            <a:ext cx="13178444" cy="3416320"/>
          </a:xfrm>
          <a:prstGeom prst="rect">
            <a:avLst/>
          </a:prstGeom>
          <a:noFill/>
        </p:spPr>
        <p:txBody>
          <a:bodyPr wrap="square">
            <a:spAutoFit/>
          </a:bodyPr>
          <a:lstStyle/>
          <a:p>
            <a:pPr marR="0" lvl="0" algn="just" defTabSz="914400" rtl="0" eaLnBrk="1" fontAlgn="auto" latinLnBrk="0" hangingPunct="1">
              <a:lnSpc>
                <a:spcPct val="100000"/>
              </a:lnSpc>
              <a:spcBef>
                <a:spcPts val="0"/>
              </a:spcBef>
              <a:spcAft>
                <a:spcPts val="0"/>
              </a:spcAft>
              <a:buClrTx/>
              <a:buSzTx/>
              <a:tabLst/>
              <a:defRPr/>
            </a:pPr>
            <a:r>
              <a:rPr lang="en-US" sz="3600" b="1" dirty="0">
                <a:latin typeface="Arial" panose="020B0604020202020204" pitchFamily="34" charset="0"/>
                <a:cs typeface="Arial" panose="020B0604020202020204" pitchFamily="34" charset="0"/>
              </a:rPr>
              <a:t>If someone gives me gaming credits, is that the beginning of grooming, or simply online etiquette between friends?</a:t>
            </a:r>
            <a:r>
              <a:rPr kumimoji="0" lang="zh-TW" altLang="en-US" sz="3600" b="1" i="0" u="none" strike="noStrike" kern="1200" cap="none" spc="0" normalizeH="0" baseline="0" noProof="0" dirty="0">
                <a:ln>
                  <a:noFill/>
                </a:ln>
                <a:solidFill>
                  <a:prstClr val="black"/>
                </a:solidFill>
                <a:effectLst/>
                <a:uLnTx/>
                <a:uFillTx/>
                <a:latin typeface="Arial" panose="020B0604020202020204" pitchFamily="34" charset="0"/>
                <a:ea typeface="新細明體-ExtB" panose="02020500000000000000" pitchFamily="18" charset="-120"/>
                <a:cs typeface="Arial" panose="020B0604020202020204" pitchFamily="34" charset="0"/>
              </a:rPr>
              <a:t> </a:t>
            </a:r>
            <a:endParaRPr kumimoji="0" lang="en-US" altLang="zh-TW" sz="3600" b="1" i="0" u="none" strike="noStrike" kern="1200" cap="none" spc="0" normalizeH="0" baseline="0" noProof="0" dirty="0">
              <a:ln>
                <a:noFill/>
              </a:ln>
              <a:solidFill>
                <a:prstClr val="black"/>
              </a:solidFill>
              <a:effectLst/>
              <a:uLnTx/>
              <a:uFillTx/>
              <a:latin typeface="Arial" panose="020B0604020202020204" pitchFamily="34" charset="0"/>
              <a:ea typeface="新細明體-ExtB" panose="02020500000000000000" pitchFamily="18" charset="-120"/>
              <a:cs typeface="Arial" panose="020B0604020202020204" pitchFamily="34" charset="0"/>
            </a:endParaRPr>
          </a:p>
          <a:p>
            <a:pPr marR="0" lvl="0" algn="just" defTabSz="914400" rtl="0" eaLnBrk="1" fontAlgn="auto" latinLnBrk="0" hangingPunct="1">
              <a:lnSpc>
                <a:spcPct val="100000"/>
              </a:lnSpc>
              <a:spcBef>
                <a:spcPts val="0"/>
              </a:spcBef>
              <a:spcAft>
                <a:spcPts val="0"/>
              </a:spcAft>
              <a:buClrTx/>
              <a:buSzTx/>
              <a:tabLst/>
              <a:defRPr/>
            </a:pPr>
            <a:endParaRPr kumimoji="0" lang="en-US" altLang="zh-TW" sz="3600" b="1" i="0" u="none" strike="noStrike" kern="1200" cap="none" spc="0" normalizeH="0" baseline="0" noProof="0" dirty="0">
              <a:ln>
                <a:noFill/>
              </a:ln>
              <a:solidFill>
                <a:prstClr val="black"/>
              </a:solidFill>
              <a:effectLst/>
              <a:uLnTx/>
              <a:uFillTx/>
              <a:latin typeface="Arial" panose="020B0604020202020204" pitchFamily="34" charset="0"/>
              <a:ea typeface="新細明體-ExtB" panose="02020500000000000000" pitchFamily="18" charset="-120"/>
              <a:cs typeface="Arial" panose="020B0604020202020204" pitchFamily="34" charset="0"/>
            </a:endParaRPr>
          </a:p>
          <a:p>
            <a:pPr marR="0" lvl="0" algn="just" defTabSz="914400" rtl="0" eaLnBrk="1" fontAlgn="auto" latinLnBrk="0" hangingPunct="1">
              <a:lnSpc>
                <a:spcPct val="100000"/>
              </a:lnSpc>
              <a:spcBef>
                <a:spcPts val="0"/>
              </a:spcBef>
              <a:spcAft>
                <a:spcPts val="0"/>
              </a:spcAft>
              <a:buClrTx/>
              <a:buSzTx/>
              <a:tabLst/>
              <a:defRPr/>
            </a:pPr>
            <a:r>
              <a:rPr lang="en-US" sz="3600" b="1" dirty="0">
                <a:latin typeface="Arial" panose="020B0604020202020204" pitchFamily="34" charset="0"/>
                <a:cs typeface="Arial" panose="020B0604020202020204" pitchFamily="34" charset="0"/>
              </a:rPr>
              <a:t>If I immediately give them something of equal value in return, will that keep me safe? If we do not owe each other anything, will they have no reason to threaten me?</a:t>
            </a:r>
            <a:endParaRPr kumimoji="0" lang="en-GB" sz="3600" b="1" i="0" u="none" strike="noStrike" kern="1200" cap="none" spc="0" normalizeH="0" baseline="0" noProof="0" dirty="0">
              <a:ln>
                <a:noFill/>
              </a:ln>
              <a:solidFill>
                <a:prstClr val="black"/>
              </a:solidFill>
              <a:effectLst/>
              <a:uLnTx/>
              <a:uFillTx/>
              <a:latin typeface="Arial" panose="020B0604020202020204" pitchFamily="34" charset="0"/>
              <a:ea typeface="新細明體-ExtB" panose="02020500000000000000" pitchFamily="18" charset="-120"/>
              <a:cs typeface="Arial" panose="020B0604020202020204" pitchFamily="34" charset="0"/>
            </a:endParaRPr>
          </a:p>
        </p:txBody>
      </p:sp>
      <p:sp>
        <p:nvSpPr>
          <p:cNvPr id="9" name="文字方塊 8">
            <a:extLst>
              <a:ext uri="{FF2B5EF4-FFF2-40B4-BE49-F238E27FC236}">
                <a16:creationId xmlns:a16="http://schemas.microsoft.com/office/drawing/2014/main" id="{1E053573-A66D-AD26-349E-BAA4DA07B47E}"/>
              </a:ext>
            </a:extLst>
          </p:cNvPr>
          <p:cNvSpPr txBox="1"/>
          <p:nvPr/>
        </p:nvSpPr>
        <p:spPr>
          <a:xfrm>
            <a:off x="514350" y="4731911"/>
            <a:ext cx="17259300" cy="4538782"/>
          </a:xfrm>
          <a:custGeom>
            <a:avLst/>
            <a:gdLst>
              <a:gd name="csX0" fmla="*/ 0 w 17259300"/>
              <a:gd name="csY0" fmla="*/ 0 h 4538782"/>
              <a:gd name="csX1" fmla="*/ 345186 w 17259300"/>
              <a:gd name="csY1" fmla="*/ 0 h 4538782"/>
              <a:gd name="csX2" fmla="*/ 1208151 w 17259300"/>
              <a:gd name="csY2" fmla="*/ 0 h 4538782"/>
              <a:gd name="csX3" fmla="*/ 1725930 w 17259300"/>
              <a:gd name="csY3" fmla="*/ 0 h 4538782"/>
              <a:gd name="csX4" fmla="*/ 2243709 w 17259300"/>
              <a:gd name="csY4" fmla="*/ 0 h 4538782"/>
              <a:gd name="csX5" fmla="*/ 2588895 w 17259300"/>
              <a:gd name="csY5" fmla="*/ 0 h 4538782"/>
              <a:gd name="csX6" fmla="*/ 3106674 w 17259300"/>
              <a:gd name="csY6" fmla="*/ 0 h 4538782"/>
              <a:gd name="csX7" fmla="*/ 4142232 w 17259300"/>
              <a:gd name="csY7" fmla="*/ 0 h 4538782"/>
              <a:gd name="csX8" fmla="*/ 4660011 w 17259300"/>
              <a:gd name="csY8" fmla="*/ 0 h 4538782"/>
              <a:gd name="csX9" fmla="*/ 5005197 w 17259300"/>
              <a:gd name="csY9" fmla="*/ 0 h 4538782"/>
              <a:gd name="csX10" fmla="*/ 5695569 w 17259300"/>
              <a:gd name="csY10" fmla="*/ 0 h 4538782"/>
              <a:gd name="csX11" fmla="*/ 5868162 w 17259300"/>
              <a:gd name="csY11" fmla="*/ 0 h 4538782"/>
              <a:gd name="csX12" fmla="*/ 6385941 w 17259300"/>
              <a:gd name="csY12" fmla="*/ 0 h 4538782"/>
              <a:gd name="csX13" fmla="*/ 6731127 w 17259300"/>
              <a:gd name="csY13" fmla="*/ 0 h 4538782"/>
              <a:gd name="csX14" fmla="*/ 7248906 w 17259300"/>
              <a:gd name="csY14" fmla="*/ 0 h 4538782"/>
              <a:gd name="csX15" fmla="*/ 7594092 w 17259300"/>
              <a:gd name="csY15" fmla="*/ 0 h 4538782"/>
              <a:gd name="csX16" fmla="*/ 8284464 w 17259300"/>
              <a:gd name="csY16" fmla="*/ 0 h 4538782"/>
              <a:gd name="csX17" fmla="*/ 9320022 w 17259300"/>
              <a:gd name="csY17" fmla="*/ 0 h 4538782"/>
              <a:gd name="csX18" fmla="*/ 9837801 w 17259300"/>
              <a:gd name="csY18" fmla="*/ 0 h 4538782"/>
              <a:gd name="csX19" fmla="*/ 10355580 w 17259300"/>
              <a:gd name="csY19" fmla="*/ 0 h 4538782"/>
              <a:gd name="csX20" fmla="*/ 11218545 w 17259300"/>
              <a:gd name="csY20" fmla="*/ 0 h 4538782"/>
              <a:gd name="csX21" fmla="*/ 11736324 w 17259300"/>
              <a:gd name="csY21" fmla="*/ 0 h 4538782"/>
              <a:gd name="csX22" fmla="*/ 12771882 w 17259300"/>
              <a:gd name="csY22" fmla="*/ 0 h 4538782"/>
              <a:gd name="csX23" fmla="*/ 13289661 w 17259300"/>
              <a:gd name="csY23" fmla="*/ 0 h 4538782"/>
              <a:gd name="csX24" fmla="*/ 14152626 w 17259300"/>
              <a:gd name="csY24" fmla="*/ 0 h 4538782"/>
              <a:gd name="csX25" fmla="*/ 14325219 w 17259300"/>
              <a:gd name="csY25" fmla="*/ 0 h 4538782"/>
              <a:gd name="csX26" fmla="*/ 14842998 w 17259300"/>
              <a:gd name="csY26" fmla="*/ 0 h 4538782"/>
              <a:gd name="csX27" fmla="*/ 15705963 w 17259300"/>
              <a:gd name="csY27" fmla="*/ 0 h 4538782"/>
              <a:gd name="csX28" fmla="*/ 16223742 w 17259300"/>
              <a:gd name="csY28" fmla="*/ 0 h 4538782"/>
              <a:gd name="csX29" fmla="*/ 16396335 w 17259300"/>
              <a:gd name="csY29" fmla="*/ 0 h 4538782"/>
              <a:gd name="csX30" fmla="*/ 17259300 w 17259300"/>
              <a:gd name="csY30" fmla="*/ 0 h 4538782"/>
              <a:gd name="csX31" fmla="*/ 17259300 w 17259300"/>
              <a:gd name="csY31" fmla="*/ 557622 h 4538782"/>
              <a:gd name="csX32" fmla="*/ 17259300 w 17259300"/>
              <a:gd name="csY32" fmla="*/ 1251407 h 4538782"/>
              <a:gd name="csX33" fmla="*/ 17259300 w 17259300"/>
              <a:gd name="csY33" fmla="*/ 1763641 h 4538782"/>
              <a:gd name="csX34" fmla="*/ 17259300 w 17259300"/>
              <a:gd name="csY34" fmla="*/ 2502814 h 4538782"/>
              <a:gd name="csX35" fmla="*/ 17259300 w 17259300"/>
              <a:gd name="csY35" fmla="*/ 3196599 h 4538782"/>
              <a:gd name="csX36" fmla="*/ 17259300 w 17259300"/>
              <a:gd name="csY36" fmla="*/ 3799609 h 4538782"/>
              <a:gd name="csX37" fmla="*/ 17259300 w 17259300"/>
              <a:gd name="csY37" fmla="*/ 4538782 h 4538782"/>
              <a:gd name="csX38" fmla="*/ 16568928 w 17259300"/>
              <a:gd name="csY38" fmla="*/ 4538782 h 4538782"/>
              <a:gd name="csX39" fmla="*/ 15533370 w 17259300"/>
              <a:gd name="csY39" fmla="*/ 4538782 h 4538782"/>
              <a:gd name="csX40" fmla="*/ 14497812 w 17259300"/>
              <a:gd name="csY40" fmla="*/ 4538782 h 4538782"/>
              <a:gd name="csX41" fmla="*/ 14152626 w 17259300"/>
              <a:gd name="csY41" fmla="*/ 4538782 h 4538782"/>
              <a:gd name="csX42" fmla="*/ 13980033 w 17259300"/>
              <a:gd name="csY42" fmla="*/ 4538782 h 4538782"/>
              <a:gd name="csX43" fmla="*/ 13117068 w 17259300"/>
              <a:gd name="csY43" fmla="*/ 4538782 h 4538782"/>
              <a:gd name="csX44" fmla="*/ 12771882 w 17259300"/>
              <a:gd name="csY44" fmla="*/ 4538782 h 4538782"/>
              <a:gd name="csX45" fmla="*/ 12426696 w 17259300"/>
              <a:gd name="csY45" fmla="*/ 4538782 h 4538782"/>
              <a:gd name="csX46" fmla="*/ 11908917 w 17259300"/>
              <a:gd name="csY46" fmla="*/ 4538782 h 4538782"/>
              <a:gd name="csX47" fmla="*/ 11736324 w 17259300"/>
              <a:gd name="csY47" fmla="*/ 4538782 h 4538782"/>
              <a:gd name="csX48" fmla="*/ 11563731 w 17259300"/>
              <a:gd name="csY48" fmla="*/ 4538782 h 4538782"/>
              <a:gd name="csX49" fmla="*/ 10873359 w 17259300"/>
              <a:gd name="csY49" fmla="*/ 4538782 h 4538782"/>
              <a:gd name="csX50" fmla="*/ 9837801 w 17259300"/>
              <a:gd name="csY50" fmla="*/ 4538782 h 4538782"/>
              <a:gd name="csX51" fmla="*/ 9147429 w 17259300"/>
              <a:gd name="csY51" fmla="*/ 4538782 h 4538782"/>
              <a:gd name="csX52" fmla="*/ 8629650 w 17259300"/>
              <a:gd name="csY52" fmla="*/ 4538782 h 4538782"/>
              <a:gd name="csX53" fmla="*/ 8457057 w 17259300"/>
              <a:gd name="csY53" fmla="*/ 4538782 h 4538782"/>
              <a:gd name="csX54" fmla="*/ 7594092 w 17259300"/>
              <a:gd name="csY54" fmla="*/ 4538782 h 4538782"/>
              <a:gd name="csX55" fmla="*/ 6731127 w 17259300"/>
              <a:gd name="csY55" fmla="*/ 4538782 h 4538782"/>
              <a:gd name="csX56" fmla="*/ 5868162 w 17259300"/>
              <a:gd name="csY56" fmla="*/ 4538782 h 4538782"/>
              <a:gd name="csX57" fmla="*/ 5695569 w 17259300"/>
              <a:gd name="csY57" fmla="*/ 4538782 h 4538782"/>
              <a:gd name="csX58" fmla="*/ 5350383 w 17259300"/>
              <a:gd name="csY58" fmla="*/ 4538782 h 4538782"/>
              <a:gd name="csX59" fmla="*/ 4487418 w 17259300"/>
              <a:gd name="csY59" fmla="*/ 4538782 h 4538782"/>
              <a:gd name="csX60" fmla="*/ 4142232 w 17259300"/>
              <a:gd name="csY60" fmla="*/ 4538782 h 4538782"/>
              <a:gd name="csX61" fmla="*/ 3624453 w 17259300"/>
              <a:gd name="csY61" fmla="*/ 4538782 h 4538782"/>
              <a:gd name="csX62" fmla="*/ 2588895 w 17259300"/>
              <a:gd name="csY62" fmla="*/ 4538782 h 4538782"/>
              <a:gd name="csX63" fmla="*/ 1898523 w 17259300"/>
              <a:gd name="csY63" fmla="*/ 4538782 h 4538782"/>
              <a:gd name="csX64" fmla="*/ 1380744 w 17259300"/>
              <a:gd name="csY64" fmla="*/ 4538782 h 4538782"/>
              <a:gd name="csX65" fmla="*/ 690372 w 17259300"/>
              <a:gd name="csY65" fmla="*/ 4538782 h 4538782"/>
              <a:gd name="csX66" fmla="*/ 0 w 17259300"/>
              <a:gd name="csY66" fmla="*/ 4538782 h 4538782"/>
              <a:gd name="csX67" fmla="*/ 0 w 17259300"/>
              <a:gd name="csY67" fmla="*/ 3981160 h 4538782"/>
              <a:gd name="csX68" fmla="*/ 0 w 17259300"/>
              <a:gd name="csY68" fmla="*/ 3423538 h 4538782"/>
              <a:gd name="csX69" fmla="*/ 0 w 17259300"/>
              <a:gd name="csY69" fmla="*/ 2684365 h 4538782"/>
              <a:gd name="csX70" fmla="*/ 0 w 17259300"/>
              <a:gd name="csY70" fmla="*/ 2172131 h 4538782"/>
              <a:gd name="csX71" fmla="*/ 0 w 17259300"/>
              <a:gd name="csY71" fmla="*/ 1523734 h 4538782"/>
              <a:gd name="csX72" fmla="*/ 0 w 17259300"/>
              <a:gd name="csY72" fmla="*/ 875337 h 4538782"/>
              <a:gd name="csX73" fmla="*/ 0 w 17259300"/>
              <a:gd name="csY73" fmla="*/ 0 h 4538782"/>
              <a:gd name="csX74" fmla="*/ 272145 w 17259300"/>
              <a:gd name="csY74" fmla="*/ 272145 h 4538782"/>
              <a:gd name="csX75" fmla="*/ 272145 w 17259300"/>
              <a:gd name="csY75" fmla="*/ 937894 h 4538782"/>
              <a:gd name="csX76" fmla="*/ 272145 w 17259300"/>
              <a:gd name="csY76" fmla="*/ 1563697 h 4538782"/>
              <a:gd name="csX77" fmla="*/ 272145 w 17259300"/>
              <a:gd name="csY77" fmla="*/ 2309336 h 4538782"/>
              <a:gd name="csX78" fmla="*/ 272145 w 17259300"/>
              <a:gd name="csY78" fmla="*/ 2895195 h 4538782"/>
              <a:gd name="csX79" fmla="*/ 272145 w 17259300"/>
              <a:gd name="csY79" fmla="*/ 3441109 h 4538782"/>
              <a:gd name="csX80" fmla="*/ 272145 w 17259300"/>
              <a:gd name="csY80" fmla="*/ 4266637 h 4538782"/>
              <a:gd name="csX81" fmla="*/ 634304 w 17259300"/>
              <a:gd name="csY81" fmla="*/ 4266637 h 4538782"/>
              <a:gd name="csX82" fmla="*/ 1497912 w 17259300"/>
              <a:gd name="csY82" fmla="*/ 4266637 h 4538782"/>
              <a:gd name="csX83" fmla="*/ 2361521 w 17259300"/>
              <a:gd name="csY83" fmla="*/ 4266637 h 4538782"/>
              <a:gd name="csX84" fmla="*/ 2556530 w 17259300"/>
              <a:gd name="csY84" fmla="*/ 4266637 h 4538782"/>
              <a:gd name="csX85" fmla="*/ 3420139 w 17259300"/>
              <a:gd name="csY85" fmla="*/ 4266637 h 4538782"/>
              <a:gd name="csX86" fmla="*/ 3615147 w 17259300"/>
              <a:gd name="csY86" fmla="*/ 4266637 h 4538782"/>
              <a:gd name="csX87" fmla="*/ 4311606 w 17259300"/>
              <a:gd name="csY87" fmla="*/ 4266637 h 4538782"/>
              <a:gd name="csX88" fmla="*/ 4506614 w 17259300"/>
              <a:gd name="csY88" fmla="*/ 4266637 h 4538782"/>
              <a:gd name="csX89" fmla="*/ 5537373 w 17259300"/>
              <a:gd name="csY89" fmla="*/ 4266637 h 4538782"/>
              <a:gd name="csX90" fmla="*/ 6568132 w 17259300"/>
              <a:gd name="csY90" fmla="*/ 4266637 h 4538782"/>
              <a:gd name="csX91" fmla="*/ 6930291 w 17259300"/>
              <a:gd name="csY91" fmla="*/ 4266637 h 4538782"/>
              <a:gd name="csX92" fmla="*/ 7793899 w 17259300"/>
              <a:gd name="csY92" fmla="*/ 4266637 h 4538782"/>
              <a:gd name="csX93" fmla="*/ 8490358 w 17259300"/>
              <a:gd name="csY93" fmla="*/ 4266637 h 4538782"/>
              <a:gd name="csX94" fmla="*/ 9186817 w 17259300"/>
              <a:gd name="csY94" fmla="*/ 4266637 h 4538782"/>
              <a:gd name="csX95" fmla="*/ 10050426 w 17259300"/>
              <a:gd name="csY95" fmla="*/ 4266637 h 4538782"/>
              <a:gd name="csX96" fmla="*/ 10746885 w 17259300"/>
              <a:gd name="csY96" fmla="*/ 4266637 h 4538782"/>
              <a:gd name="csX97" fmla="*/ 10941893 w 17259300"/>
              <a:gd name="csY97" fmla="*/ 4266637 h 4538782"/>
              <a:gd name="csX98" fmla="*/ 11805502 w 17259300"/>
              <a:gd name="csY98" fmla="*/ 4266637 h 4538782"/>
              <a:gd name="csX99" fmla="*/ 12000510 w 17259300"/>
              <a:gd name="csY99" fmla="*/ 4266637 h 4538782"/>
              <a:gd name="csX100" fmla="*/ 12696969 w 17259300"/>
              <a:gd name="csY100" fmla="*/ 4266637 h 4538782"/>
              <a:gd name="csX101" fmla="*/ 13727728 w 17259300"/>
              <a:gd name="csY101" fmla="*/ 4266637 h 4538782"/>
              <a:gd name="csX102" fmla="*/ 14424187 w 17259300"/>
              <a:gd name="csY102" fmla="*/ 4266637 h 4538782"/>
              <a:gd name="csX103" fmla="*/ 15287796 w 17259300"/>
              <a:gd name="csY103" fmla="*/ 4266637 h 4538782"/>
              <a:gd name="csX104" fmla="*/ 15482804 w 17259300"/>
              <a:gd name="csY104" fmla="*/ 4266637 h 4538782"/>
              <a:gd name="csX105" fmla="*/ 16346413 w 17259300"/>
              <a:gd name="csY105" fmla="*/ 4266637 h 4538782"/>
              <a:gd name="csX106" fmla="*/ 16987155 w 17259300"/>
              <a:gd name="csY106" fmla="*/ 4266637 h 4538782"/>
              <a:gd name="csX107" fmla="*/ 16987155 w 17259300"/>
              <a:gd name="csY107" fmla="*/ 3520998 h 4538782"/>
              <a:gd name="csX108" fmla="*/ 16987155 w 17259300"/>
              <a:gd name="csY108" fmla="*/ 2895195 h 4538782"/>
              <a:gd name="csX109" fmla="*/ 16987155 w 17259300"/>
              <a:gd name="csY109" fmla="*/ 2309336 h 4538782"/>
              <a:gd name="csX110" fmla="*/ 16987155 w 17259300"/>
              <a:gd name="csY110" fmla="*/ 1723477 h 4538782"/>
              <a:gd name="csX111" fmla="*/ 16987155 w 17259300"/>
              <a:gd name="csY111" fmla="*/ 1017784 h 4538782"/>
              <a:gd name="csX112" fmla="*/ 16987155 w 17259300"/>
              <a:gd name="csY112" fmla="*/ 272145 h 4538782"/>
              <a:gd name="csX113" fmla="*/ 15956396 w 17259300"/>
              <a:gd name="csY113" fmla="*/ 272145 h 4538782"/>
              <a:gd name="csX114" fmla="*/ 15259937 w 17259300"/>
              <a:gd name="csY114" fmla="*/ 272145 h 4538782"/>
              <a:gd name="csX115" fmla="*/ 14563479 w 17259300"/>
              <a:gd name="csY115" fmla="*/ 272145 h 4538782"/>
              <a:gd name="csX116" fmla="*/ 13532720 w 17259300"/>
              <a:gd name="csY116" fmla="*/ 272145 h 4538782"/>
              <a:gd name="csX117" fmla="*/ 13003411 w 17259300"/>
              <a:gd name="csY117" fmla="*/ 272145 h 4538782"/>
              <a:gd name="csX118" fmla="*/ 12139802 w 17259300"/>
              <a:gd name="csY118" fmla="*/ 272145 h 4538782"/>
              <a:gd name="csX119" fmla="*/ 11777644 w 17259300"/>
              <a:gd name="csY119" fmla="*/ 272145 h 4538782"/>
              <a:gd name="csX120" fmla="*/ 10746885 w 17259300"/>
              <a:gd name="csY120" fmla="*/ 272145 h 4538782"/>
              <a:gd name="csX121" fmla="*/ 10217576 w 17259300"/>
              <a:gd name="csY121" fmla="*/ 272145 h 4538782"/>
              <a:gd name="csX122" fmla="*/ 9688267 w 17259300"/>
              <a:gd name="csY122" fmla="*/ 272145 h 4538782"/>
              <a:gd name="csX123" fmla="*/ 9326109 w 17259300"/>
              <a:gd name="csY123" fmla="*/ 272145 h 4538782"/>
              <a:gd name="csX124" fmla="*/ 8462500 w 17259300"/>
              <a:gd name="csY124" fmla="*/ 272145 h 4538782"/>
              <a:gd name="csX125" fmla="*/ 7766041 w 17259300"/>
              <a:gd name="csY125" fmla="*/ 272145 h 4538782"/>
              <a:gd name="csX126" fmla="*/ 7571033 w 17259300"/>
              <a:gd name="csY126" fmla="*/ 272145 h 4538782"/>
              <a:gd name="csX127" fmla="*/ 6540274 w 17259300"/>
              <a:gd name="csY127" fmla="*/ 272145 h 4538782"/>
              <a:gd name="csX128" fmla="*/ 6010965 w 17259300"/>
              <a:gd name="csY128" fmla="*/ 272145 h 4538782"/>
              <a:gd name="csX129" fmla="*/ 5481656 w 17259300"/>
              <a:gd name="csY129" fmla="*/ 272145 h 4538782"/>
              <a:gd name="csX130" fmla="*/ 4450898 w 17259300"/>
              <a:gd name="csY130" fmla="*/ 272145 h 4538782"/>
              <a:gd name="csX131" fmla="*/ 4088739 w 17259300"/>
              <a:gd name="csY131" fmla="*/ 272145 h 4538782"/>
              <a:gd name="csX132" fmla="*/ 3893731 w 17259300"/>
              <a:gd name="csY132" fmla="*/ 272145 h 4538782"/>
              <a:gd name="csX133" fmla="*/ 3364422 w 17259300"/>
              <a:gd name="csY133" fmla="*/ 272145 h 4538782"/>
              <a:gd name="csX134" fmla="*/ 3169413 w 17259300"/>
              <a:gd name="csY134" fmla="*/ 272145 h 4538782"/>
              <a:gd name="csX135" fmla="*/ 2138654 w 17259300"/>
              <a:gd name="csY135" fmla="*/ 272145 h 4538782"/>
              <a:gd name="csX136" fmla="*/ 1442196 w 17259300"/>
              <a:gd name="csY136" fmla="*/ 272145 h 4538782"/>
              <a:gd name="csX137" fmla="*/ 912887 w 17259300"/>
              <a:gd name="csY137" fmla="*/ 272145 h 4538782"/>
              <a:gd name="csX138" fmla="*/ 272145 w 17259300"/>
              <a:gd name="csY138" fmla="*/ 272145 h 45387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Lst>
            <a:rect l="l" t="t" r="r" b="b"/>
            <a:pathLst>
              <a:path w="17259300" h="4538782" fill="none" extrusionOk="0">
                <a:moveTo>
                  <a:pt x="0" y="0"/>
                </a:moveTo>
                <a:cubicBezTo>
                  <a:pt x="111428" y="16176"/>
                  <a:pt x="245615" y="7810"/>
                  <a:pt x="345186" y="0"/>
                </a:cubicBezTo>
                <a:cubicBezTo>
                  <a:pt x="444757" y="-7810"/>
                  <a:pt x="843325" y="10639"/>
                  <a:pt x="1208151" y="0"/>
                </a:cubicBezTo>
                <a:cubicBezTo>
                  <a:pt x="1572978" y="-10639"/>
                  <a:pt x="1573647" y="9217"/>
                  <a:pt x="1725930" y="0"/>
                </a:cubicBezTo>
                <a:cubicBezTo>
                  <a:pt x="1878213" y="-9217"/>
                  <a:pt x="1995149" y="11228"/>
                  <a:pt x="2243709" y="0"/>
                </a:cubicBezTo>
                <a:cubicBezTo>
                  <a:pt x="2492269" y="-11228"/>
                  <a:pt x="2500435" y="13287"/>
                  <a:pt x="2588895" y="0"/>
                </a:cubicBezTo>
                <a:cubicBezTo>
                  <a:pt x="2677355" y="-13287"/>
                  <a:pt x="2861291" y="3011"/>
                  <a:pt x="3106674" y="0"/>
                </a:cubicBezTo>
                <a:cubicBezTo>
                  <a:pt x="3352057" y="-3011"/>
                  <a:pt x="3653490" y="-4744"/>
                  <a:pt x="4142232" y="0"/>
                </a:cubicBezTo>
                <a:cubicBezTo>
                  <a:pt x="4630974" y="4744"/>
                  <a:pt x="4444564" y="8249"/>
                  <a:pt x="4660011" y="0"/>
                </a:cubicBezTo>
                <a:cubicBezTo>
                  <a:pt x="4875458" y="-8249"/>
                  <a:pt x="4909915" y="15729"/>
                  <a:pt x="5005197" y="0"/>
                </a:cubicBezTo>
                <a:cubicBezTo>
                  <a:pt x="5100479" y="-15729"/>
                  <a:pt x="5506881" y="14811"/>
                  <a:pt x="5695569" y="0"/>
                </a:cubicBezTo>
                <a:cubicBezTo>
                  <a:pt x="5884257" y="-14811"/>
                  <a:pt x="5830976" y="-506"/>
                  <a:pt x="5868162" y="0"/>
                </a:cubicBezTo>
                <a:cubicBezTo>
                  <a:pt x="5905348" y="506"/>
                  <a:pt x="6183162" y="-24687"/>
                  <a:pt x="6385941" y="0"/>
                </a:cubicBezTo>
                <a:cubicBezTo>
                  <a:pt x="6588720" y="24687"/>
                  <a:pt x="6637747" y="-14528"/>
                  <a:pt x="6731127" y="0"/>
                </a:cubicBezTo>
                <a:cubicBezTo>
                  <a:pt x="6824507" y="14528"/>
                  <a:pt x="7139399" y="-23315"/>
                  <a:pt x="7248906" y="0"/>
                </a:cubicBezTo>
                <a:cubicBezTo>
                  <a:pt x="7358413" y="23315"/>
                  <a:pt x="7524526" y="-8881"/>
                  <a:pt x="7594092" y="0"/>
                </a:cubicBezTo>
                <a:cubicBezTo>
                  <a:pt x="7663658" y="8881"/>
                  <a:pt x="8010220" y="-13991"/>
                  <a:pt x="8284464" y="0"/>
                </a:cubicBezTo>
                <a:cubicBezTo>
                  <a:pt x="8558708" y="13991"/>
                  <a:pt x="9087014" y="-5453"/>
                  <a:pt x="9320022" y="0"/>
                </a:cubicBezTo>
                <a:cubicBezTo>
                  <a:pt x="9553030" y="5453"/>
                  <a:pt x="9674995" y="12902"/>
                  <a:pt x="9837801" y="0"/>
                </a:cubicBezTo>
                <a:cubicBezTo>
                  <a:pt x="10000607" y="-12902"/>
                  <a:pt x="10219404" y="-15372"/>
                  <a:pt x="10355580" y="0"/>
                </a:cubicBezTo>
                <a:cubicBezTo>
                  <a:pt x="10491756" y="15372"/>
                  <a:pt x="10852655" y="21472"/>
                  <a:pt x="11218545" y="0"/>
                </a:cubicBezTo>
                <a:cubicBezTo>
                  <a:pt x="11584436" y="-21472"/>
                  <a:pt x="11516982" y="-5616"/>
                  <a:pt x="11736324" y="0"/>
                </a:cubicBezTo>
                <a:cubicBezTo>
                  <a:pt x="11955666" y="5616"/>
                  <a:pt x="12340883" y="42006"/>
                  <a:pt x="12771882" y="0"/>
                </a:cubicBezTo>
                <a:cubicBezTo>
                  <a:pt x="13202881" y="-42006"/>
                  <a:pt x="13101431" y="-904"/>
                  <a:pt x="13289661" y="0"/>
                </a:cubicBezTo>
                <a:cubicBezTo>
                  <a:pt x="13477891" y="904"/>
                  <a:pt x="13804806" y="21590"/>
                  <a:pt x="14152626" y="0"/>
                </a:cubicBezTo>
                <a:cubicBezTo>
                  <a:pt x="14500446" y="-21590"/>
                  <a:pt x="14257489" y="-7884"/>
                  <a:pt x="14325219" y="0"/>
                </a:cubicBezTo>
                <a:cubicBezTo>
                  <a:pt x="14392949" y="7884"/>
                  <a:pt x="14683502" y="-22889"/>
                  <a:pt x="14842998" y="0"/>
                </a:cubicBezTo>
                <a:cubicBezTo>
                  <a:pt x="15002494" y="22889"/>
                  <a:pt x="15524256" y="-31119"/>
                  <a:pt x="15705963" y="0"/>
                </a:cubicBezTo>
                <a:cubicBezTo>
                  <a:pt x="15887670" y="31119"/>
                  <a:pt x="16054874" y="-8629"/>
                  <a:pt x="16223742" y="0"/>
                </a:cubicBezTo>
                <a:cubicBezTo>
                  <a:pt x="16392610" y="8629"/>
                  <a:pt x="16322714" y="4416"/>
                  <a:pt x="16396335" y="0"/>
                </a:cubicBezTo>
                <a:cubicBezTo>
                  <a:pt x="16469956" y="-4416"/>
                  <a:pt x="16896855" y="-28817"/>
                  <a:pt x="17259300" y="0"/>
                </a:cubicBezTo>
                <a:cubicBezTo>
                  <a:pt x="17243124" y="250405"/>
                  <a:pt x="17285982" y="406014"/>
                  <a:pt x="17259300" y="557622"/>
                </a:cubicBezTo>
                <a:cubicBezTo>
                  <a:pt x="17232618" y="709230"/>
                  <a:pt x="17281159" y="939820"/>
                  <a:pt x="17259300" y="1251407"/>
                </a:cubicBezTo>
                <a:cubicBezTo>
                  <a:pt x="17237441" y="1562995"/>
                  <a:pt x="17237125" y="1634779"/>
                  <a:pt x="17259300" y="1763641"/>
                </a:cubicBezTo>
                <a:cubicBezTo>
                  <a:pt x="17281475" y="1892503"/>
                  <a:pt x="17282175" y="2144883"/>
                  <a:pt x="17259300" y="2502814"/>
                </a:cubicBezTo>
                <a:cubicBezTo>
                  <a:pt x="17236425" y="2860745"/>
                  <a:pt x="17242946" y="3031387"/>
                  <a:pt x="17259300" y="3196599"/>
                </a:cubicBezTo>
                <a:cubicBezTo>
                  <a:pt x="17275654" y="3361812"/>
                  <a:pt x="17239621" y="3603966"/>
                  <a:pt x="17259300" y="3799609"/>
                </a:cubicBezTo>
                <a:cubicBezTo>
                  <a:pt x="17278980" y="3995252"/>
                  <a:pt x="17236118" y="4385648"/>
                  <a:pt x="17259300" y="4538782"/>
                </a:cubicBezTo>
                <a:cubicBezTo>
                  <a:pt x="17047967" y="4568709"/>
                  <a:pt x="16888270" y="4543792"/>
                  <a:pt x="16568928" y="4538782"/>
                </a:cubicBezTo>
                <a:cubicBezTo>
                  <a:pt x="16249586" y="4533772"/>
                  <a:pt x="15786126" y="4494603"/>
                  <a:pt x="15533370" y="4538782"/>
                </a:cubicBezTo>
                <a:cubicBezTo>
                  <a:pt x="15280614" y="4582961"/>
                  <a:pt x="14894348" y="4536790"/>
                  <a:pt x="14497812" y="4538782"/>
                </a:cubicBezTo>
                <a:cubicBezTo>
                  <a:pt x="14101276" y="4540774"/>
                  <a:pt x="14277392" y="4532153"/>
                  <a:pt x="14152626" y="4538782"/>
                </a:cubicBezTo>
                <a:cubicBezTo>
                  <a:pt x="14027860" y="4545411"/>
                  <a:pt x="14049745" y="4539206"/>
                  <a:pt x="13980033" y="4538782"/>
                </a:cubicBezTo>
                <a:cubicBezTo>
                  <a:pt x="13910321" y="4538358"/>
                  <a:pt x="13508879" y="4568324"/>
                  <a:pt x="13117068" y="4538782"/>
                </a:cubicBezTo>
                <a:cubicBezTo>
                  <a:pt x="12725257" y="4509240"/>
                  <a:pt x="12881025" y="4533803"/>
                  <a:pt x="12771882" y="4538782"/>
                </a:cubicBezTo>
                <a:cubicBezTo>
                  <a:pt x="12662739" y="4543761"/>
                  <a:pt x="12499520" y="4528728"/>
                  <a:pt x="12426696" y="4538782"/>
                </a:cubicBezTo>
                <a:cubicBezTo>
                  <a:pt x="12353872" y="4548836"/>
                  <a:pt x="12152845" y="4525596"/>
                  <a:pt x="11908917" y="4538782"/>
                </a:cubicBezTo>
                <a:cubicBezTo>
                  <a:pt x="11664989" y="4551968"/>
                  <a:pt x="11794278" y="4534353"/>
                  <a:pt x="11736324" y="4538782"/>
                </a:cubicBezTo>
                <a:cubicBezTo>
                  <a:pt x="11678370" y="4543211"/>
                  <a:pt x="11624344" y="4533830"/>
                  <a:pt x="11563731" y="4538782"/>
                </a:cubicBezTo>
                <a:cubicBezTo>
                  <a:pt x="11503118" y="4543734"/>
                  <a:pt x="11176680" y="4523121"/>
                  <a:pt x="10873359" y="4538782"/>
                </a:cubicBezTo>
                <a:cubicBezTo>
                  <a:pt x="10570038" y="4554443"/>
                  <a:pt x="10070400" y="4514700"/>
                  <a:pt x="9837801" y="4538782"/>
                </a:cubicBezTo>
                <a:cubicBezTo>
                  <a:pt x="9605202" y="4562864"/>
                  <a:pt x="9333428" y="4537256"/>
                  <a:pt x="9147429" y="4538782"/>
                </a:cubicBezTo>
                <a:cubicBezTo>
                  <a:pt x="8961430" y="4540308"/>
                  <a:pt x="8886124" y="4547616"/>
                  <a:pt x="8629650" y="4538782"/>
                </a:cubicBezTo>
                <a:cubicBezTo>
                  <a:pt x="8373176" y="4529948"/>
                  <a:pt x="8536848" y="4533294"/>
                  <a:pt x="8457057" y="4538782"/>
                </a:cubicBezTo>
                <a:cubicBezTo>
                  <a:pt x="8377266" y="4544270"/>
                  <a:pt x="7794530" y="4523306"/>
                  <a:pt x="7594092" y="4538782"/>
                </a:cubicBezTo>
                <a:cubicBezTo>
                  <a:pt x="7393655" y="4554258"/>
                  <a:pt x="7156294" y="4507768"/>
                  <a:pt x="6731127" y="4538782"/>
                </a:cubicBezTo>
                <a:cubicBezTo>
                  <a:pt x="6305960" y="4569796"/>
                  <a:pt x="6057082" y="4553244"/>
                  <a:pt x="5868162" y="4538782"/>
                </a:cubicBezTo>
                <a:cubicBezTo>
                  <a:pt x="5679242" y="4524320"/>
                  <a:pt x="5743253" y="4544431"/>
                  <a:pt x="5695569" y="4538782"/>
                </a:cubicBezTo>
                <a:cubicBezTo>
                  <a:pt x="5647885" y="4533133"/>
                  <a:pt x="5489415" y="4532290"/>
                  <a:pt x="5350383" y="4538782"/>
                </a:cubicBezTo>
                <a:cubicBezTo>
                  <a:pt x="5211351" y="4545274"/>
                  <a:pt x="4880754" y="4572676"/>
                  <a:pt x="4487418" y="4538782"/>
                </a:cubicBezTo>
                <a:cubicBezTo>
                  <a:pt x="4094082" y="4504888"/>
                  <a:pt x="4211650" y="4535103"/>
                  <a:pt x="4142232" y="4538782"/>
                </a:cubicBezTo>
                <a:cubicBezTo>
                  <a:pt x="4072814" y="4542461"/>
                  <a:pt x="3883310" y="4562148"/>
                  <a:pt x="3624453" y="4538782"/>
                </a:cubicBezTo>
                <a:cubicBezTo>
                  <a:pt x="3365596" y="4515416"/>
                  <a:pt x="2962581" y="4491236"/>
                  <a:pt x="2588895" y="4538782"/>
                </a:cubicBezTo>
                <a:cubicBezTo>
                  <a:pt x="2215209" y="4586328"/>
                  <a:pt x="2163342" y="4551328"/>
                  <a:pt x="1898523" y="4538782"/>
                </a:cubicBezTo>
                <a:cubicBezTo>
                  <a:pt x="1633704" y="4526236"/>
                  <a:pt x="1570578" y="4514497"/>
                  <a:pt x="1380744" y="4538782"/>
                </a:cubicBezTo>
                <a:cubicBezTo>
                  <a:pt x="1190910" y="4563067"/>
                  <a:pt x="940128" y="4551484"/>
                  <a:pt x="690372" y="4538782"/>
                </a:cubicBezTo>
                <a:cubicBezTo>
                  <a:pt x="440616" y="4526080"/>
                  <a:pt x="159415" y="4522299"/>
                  <a:pt x="0" y="4538782"/>
                </a:cubicBezTo>
                <a:cubicBezTo>
                  <a:pt x="26911" y="4416290"/>
                  <a:pt x="-7400" y="4096287"/>
                  <a:pt x="0" y="3981160"/>
                </a:cubicBezTo>
                <a:cubicBezTo>
                  <a:pt x="7400" y="3866033"/>
                  <a:pt x="-20284" y="3686936"/>
                  <a:pt x="0" y="3423538"/>
                </a:cubicBezTo>
                <a:cubicBezTo>
                  <a:pt x="20284" y="3160140"/>
                  <a:pt x="-21221" y="2920722"/>
                  <a:pt x="0" y="2684365"/>
                </a:cubicBezTo>
                <a:cubicBezTo>
                  <a:pt x="21221" y="2448008"/>
                  <a:pt x="8737" y="2347475"/>
                  <a:pt x="0" y="2172131"/>
                </a:cubicBezTo>
                <a:cubicBezTo>
                  <a:pt x="-8737" y="1996787"/>
                  <a:pt x="-32180" y="1668250"/>
                  <a:pt x="0" y="1523734"/>
                </a:cubicBezTo>
                <a:cubicBezTo>
                  <a:pt x="32180" y="1379218"/>
                  <a:pt x="4391" y="1111534"/>
                  <a:pt x="0" y="875337"/>
                </a:cubicBezTo>
                <a:cubicBezTo>
                  <a:pt x="-4391" y="639140"/>
                  <a:pt x="42750" y="377630"/>
                  <a:pt x="0" y="0"/>
                </a:cubicBezTo>
                <a:close/>
                <a:moveTo>
                  <a:pt x="272145" y="272145"/>
                </a:moveTo>
                <a:cubicBezTo>
                  <a:pt x="300558" y="582036"/>
                  <a:pt x="294335" y="673114"/>
                  <a:pt x="272145" y="937894"/>
                </a:cubicBezTo>
                <a:cubicBezTo>
                  <a:pt x="249955" y="1202674"/>
                  <a:pt x="287510" y="1314861"/>
                  <a:pt x="272145" y="1563697"/>
                </a:cubicBezTo>
                <a:cubicBezTo>
                  <a:pt x="256780" y="1812533"/>
                  <a:pt x="276352" y="1961763"/>
                  <a:pt x="272145" y="2309336"/>
                </a:cubicBezTo>
                <a:cubicBezTo>
                  <a:pt x="267938" y="2656909"/>
                  <a:pt x="249599" y="2703284"/>
                  <a:pt x="272145" y="2895195"/>
                </a:cubicBezTo>
                <a:cubicBezTo>
                  <a:pt x="294691" y="3087106"/>
                  <a:pt x="263880" y="3220912"/>
                  <a:pt x="272145" y="3441109"/>
                </a:cubicBezTo>
                <a:cubicBezTo>
                  <a:pt x="280410" y="3661306"/>
                  <a:pt x="310354" y="3936224"/>
                  <a:pt x="272145" y="4266637"/>
                </a:cubicBezTo>
                <a:cubicBezTo>
                  <a:pt x="357943" y="4274788"/>
                  <a:pt x="559900" y="4252782"/>
                  <a:pt x="634304" y="4266637"/>
                </a:cubicBezTo>
                <a:cubicBezTo>
                  <a:pt x="708708" y="4280492"/>
                  <a:pt x="1125507" y="4283000"/>
                  <a:pt x="1497912" y="4266637"/>
                </a:cubicBezTo>
                <a:cubicBezTo>
                  <a:pt x="1870317" y="4250274"/>
                  <a:pt x="1936128" y="4251342"/>
                  <a:pt x="2361521" y="4266637"/>
                </a:cubicBezTo>
                <a:cubicBezTo>
                  <a:pt x="2786914" y="4281932"/>
                  <a:pt x="2491584" y="4268193"/>
                  <a:pt x="2556530" y="4266637"/>
                </a:cubicBezTo>
                <a:cubicBezTo>
                  <a:pt x="2621476" y="4265081"/>
                  <a:pt x="3241462" y="4277438"/>
                  <a:pt x="3420139" y="4266637"/>
                </a:cubicBezTo>
                <a:cubicBezTo>
                  <a:pt x="3598816" y="4255836"/>
                  <a:pt x="3557811" y="4268737"/>
                  <a:pt x="3615147" y="4266637"/>
                </a:cubicBezTo>
                <a:cubicBezTo>
                  <a:pt x="3672483" y="4264537"/>
                  <a:pt x="3972838" y="4235683"/>
                  <a:pt x="4311606" y="4266637"/>
                </a:cubicBezTo>
                <a:cubicBezTo>
                  <a:pt x="4650374" y="4297591"/>
                  <a:pt x="4467054" y="4266989"/>
                  <a:pt x="4506614" y="4266637"/>
                </a:cubicBezTo>
                <a:cubicBezTo>
                  <a:pt x="4546174" y="4266285"/>
                  <a:pt x="5100071" y="4288711"/>
                  <a:pt x="5537373" y="4266637"/>
                </a:cubicBezTo>
                <a:cubicBezTo>
                  <a:pt x="5974675" y="4244563"/>
                  <a:pt x="6184185" y="4247857"/>
                  <a:pt x="6568132" y="4266637"/>
                </a:cubicBezTo>
                <a:cubicBezTo>
                  <a:pt x="6952079" y="4285417"/>
                  <a:pt x="6766388" y="4263713"/>
                  <a:pt x="6930291" y="4266637"/>
                </a:cubicBezTo>
                <a:cubicBezTo>
                  <a:pt x="7094194" y="4269561"/>
                  <a:pt x="7483272" y="4285312"/>
                  <a:pt x="7793899" y="4266637"/>
                </a:cubicBezTo>
                <a:cubicBezTo>
                  <a:pt x="8104526" y="4247962"/>
                  <a:pt x="8152781" y="4292083"/>
                  <a:pt x="8490358" y="4266637"/>
                </a:cubicBezTo>
                <a:cubicBezTo>
                  <a:pt x="8827935" y="4241191"/>
                  <a:pt x="9025695" y="4271685"/>
                  <a:pt x="9186817" y="4266637"/>
                </a:cubicBezTo>
                <a:cubicBezTo>
                  <a:pt x="9347939" y="4261589"/>
                  <a:pt x="9782244" y="4233460"/>
                  <a:pt x="10050426" y="4266637"/>
                </a:cubicBezTo>
                <a:cubicBezTo>
                  <a:pt x="10318608" y="4299814"/>
                  <a:pt x="10569833" y="4286693"/>
                  <a:pt x="10746885" y="4266637"/>
                </a:cubicBezTo>
                <a:cubicBezTo>
                  <a:pt x="10923937" y="4246581"/>
                  <a:pt x="10857214" y="4271252"/>
                  <a:pt x="10941893" y="4266637"/>
                </a:cubicBezTo>
                <a:cubicBezTo>
                  <a:pt x="11026572" y="4262022"/>
                  <a:pt x="11605377" y="4235378"/>
                  <a:pt x="11805502" y="4266637"/>
                </a:cubicBezTo>
                <a:cubicBezTo>
                  <a:pt x="12005627" y="4297896"/>
                  <a:pt x="11946309" y="4259839"/>
                  <a:pt x="12000510" y="4266637"/>
                </a:cubicBezTo>
                <a:cubicBezTo>
                  <a:pt x="12054711" y="4273435"/>
                  <a:pt x="12520820" y="4288399"/>
                  <a:pt x="12696969" y="4266637"/>
                </a:cubicBezTo>
                <a:cubicBezTo>
                  <a:pt x="12873118" y="4244875"/>
                  <a:pt x="13457654" y="4222110"/>
                  <a:pt x="13727728" y="4266637"/>
                </a:cubicBezTo>
                <a:cubicBezTo>
                  <a:pt x="13997802" y="4311164"/>
                  <a:pt x="14096701" y="4265795"/>
                  <a:pt x="14424187" y="4266637"/>
                </a:cubicBezTo>
                <a:cubicBezTo>
                  <a:pt x="14751673" y="4267479"/>
                  <a:pt x="14918918" y="4273639"/>
                  <a:pt x="15287796" y="4266637"/>
                </a:cubicBezTo>
                <a:cubicBezTo>
                  <a:pt x="15656674" y="4259635"/>
                  <a:pt x="15433843" y="4267032"/>
                  <a:pt x="15482804" y="4266637"/>
                </a:cubicBezTo>
                <a:cubicBezTo>
                  <a:pt x="15531765" y="4266242"/>
                  <a:pt x="16108993" y="4246347"/>
                  <a:pt x="16346413" y="4266637"/>
                </a:cubicBezTo>
                <a:cubicBezTo>
                  <a:pt x="16583833" y="4286927"/>
                  <a:pt x="16704573" y="4268721"/>
                  <a:pt x="16987155" y="4266637"/>
                </a:cubicBezTo>
                <a:cubicBezTo>
                  <a:pt x="16967255" y="4016254"/>
                  <a:pt x="16971522" y="3671517"/>
                  <a:pt x="16987155" y="3520998"/>
                </a:cubicBezTo>
                <a:cubicBezTo>
                  <a:pt x="17002788" y="3370479"/>
                  <a:pt x="16991485" y="3067362"/>
                  <a:pt x="16987155" y="2895195"/>
                </a:cubicBezTo>
                <a:cubicBezTo>
                  <a:pt x="16982825" y="2723028"/>
                  <a:pt x="16966568" y="2512487"/>
                  <a:pt x="16987155" y="2309336"/>
                </a:cubicBezTo>
                <a:cubicBezTo>
                  <a:pt x="17007742" y="2106185"/>
                  <a:pt x="16968227" y="1871172"/>
                  <a:pt x="16987155" y="1723477"/>
                </a:cubicBezTo>
                <a:cubicBezTo>
                  <a:pt x="17006083" y="1575782"/>
                  <a:pt x="16979410" y="1248997"/>
                  <a:pt x="16987155" y="1017784"/>
                </a:cubicBezTo>
                <a:cubicBezTo>
                  <a:pt x="16994900" y="786571"/>
                  <a:pt x="17015443" y="565471"/>
                  <a:pt x="16987155" y="272145"/>
                </a:cubicBezTo>
                <a:cubicBezTo>
                  <a:pt x="16550165" y="252278"/>
                  <a:pt x="16370910" y="234189"/>
                  <a:pt x="15956396" y="272145"/>
                </a:cubicBezTo>
                <a:cubicBezTo>
                  <a:pt x="15541882" y="310101"/>
                  <a:pt x="15562887" y="306175"/>
                  <a:pt x="15259937" y="272145"/>
                </a:cubicBezTo>
                <a:cubicBezTo>
                  <a:pt x="14956987" y="238115"/>
                  <a:pt x="14777912" y="246201"/>
                  <a:pt x="14563479" y="272145"/>
                </a:cubicBezTo>
                <a:cubicBezTo>
                  <a:pt x="14349046" y="298089"/>
                  <a:pt x="13860363" y="311706"/>
                  <a:pt x="13532720" y="272145"/>
                </a:cubicBezTo>
                <a:cubicBezTo>
                  <a:pt x="13205077" y="232584"/>
                  <a:pt x="13193666" y="259261"/>
                  <a:pt x="13003411" y="272145"/>
                </a:cubicBezTo>
                <a:cubicBezTo>
                  <a:pt x="12813156" y="285029"/>
                  <a:pt x="12485414" y="264833"/>
                  <a:pt x="12139802" y="272145"/>
                </a:cubicBezTo>
                <a:cubicBezTo>
                  <a:pt x="11794190" y="279457"/>
                  <a:pt x="11874596" y="277455"/>
                  <a:pt x="11777644" y="272145"/>
                </a:cubicBezTo>
                <a:cubicBezTo>
                  <a:pt x="11680692" y="266835"/>
                  <a:pt x="11141522" y="307530"/>
                  <a:pt x="10746885" y="272145"/>
                </a:cubicBezTo>
                <a:cubicBezTo>
                  <a:pt x="10352248" y="236760"/>
                  <a:pt x="10363497" y="274664"/>
                  <a:pt x="10217576" y="272145"/>
                </a:cubicBezTo>
                <a:cubicBezTo>
                  <a:pt x="10071655" y="269626"/>
                  <a:pt x="9850609" y="280305"/>
                  <a:pt x="9688267" y="272145"/>
                </a:cubicBezTo>
                <a:cubicBezTo>
                  <a:pt x="9525925" y="263985"/>
                  <a:pt x="9461094" y="285179"/>
                  <a:pt x="9326109" y="272145"/>
                </a:cubicBezTo>
                <a:cubicBezTo>
                  <a:pt x="9191124" y="259111"/>
                  <a:pt x="8706707" y="315213"/>
                  <a:pt x="8462500" y="272145"/>
                </a:cubicBezTo>
                <a:cubicBezTo>
                  <a:pt x="8218293" y="229077"/>
                  <a:pt x="8038060" y="239686"/>
                  <a:pt x="7766041" y="272145"/>
                </a:cubicBezTo>
                <a:cubicBezTo>
                  <a:pt x="7494022" y="304604"/>
                  <a:pt x="7652040" y="264062"/>
                  <a:pt x="7571033" y="272145"/>
                </a:cubicBezTo>
                <a:cubicBezTo>
                  <a:pt x="7490026" y="280228"/>
                  <a:pt x="6914028" y="321767"/>
                  <a:pt x="6540274" y="272145"/>
                </a:cubicBezTo>
                <a:cubicBezTo>
                  <a:pt x="6166520" y="222523"/>
                  <a:pt x="6165968" y="246728"/>
                  <a:pt x="6010965" y="272145"/>
                </a:cubicBezTo>
                <a:cubicBezTo>
                  <a:pt x="5855962" y="297562"/>
                  <a:pt x="5692069" y="282956"/>
                  <a:pt x="5481656" y="272145"/>
                </a:cubicBezTo>
                <a:cubicBezTo>
                  <a:pt x="5271243" y="261334"/>
                  <a:pt x="4898554" y="234879"/>
                  <a:pt x="4450898" y="272145"/>
                </a:cubicBezTo>
                <a:cubicBezTo>
                  <a:pt x="4003242" y="309411"/>
                  <a:pt x="4215561" y="280064"/>
                  <a:pt x="4088739" y="272145"/>
                </a:cubicBezTo>
                <a:cubicBezTo>
                  <a:pt x="3961917" y="264226"/>
                  <a:pt x="3965581" y="269606"/>
                  <a:pt x="3893731" y="272145"/>
                </a:cubicBezTo>
                <a:cubicBezTo>
                  <a:pt x="3821881" y="274684"/>
                  <a:pt x="3626372" y="274313"/>
                  <a:pt x="3364422" y="272145"/>
                </a:cubicBezTo>
                <a:cubicBezTo>
                  <a:pt x="3102472" y="269977"/>
                  <a:pt x="3233571" y="272635"/>
                  <a:pt x="3169413" y="272145"/>
                </a:cubicBezTo>
                <a:cubicBezTo>
                  <a:pt x="3105255" y="271655"/>
                  <a:pt x="2584410" y="242398"/>
                  <a:pt x="2138654" y="272145"/>
                </a:cubicBezTo>
                <a:cubicBezTo>
                  <a:pt x="1692898" y="301892"/>
                  <a:pt x="1628584" y="299439"/>
                  <a:pt x="1442196" y="272145"/>
                </a:cubicBezTo>
                <a:cubicBezTo>
                  <a:pt x="1255808" y="244851"/>
                  <a:pt x="1148627" y="259223"/>
                  <a:pt x="912887" y="272145"/>
                </a:cubicBezTo>
                <a:cubicBezTo>
                  <a:pt x="677147" y="285067"/>
                  <a:pt x="532348" y="277797"/>
                  <a:pt x="272145" y="272145"/>
                </a:cubicBezTo>
                <a:close/>
              </a:path>
              <a:path w="17259300" h="4538782" stroke="0" extrusionOk="0">
                <a:moveTo>
                  <a:pt x="0" y="0"/>
                </a:moveTo>
                <a:cubicBezTo>
                  <a:pt x="302547" y="34962"/>
                  <a:pt x="780376" y="12198"/>
                  <a:pt x="1035558" y="0"/>
                </a:cubicBezTo>
                <a:cubicBezTo>
                  <a:pt x="1290740" y="-12198"/>
                  <a:pt x="1134799" y="-7428"/>
                  <a:pt x="1208151" y="0"/>
                </a:cubicBezTo>
                <a:cubicBezTo>
                  <a:pt x="1281503" y="7428"/>
                  <a:pt x="1600314" y="23029"/>
                  <a:pt x="1725930" y="0"/>
                </a:cubicBezTo>
                <a:cubicBezTo>
                  <a:pt x="1851546" y="-23029"/>
                  <a:pt x="2006852" y="11695"/>
                  <a:pt x="2243709" y="0"/>
                </a:cubicBezTo>
                <a:cubicBezTo>
                  <a:pt x="2480566" y="-11695"/>
                  <a:pt x="2762422" y="26920"/>
                  <a:pt x="2934081" y="0"/>
                </a:cubicBezTo>
                <a:cubicBezTo>
                  <a:pt x="3105740" y="-26920"/>
                  <a:pt x="3043079" y="4378"/>
                  <a:pt x="3106674" y="0"/>
                </a:cubicBezTo>
                <a:cubicBezTo>
                  <a:pt x="3170269" y="-4378"/>
                  <a:pt x="3814463" y="23866"/>
                  <a:pt x="4142232" y="0"/>
                </a:cubicBezTo>
                <a:cubicBezTo>
                  <a:pt x="4470001" y="-23866"/>
                  <a:pt x="4680782" y="13888"/>
                  <a:pt x="4832604" y="0"/>
                </a:cubicBezTo>
                <a:cubicBezTo>
                  <a:pt x="4984426" y="-13888"/>
                  <a:pt x="5426508" y="23083"/>
                  <a:pt x="5868162" y="0"/>
                </a:cubicBezTo>
                <a:cubicBezTo>
                  <a:pt x="6309816" y="-23083"/>
                  <a:pt x="6580574" y="15753"/>
                  <a:pt x="6903720" y="0"/>
                </a:cubicBezTo>
                <a:cubicBezTo>
                  <a:pt x="7226866" y="-15753"/>
                  <a:pt x="7284047" y="-1918"/>
                  <a:pt x="7421499" y="0"/>
                </a:cubicBezTo>
                <a:cubicBezTo>
                  <a:pt x="7558951" y="1918"/>
                  <a:pt x="8203959" y="8619"/>
                  <a:pt x="8457057" y="0"/>
                </a:cubicBezTo>
                <a:cubicBezTo>
                  <a:pt x="8710155" y="-8619"/>
                  <a:pt x="8590442" y="7900"/>
                  <a:pt x="8629650" y="0"/>
                </a:cubicBezTo>
                <a:cubicBezTo>
                  <a:pt x="8668858" y="-7900"/>
                  <a:pt x="8856555" y="3413"/>
                  <a:pt x="8974836" y="0"/>
                </a:cubicBezTo>
                <a:cubicBezTo>
                  <a:pt x="9093117" y="-3413"/>
                  <a:pt x="9099509" y="1652"/>
                  <a:pt x="9147429" y="0"/>
                </a:cubicBezTo>
                <a:cubicBezTo>
                  <a:pt x="9195349" y="-1652"/>
                  <a:pt x="9914124" y="46254"/>
                  <a:pt x="10182987" y="0"/>
                </a:cubicBezTo>
                <a:cubicBezTo>
                  <a:pt x="10451850" y="-46254"/>
                  <a:pt x="10361703" y="-15021"/>
                  <a:pt x="10528173" y="0"/>
                </a:cubicBezTo>
                <a:cubicBezTo>
                  <a:pt x="10694643" y="15021"/>
                  <a:pt x="10714331" y="15553"/>
                  <a:pt x="10873359" y="0"/>
                </a:cubicBezTo>
                <a:cubicBezTo>
                  <a:pt x="11032387" y="-15553"/>
                  <a:pt x="11358498" y="-26203"/>
                  <a:pt x="11736324" y="0"/>
                </a:cubicBezTo>
                <a:cubicBezTo>
                  <a:pt x="12114151" y="26203"/>
                  <a:pt x="12224152" y="3803"/>
                  <a:pt x="12426696" y="0"/>
                </a:cubicBezTo>
                <a:cubicBezTo>
                  <a:pt x="12629240" y="-3803"/>
                  <a:pt x="12939144" y="-11980"/>
                  <a:pt x="13289661" y="0"/>
                </a:cubicBezTo>
                <a:cubicBezTo>
                  <a:pt x="13640179" y="11980"/>
                  <a:pt x="13389523" y="-7989"/>
                  <a:pt x="13462254" y="0"/>
                </a:cubicBezTo>
                <a:cubicBezTo>
                  <a:pt x="13534985" y="7989"/>
                  <a:pt x="13661334" y="-13433"/>
                  <a:pt x="13807440" y="0"/>
                </a:cubicBezTo>
                <a:cubicBezTo>
                  <a:pt x="13953546" y="13433"/>
                  <a:pt x="14128693" y="-10773"/>
                  <a:pt x="14325219" y="0"/>
                </a:cubicBezTo>
                <a:cubicBezTo>
                  <a:pt x="14521745" y="10773"/>
                  <a:pt x="14601435" y="-3586"/>
                  <a:pt x="14842998" y="0"/>
                </a:cubicBezTo>
                <a:cubicBezTo>
                  <a:pt x="15084561" y="3586"/>
                  <a:pt x="15077059" y="-11431"/>
                  <a:pt x="15188184" y="0"/>
                </a:cubicBezTo>
                <a:cubicBezTo>
                  <a:pt x="15299309" y="11431"/>
                  <a:pt x="15688926" y="21762"/>
                  <a:pt x="15878556" y="0"/>
                </a:cubicBezTo>
                <a:cubicBezTo>
                  <a:pt x="16068186" y="-21762"/>
                  <a:pt x="16773665" y="49577"/>
                  <a:pt x="17259300" y="0"/>
                </a:cubicBezTo>
                <a:cubicBezTo>
                  <a:pt x="17272489" y="229270"/>
                  <a:pt x="17244596" y="344608"/>
                  <a:pt x="17259300" y="557622"/>
                </a:cubicBezTo>
                <a:cubicBezTo>
                  <a:pt x="17274004" y="770636"/>
                  <a:pt x="17258258" y="959169"/>
                  <a:pt x="17259300" y="1296795"/>
                </a:cubicBezTo>
                <a:cubicBezTo>
                  <a:pt x="17260342" y="1634421"/>
                  <a:pt x="17278313" y="1799268"/>
                  <a:pt x="17259300" y="2035968"/>
                </a:cubicBezTo>
                <a:cubicBezTo>
                  <a:pt x="17240287" y="2272668"/>
                  <a:pt x="17280407" y="2341409"/>
                  <a:pt x="17259300" y="2548202"/>
                </a:cubicBezTo>
                <a:cubicBezTo>
                  <a:pt x="17238193" y="2754995"/>
                  <a:pt x="17241168" y="2975907"/>
                  <a:pt x="17259300" y="3241987"/>
                </a:cubicBezTo>
                <a:cubicBezTo>
                  <a:pt x="17277432" y="3508068"/>
                  <a:pt x="17257596" y="3583940"/>
                  <a:pt x="17259300" y="3754221"/>
                </a:cubicBezTo>
                <a:cubicBezTo>
                  <a:pt x="17261004" y="3924502"/>
                  <a:pt x="17289231" y="4191583"/>
                  <a:pt x="17259300" y="4538782"/>
                </a:cubicBezTo>
                <a:cubicBezTo>
                  <a:pt x="16906934" y="4544874"/>
                  <a:pt x="16504338" y="4552158"/>
                  <a:pt x="16223742" y="4538782"/>
                </a:cubicBezTo>
                <a:cubicBezTo>
                  <a:pt x="15943146" y="4525406"/>
                  <a:pt x="16095096" y="4534141"/>
                  <a:pt x="16051149" y="4538782"/>
                </a:cubicBezTo>
                <a:cubicBezTo>
                  <a:pt x="16007202" y="4543423"/>
                  <a:pt x="15513438" y="4550578"/>
                  <a:pt x="15360777" y="4538782"/>
                </a:cubicBezTo>
                <a:cubicBezTo>
                  <a:pt x="15208116" y="4526986"/>
                  <a:pt x="14964866" y="4523211"/>
                  <a:pt x="14842998" y="4538782"/>
                </a:cubicBezTo>
                <a:cubicBezTo>
                  <a:pt x="14721130" y="4554353"/>
                  <a:pt x="14582329" y="4537106"/>
                  <a:pt x="14497812" y="4538782"/>
                </a:cubicBezTo>
                <a:cubicBezTo>
                  <a:pt x="14413295" y="4540458"/>
                  <a:pt x="14121020" y="4573067"/>
                  <a:pt x="13807440" y="4538782"/>
                </a:cubicBezTo>
                <a:cubicBezTo>
                  <a:pt x="13493860" y="4504497"/>
                  <a:pt x="13486103" y="4550916"/>
                  <a:pt x="13289661" y="4538782"/>
                </a:cubicBezTo>
                <a:cubicBezTo>
                  <a:pt x="13093219" y="4526648"/>
                  <a:pt x="13090812" y="4546472"/>
                  <a:pt x="12944475" y="4538782"/>
                </a:cubicBezTo>
                <a:cubicBezTo>
                  <a:pt x="12798138" y="4531092"/>
                  <a:pt x="12745072" y="4527780"/>
                  <a:pt x="12599289" y="4538782"/>
                </a:cubicBezTo>
                <a:cubicBezTo>
                  <a:pt x="12453506" y="4549784"/>
                  <a:pt x="11985234" y="4570638"/>
                  <a:pt x="11736324" y="4538782"/>
                </a:cubicBezTo>
                <a:cubicBezTo>
                  <a:pt x="11487414" y="4506926"/>
                  <a:pt x="11609015" y="4544006"/>
                  <a:pt x="11563731" y="4538782"/>
                </a:cubicBezTo>
                <a:cubicBezTo>
                  <a:pt x="11518447" y="4533558"/>
                  <a:pt x="11000270" y="4575454"/>
                  <a:pt x="10700766" y="4538782"/>
                </a:cubicBezTo>
                <a:cubicBezTo>
                  <a:pt x="10401263" y="4502110"/>
                  <a:pt x="10025517" y="4488022"/>
                  <a:pt x="9665208" y="4538782"/>
                </a:cubicBezTo>
                <a:cubicBezTo>
                  <a:pt x="9304899" y="4589542"/>
                  <a:pt x="9461933" y="4536163"/>
                  <a:pt x="9320022" y="4538782"/>
                </a:cubicBezTo>
                <a:cubicBezTo>
                  <a:pt x="9178111" y="4541401"/>
                  <a:pt x="9114431" y="4531256"/>
                  <a:pt x="8974836" y="4538782"/>
                </a:cubicBezTo>
                <a:cubicBezTo>
                  <a:pt x="8835241" y="4546308"/>
                  <a:pt x="8527999" y="4577589"/>
                  <a:pt x="8111871" y="4538782"/>
                </a:cubicBezTo>
                <a:cubicBezTo>
                  <a:pt x="7695744" y="4499975"/>
                  <a:pt x="8020614" y="4535015"/>
                  <a:pt x="7939278" y="4538782"/>
                </a:cubicBezTo>
                <a:cubicBezTo>
                  <a:pt x="7857942" y="4542549"/>
                  <a:pt x="7835183" y="4545376"/>
                  <a:pt x="7766685" y="4538782"/>
                </a:cubicBezTo>
                <a:cubicBezTo>
                  <a:pt x="7698187" y="4532188"/>
                  <a:pt x="7212324" y="4520475"/>
                  <a:pt x="6731127" y="4538782"/>
                </a:cubicBezTo>
                <a:cubicBezTo>
                  <a:pt x="6249930" y="4557089"/>
                  <a:pt x="6098166" y="4550445"/>
                  <a:pt x="5695569" y="4538782"/>
                </a:cubicBezTo>
                <a:cubicBezTo>
                  <a:pt x="5292972" y="4527119"/>
                  <a:pt x="5266196" y="4540673"/>
                  <a:pt x="5005197" y="4538782"/>
                </a:cubicBezTo>
                <a:cubicBezTo>
                  <a:pt x="4744198" y="4536891"/>
                  <a:pt x="4909783" y="4538206"/>
                  <a:pt x="4832604" y="4538782"/>
                </a:cubicBezTo>
                <a:cubicBezTo>
                  <a:pt x="4755425" y="4539358"/>
                  <a:pt x="4470454" y="4519080"/>
                  <a:pt x="4314825" y="4538782"/>
                </a:cubicBezTo>
                <a:cubicBezTo>
                  <a:pt x="4159196" y="4558484"/>
                  <a:pt x="3767614" y="4511534"/>
                  <a:pt x="3624453" y="4538782"/>
                </a:cubicBezTo>
                <a:cubicBezTo>
                  <a:pt x="3481292" y="4566030"/>
                  <a:pt x="3225758" y="4558617"/>
                  <a:pt x="3106674" y="4538782"/>
                </a:cubicBezTo>
                <a:cubicBezTo>
                  <a:pt x="2987590" y="4518947"/>
                  <a:pt x="3013465" y="4542007"/>
                  <a:pt x="2934081" y="4538782"/>
                </a:cubicBezTo>
                <a:cubicBezTo>
                  <a:pt x="2854697" y="4535557"/>
                  <a:pt x="2384142" y="4510303"/>
                  <a:pt x="2071116" y="4538782"/>
                </a:cubicBezTo>
                <a:cubicBezTo>
                  <a:pt x="1758090" y="4567261"/>
                  <a:pt x="1784740" y="4544490"/>
                  <a:pt x="1553337" y="4538782"/>
                </a:cubicBezTo>
                <a:cubicBezTo>
                  <a:pt x="1321934" y="4533074"/>
                  <a:pt x="1451323" y="4530843"/>
                  <a:pt x="1380744" y="4538782"/>
                </a:cubicBezTo>
                <a:cubicBezTo>
                  <a:pt x="1310165" y="4546721"/>
                  <a:pt x="892257" y="4518539"/>
                  <a:pt x="690372" y="4538782"/>
                </a:cubicBezTo>
                <a:cubicBezTo>
                  <a:pt x="488487" y="4559025"/>
                  <a:pt x="297083" y="4572679"/>
                  <a:pt x="0" y="4538782"/>
                </a:cubicBezTo>
                <a:cubicBezTo>
                  <a:pt x="21754" y="4316121"/>
                  <a:pt x="14847" y="4198431"/>
                  <a:pt x="0" y="3890385"/>
                </a:cubicBezTo>
                <a:cubicBezTo>
                  <a:pt x="-14847" y="3582339"/>
                  <a:pt x="-12668" y="3502632"/>
                  <a:pt x="0" y="3378151"/>
                </a:cubicBezTo>
                <a:cubicBezTo>
                  <a:pt x="12668" y="3253670"/>
                  <a:pt x="-31241" y="2994701"/>
                  <a:pt x="0" y="2638978"/>
                </a:cubicBezTo>
                <a:cubicBezTo>
                  <a:pt x="31241" y="2283255"/>
                  <a:pt x="17461" y="2183608"/>
                  <a:pt x="0" y="2035968"/>
                </a:cubicBezTo>
                <a:cubicBezTo>
                  <a:pt x="-17461" y="1888328"/>
                  <a:pt x="-24083" y="1642800"/>
                  <a:pt x="0" y="1478346"/>
                </a:cubicBezTo>
                <a:cubicBezTo>
                  <a:pt x="24083" y="1313892"/>
                  <a:pt x="-27008" y="1065932"/>
                  <a:pt x="0" y="784561"/>
                </a:cubicBezTo>
                <a:cubicBezTo>
                  <a:pt x="27008" y="503190"/>
                  <a:pt x="26803" y="227479"/>
                  <a:pt x="0" y="0"/>
                </a:cubicBezTo>
                <a:close/>
                <a:moveTo>
                  <a:pt x="272145" y="272145"/>
                </a:moveTo>
                <a:cubicBezTo>
                  <a:pt x="264770" y="514082"/>
                  <a:pt x="271291" y="670215"/>
                  <a:pt x="272145" y="818059"/>
                </a:cubicBezTo>
                <a:cubicBezTo>
                  <a:pt x="272999" y="965903"/>
                  <a:pt x="286262" y="1218492"/>
                  <a:pt x="272145" y="1483808"/>
                </a:cubicBezTo>
                <a:cubicBezTo>
                  <a:pt x="258028" y="1749124"/>
                  <a:pt x="272624" y="1842803"/>
                  <a:pt x="272145" y="2189501"/>
                </a:cubicBezTo>
                <a:cubicBezTo>
                  <a:pt x="271666" y="2536199"/>
                  <a:pt x="245425" y="2512995"/>
                  <a:pt x="272145" y="2735415"/>
                </a:cubicBezTo>
                <a:cubicBezTo>
                  <a:pt x="298865" y="2957835"/>
                  <a:pt x="285864" y="3112800"/>
                  <a:pt x="272145" y="3361219"/>
                </a:cubicBezTo>
                <a:cubicBezTo>
                  <a:pt x="258426" y="3609638"/>
                  <a:pt x="253471" y="3862473"/>
                  <a:pt x="272145" y="4266637"/>
                </a:cubicBezTo>
                <a:cubicBezTo>
                  <a:pt x="436783" y="4274467"/>
                  <a:pt x="531504" y="4253454"/>
                  <a:pt x="634304" y="4266637"/>
                </a:cubicBezTo>
                <a:cubicBezTo>
                  <a:pt x="737104" y="4279820"/>
                  <a:pt x="759836" y="4270849"/>
                  <a:pt x="829312" y="4266637"/>
                </a:cubicBezTo>
                <a:cubicBezTo>
                  <a:pt x="898788" y="4262425"/>
                  <a:pt x="1243588" y="4256198"/>
                  <a:pt x="1525771" y="4266637"/>
                </a:cubicBezTo>
                <a:cubicBezTo>
                  <a:pt x="1807954" y="4277076"/>
                  <a:pt x="1985672" y="4280974"/>
                  <a:pt x="2222229" y="4266637"/>
                </a:cubicBezTo>
                <a:cubicBezTo>
                  <a:pt x="2458786" y="4252300"/>
                  <a:pt x="2506268" y="4274200"/>
                  <a:pt x="2751538" y="4266637"/>
                </a:cubicBezTo>
                <a:cubicBezTo>
                  <a:pt x="2996808" y="4259074"/>
                  <a:pt x="3206406" y="4260159"/>
                  <a:pt x="3447997" y="4266637"/>
                </a:cubicBezTo>
                <a:cubicBezTo>
                  <a:pt x="3689588" y="4273115"/>
                  <a:pt x="3882419" y="4264100"/>
                  <a:pt x="4144456" y="4266637"/>
                </a:cubicBezTo>
                <a:cubicBezTo>
                  <a:pt x="4406493" y="4269174"/>
                  <a:pt x="4245100" y="4273255"/>
                  <a:pt x="4339464" y="4266637"/>
                </a:cubicBezTo>
                <a:cubicBezTo>
                  <a:pt x="4433828" y="4260019"/>
                  <a:pt x="4601450" y="4280740"/>
                  <a:pt x="4701623" y="4266637"/>
                </a:cubicBezTo>
                <a:cubicBezTo>
                  <a:pt x="4801796" y="4252534"/>
                  <a:pt x="4820922" y="4257954"/>
                  <a:pt x="4896631" y="4266637"/>
                </a:cubicBezTo>
                <a:cubicBezTo>
                  <a:pt x="4972340" y="4275320"/>
                  <a:pt x="5154089" y="4253993"/>
                  <a:pt x="5258790" y="4266637"/>
                </a:cubicBezTo>
                <a:cubicBezTo>
                  <a:pt x="5363491" y="4279281"/>
                  <a:pt x="5626697" y="4287218"/>
                  <a:pt x="5788098" y="4266637"/>
                </a:cubicBezTo>
                <a:cubicBezTo>
                  <a:pt x="5949499" y="4246056"/>
                  <a:pt x="6227225" y="4252369"/>
                  <a:pt x="6484557" y="4266637"/>
                </a:cubicBezTo>
                <a:cubicBezTo>
                  <a:pt x="6741889" y="4280905"/>
                  <a:pt x="6691295" y="4249629"/>
                  <a:pt x="6846716" y="4266637"/>
                </a:cubicBezTo>
                <a:cubicBezTo>
                  <a:pt x="7002137" y="4283645"/>
                  <a:pt x="6954015" y="4257337"/>
                  <a:pt x="7041724" y="4266637"/>
                </a:cubicBezTo>
                <a:cubicBezTo>
                  <a:pt x="7129433" y="4275937"/>
                  <a:pt x="7318141" y="4260825"/>
                  <a:pt x="7403883" y="4266637"/>
                </a:cubicBezTo>
                <a:cubicBezTo>
                  <a:pt x="7489625" y="4272449"/>
                  <a:pt x="7757882" y="4243756"/>
                  <a:pt x="7933191" y="4266637"/>
                </a:cubicBezTo>
                <a:cubicBezTo>
                  <a:pt x="8108500" y="4289518"/>
                  <a:pt x="8167396" y="4278841"/>
                  <a:pt x="8295350" y="4266637"/>
                </a:cubicBezTo>
                <a:cubicBezTo>
                  <a:pt x="8423304" y="4254433"/>
                  <a:pt x="8436337" y="4272511"/>
                  <a:pt x="8490358" y="4266637"/>
                </a:cubicBezTo>
                <a:cubicBezTo>
                  <a:pt x="8544379" y="4260763"/>
                  <a:pt x="9014692" y="4258100"/>
                  <a:pt x="9353967" y="4266637"/>
                </a:cubicBezTo>
                <a:cubicBezTo>
                  <a:pt x="9693242" y="4275174"/>
                  <a:pt x="10007811" y="4258597"/>
                  <a:pt x="10217576" y="4266637"/>
                </a:cubicBezTo>
                <a:cubicBezTo>
                  <a:pt x="10427341" y="4274677"/>
                  <a:pt x="10476571" y="4273174"/>
                  <a:pt x="10579734" y="4266637"/>
                </a:cubicBezTo>
                <a:cubicBezTo>
                  <a:pt x="10682897" y="4260100"/>
                  <a:pt x="10877998" y="4245907"/>
                  <a:pt x="11109043" y="4266637"/>
                </a:cubicBezTo>
                <a:cubicBezTo>
                  <a:pt x="11340088" y="4287367"/>
                  <a:pt x="11836481" y="4251283"/>
                  <a:pt x="12139802" y="4266637"/>
                </a:cubicBezTo>
                <a:cubicBezTo>
                  <a:pt x="12443123" y="4281991"/>
                  <a:pt x="12271726" y="4273432"/>
                  <a:pt x="12334811" y="4266637"/>
                </a:cubicBezTo>
                <a:cubicBezTo>
                  <a:pt x="12397896" y="4259842"/>
                  <a:pt x="12639051" y="4284092"/>
                  <a:pt x="12864119" y="4266637"/>
                </a:cubicBezTo>
                <a:cubicBezTo>
                  <a:pt x="13089187" y="4249182"/>
                  <a:pt x="13638946" y="4245631"/>
                  <a:pt x="13894878" y="4266637"/>
                </a:cubicBezTo>
                <a:cubicBezTo>
                  <a:pt x="14150810" y="4287643"/>
                  <a:pt x="14256795" y="4285911"/>
                  <a:pt x="14424187" y="4266637"/>
                </a:cubicBezTo>
                <a:cubicBezTo>
                  <a:pt x="14591579" y="4247363"/>
                  <a:pt x="14522358" y="4275341"/>
                  <a:pt x="14619195" y="4266637"/>
                </a:cubicBezTo>
                <a:cubicBezTo>
                  <a:pt x="14716032" y="4257933"/>
                  <a:pt x="15424033" y="4278441"/>
                  <a:pt x="15649954" y="4266637"/>
                </a:cubicBezTo>
                <a:cubicBezTo>
                  <a:pt x="15875875" y="4254833"/>
                  <a:pt x="15759454" y="4257556"/>
                  <a:pt x="15844963" y="4266637"/>
                </a:cubicBezTo>
                <a:cubicBezTo>
                  <a:pt x="15930472" y="4275718"/>
                  <a:pt x="16427314" y="4310359"/>
                  <a:pt x="16987155" y="4266637"/>
                </a:cubicBezTo>
                <a:cubicBezTo>
                  <a:pt x="16991901" y="4077148"/>
                  <a:pt x="16955898" y="3813037"/>
                  <a:pt x="16987155" y="3560943"/>
                </a:cubicBezTo>
                <a:cubicBezTo>
                  <a:pt x="17018412" y="3308849"/>
                  <a:pt x="16996533" y="3234534"/>
                  <a:pt x="16987155" y="3015030"/>
                </a:cubicBezTo>
                <a:cubicBezTo>
                  <a:pt x="16977777" y="2795526"/>
                  <a:pt x="17005963" y="2481085"/>
                  <a:pt x="16987155" y="2269391"/>
                </a:cubicBezTo>
                <a:cubicBezTo>
                  <a:pt x="16968347" y="2057697"/>
                  <a:pt x="16986568" y="1819798"/>
                  <a:pt x="16987155" y="1683532"/>
                </a:cubicBezTo>
                <a:cubicBezTo>
                  <a:pt x="16987742" y="1547266"/>
                  <a:pt x="16975879" y="1282957"/>
                  <a:pt x="16987155" y="1137618"/>
                </a:cubicBezTo>
                <a:cubicBezTo>
                  <a:pt x="16998431" y="992279"/>
                  <a:pt x="16984309" y="467315"/>
                  <a:pt x="16987155" y="272145"/>
                </a:cubicBezTo>
                <a:cubicBezTo>
                  <a:pt x="16707359" y="270357"/>
                  <a:pt x="16483528" y="270357"/>
                  <a:pt x="16290696" y="272145"/>
                </a:cubicBezTo>
                <a:cubicBezTo>
                  <a:pt x="16097864" y="273933"/>
                  <a:pt x="15691008" y="249274"/>
                  <a:pt x="15427087" y="272145"/>
                </a:cubicBezTo>
                <a:cubicBezTo>
                  <a:pt x="15163166" y="295016"/>
                  <a:pt x="15198860" y="285847"/>
                  <a:pt x="15064929" y="272145"/>
                </a:cubicBezTo>
                <a:cubicBezTo>
                  <a:pt x="14930998" y="258443"/>
                  <a:pt x="14814364" y="278719"/>
                  <a:pt x="14702770" y="272145"/>
                </a:cubicBezTo>
                <a:cubicBezTo>
                  <a:pt x="14591176" y="265571"/>
                  <a:pt x="14358378" y="290301"/>
                  <a:pt x="14173462" y="272145"/>
                </a:cubicBezTo>
                <a:cubicBezTo>
                  <a:pt x="13988546" y="253989"/>
                  <a:pt x="14074092" y="263581"/>
                  <a:pt x="13978453" y="272145"/>
                </a:cubicBezTo>
                <a:cubicBezTo>
                  <a:pt x="13882814" y="280709"/>
                  <a:pt x="13857871" y="266453"/>
                  <a:pt x="13783445" y="272145"/>
                </a:cubicBezTo>
                <a:cubicBezTo>
                  <a:pt x="13709019" y="277837"/>
                  <a:pt x="13520816" y="283922"/>
                  <a:pt x="13421286" y="272145"/>
                </a:cubicBezTo>
                <a:cubicBezTo>
                  <a:pt x="13321756" y="260368"/>
                  <a:pt x="12885477" y="238529"/>
                  <a:pt x="12557677" y="272145"/>
                </a:cubicBezTo>
                <a:cubicBezTo>
                  <a:pt x="12229877" y="305761"/>
                  <a:pt x="12416099" y="276948"/>
                  <a:pt x="12362669" y="272145"/>
                </a:cubicBezTo>
                <a:cubicBezTo>
                  <a:pt x="12309239" y="267342"/>
                  <a:pt x="11675594" y="247645"/>
                  <a:pt x="11499060" y="272145"/>
                </a:cubicBezTo>
                <a:cubicBezTo>
                  <a:pt x="11322526" y="296645"/>
                  <a:pt x="11172035" y="247983"/>
                  <a:pt x="10969751" y="272145"/>
                </a:cubicBezTo>
                <a:cubicBezTo>
                  <a:pt x="10767467" y="296307"/>
                  <a:pt x="10679325" y="284403"/>
                  <a:pt x="10440443" y="272145"/>
                </a:cubicBezTo>
                <a:cubicBezTo>
                  <a:pt x="10201561" y="259887"/>
                  <a:pt x="10225261" y="263288"/>
                  <a:pt x="10078284" y="272145"/>
                </a:cubicBezTo>
                <a:cubicBezTo>
                  <a:pt x="9931307" y="281002"/>
                  <a:pt x="9533108" y="239392"/>
                  <a:pt x="9047525" y="272145"/>
                </a:cubicBezTo>
                <a:cubicBezTo>
                  <a:pt x="8561942" y="304898"/>
                  <a:pt x="8761334" y="257714"/>
                  <a:pt x="8685367" y="272145"/>
                </a:cubicBezTo>
                <a:cubicBezTo>
                  <a:pt x="8609400" y="286576"/>
                  <a:pt x="8193950" y="257613"/>
                  <a:pt x="7988908" y="272145"/>
                </a:cubicBezTo>
                <a:cubicBezTo>
                  <a:pt x="7783866" y="286677"/>
                  <a:pt x="7535089" y="302402"/>
                  <a:pt x="7292449" y="272145"/>
                </a:cubicBezTo>
                <a:cubicBezTo>
                  <a:pt x="7049809" y="241888"/>
                  <a:pt x="7064087" y="278070"/>
                  <a:pt x="6930291" y="272145"/>
                </a:cubicBezTo>
                <a:cubicBezTo>
                  <a:pt x="6796495" y="266220"/>
                  <a:pt x="6460224" y="247118"/>
                  <a:pt x="6066682" y="272145"/>
                </a:cubicBezTo>
                <a:cubicBezTo>
                  <a:pt x="5673140" y="297172"/>
                  <a:pt x="5931917" y="266850"/>
                  <a:pt x="5871673" y="272145"/>
                </a:cubicBezTo>
                <a:cubicBezTo>
                  <a:pt x="5811429" y="277440"/>
                  <a:pt x="5353376" y="265825"/>
                  <a:pt x="5175215" y="272145"/>
                </a:cubicBezTo>
                <a:cubicBezTo>
                  <a:pt x="4997054" y="278465"/>
                  <a:pt x="4570066" y="276771"/>
                  <a:pt x="4311606" y="272145"/>
                </a:cubicBezTo>
                <a:cubicBezTo>
                  <a:pt x="4053146" y="267519"/>
                  <a:pt x="3831445" y="234186"/>
                  <a:pt x="3447997" y="272145"/>
                </a:cubicBezTo>
                <a:cubicBezTo>
                  <a:pt x="3064549" y="310104"/>
                  <a:pt x="2760287" y="295184"/>
                  <a:pt x="2417238" y="272145"/>
                </a:cubicBezTo>
                <a:cubicBezTo>
                  <a:pt x="2074189" y="249106"/>
                  <a:pt x="2135283" y="286397"/>
                  <a:pt x="2055079" y="272145"/>
                </a:cubicBezTo>
                <a:cubicBezTo>
                  <a:pt x="1974875" y="257893"/>
                  <a:pt x="1367712" y="258273"/>
                  <a:pt x="1191471" y="272145"/>
                </a:cubicBezTo>
                <a:cubicBezTo>
                  <a:pt x="1015230" y="286017"/>
                  <a:pt x="586393" y="312398"/>
                  <a:pt x="272145" y="272145"/>
                </a:cubicBezTo>
                <a:close/>
              </a:path>
            </a:pathLst>
          </a:custGeom>
          <a:solidFill>
            <a:schemeClr val="accent2">
              <a:lumMod val="75000"/>
            </a:schemeClr>
          </a:solidFill>
          <a:ln>
            <a:solidFill>
              <a:schemeClr val="accent2">
                <a:lumMod val="75000"/>
              </a:schemeClr>
            </a:solidFill>
            <a:prstDash val="lgDashDotDot"/>
            <a:extLst>
              <a:ext uri="{C807C97D-BFC1-408E-A445-0C87EB9F89A2}">
                <ask:lineSketchStyleProps xmlns:ask="http://schemas.microsoft.com/office/drawing/2018/sketchyshapes" sd="1726555872">
                  <a:prstGeom prst="frame">
                    <a:avLst>
                      <a:gd name="adj1" fmla="val 5996"/>
                    </a:avLst>
                  </a:prstGeom>
                  <ask:type>
                    <ask:lineSketchFreehand/>
                  </ask:type>
                </ask:lineSketchStyleProps>
              </a:ext>
            </a:extLst>
          </a:ln>
        </p:spPr>
        <p:txBody>
          <a:bodyPr wrap="square">
            <a:spAutoFit/>
          </a:bodyPr>
          <a:lstStyle/>
          <a:p>
            <a:pPr algn="just"/>
            <a:r>
              <a:rPr lang="en-US" sz="3200" dirty="0">
                <a:latin typeface="Arial" panose="020B0604020202020204" pitchFamily="34" charset="0"/>
                <a:cs typeface="Arial" panose="020B0604020202020204" pitchFamily="34" charset="0"/>
              </a:rPr>
              <a:t>Offenders use the </a:t>
            </a:r>
            <a:r>
              <a:rPr lang="en-US" sz="3200" b="1" dirty="0">
                <a:latin typeface="Arial" panose="020B0604020202020204" pitchFamily="34" charset="0"/>
                <a:cs typeface="Arial" panose="020B0604020202020204" pitchFamily="34" charset="0"/>
              </a:rPr>
              <a:t>principle of reciprocity</a:t>
            </a:r>
            <a:r>
              <a:rPr lang="en-US" sz="3200" dirty="0">
                <a:latin typeface="Arial" panose="020B0604020202020204" pitchFamily="34" charset="0"/>
                <a:cs typeface="Arial" panose="020B0604020202020204" pitchFamily="34" charset="0"/>
              </a:rPr>
              <a:t> to set traps. They may give small gifts, gaming credits or compliments to make young people feel that they owe them something. This sense of obligation can reduce a student’s alertness.</a:t>
            </a:r>
          </a:p>
          <a:p>
            <a:pPr algn="just"/>
            <a:r>
              <a:rPr lang="en-US" sz="3200" dirty="0">
                <a:latin typeface="Arial" panose="020B0604020202020204" pitchFamily="34" charset="0"/>
                <a:cs typeface="Arial" panose="020B0604020202020204" pitchFamily="34" charset="0"/>
              </a:rPr>
              <a:t>When the person later asks to start a video call or take a selfie, young people may feel too embarrassed to refuse and fall into the trap.</a:t>
            </a:r>
          </a:p>
          <a:p>
            <a:pPr algn="just"/>
            <a:endParaRPr lang="en-US" sz="3200" dirty="0">
              <a:latin typeface="Arial" panose="020B0604020202020204" pitchFamily="34" charset="0"/>
              <a:cs typeface="Arial" panose="020B0604020202020204" pitchFamily="34" charset="0"/>
            </a:endParaRPr>
          </a:p>
          <a:p>
            <a:pPr algn="just"/>
            <a:r>
              <a:rPr lang="en-US" sz="3200" dirty="0">
                <a:latin typeface="Arial" panose="020B0604020202020204" pitchFamily="34" charset="0"/>
                <a:cs typeface="Arial" panose="020B0604020202020204" pitchFamily="34" charset="0"/>
              </a:rPr>
              <a:t>Sending a gift of equal values does not remove an offender’s harmful intentions. Instead, it may signal that you are an easy target to manipulate.</a:t>
            </a:r>
          </a:p>
        </p:txBody>
      </p:sp>
      <p:sp>
        <p:nvSpPr>
          <p:cNvPr id="12" name="文字方塊 11">
            <a:extLst>
              <a:ext uri="{FF2B5EF4-FFF2-40B4-BE49-F238E27FC236}">
                <a16:creationId xmlns:a16="http://schemas.microsoft.com/office/drawing/2014/main" id="{85FCDF41-2293-E9DF-87BB-8F663B40CAAF}"/>
              </a:ext>
            </a:extLst>
          </p:cNvPr>
          <p:cNvSpPr txBox="1"/>
          <p:nvPr/>
        </p:nvSpPr>
        <p:spPr>
          <a:xfrm>
            <a:off x="1196846" y="1097496"/>
            <a:ext cx="1335765" cy="1323439"/>
          </a:xfrm>
          <a:prstGeom prst="rect">
            <a:avLst/>
          </a:prstGeom>
          <a:noFill/>
        </p:spPr>
        <p:txBody>
          <a:bodyPr wrap="square">
            <a:spAutoFit/>
          </a:bodyPr>
          <a:lstStyle/>
          <a:p>
            <a:pPr algn="ctr"/>
            <a:r>
              <a:rPr lang="en-US" altLang="zh-HK" sz="8000" b="1" dirty="0">
                <a:latin typeface="新細明體-ExtB" panose="02020500000000000000" pitchFamily="18" charset="-120"/>
                <a:ea typeface="新細明體-ExtB" panose="02020500000000000000" pitchFamily="18" charset="-120"/>
              </a:rPr>
              <a:t>🎯</a:t>
            </a:r>
            <a:endParaRPr lang="en-GB" sz="8000" dirty="0"/>
          </a:p>
        </p:txBody>
      </p:sp>
      <p:sp>
        <p:nvSpPr>
          <p:cNvPr id="14" name="文字方塊 13">
            <a:extLst>
              <a:ext uri="{FF2B5EF4-FFF2-40B4-BE49-F238E27FC236}">
                <a16:creationId xmlns:a16="http://schemas.microsoft.com/office/drawing/2014/main" id="{089FCAAA-0FC1-1ECC-AD45-748D6E025A97}"/>
              </a:ext>
            </a:extLst>
          </p:cNvPr>
          <p:cNvSpPr txBox="1"/>
          <p:nvPr/>
        </p:nvSpPr>
        <p:spPr>
          <a:xfrm>
            <a:off x="1196846" y="3008864"/>
            <a:ext cx="1335765" cy="1323439"/>
          </a:xfrm>
          <a:prstGeom prst="rect">
            <a:avLst/>
          </a:prstGeom>
          <a:noFill/>
        </p:spPr>
        <p:txBody>
          <a:bodyPr wrap="square">
            <a:spAutoFit/>
          </a:bodyPr>
          <a:lstStyle/>
          <a:p>
            <a:pPr algn="ctr"/>
            <a:r>
              <a:rPr lang="en-US" altLang="zh-TW" sz="8000" dirty="0">
                <a:latin typeface="新細明體-ExtB" panose="02020500000000000000" pitchFamily="18" charset="-120"/>
                <a:ea typeface="新細明體-ExtB" panose="02020500000000000000" pitchFamily="18" charset="-120"/>
              </a:rPr>
              <a:t>🛡️</a:t>
            </a:r>
            <a:endParaRPr lang="en-GB" sz="1600" dirty="0"/>
          </a:p>
        </p:txBody>
      </p:sp>
      <p:sp>
        <p:nvSpPr>
          <p:cNvPr id="6" name="Explosion: 8 Points 5">
            <a:extLst>
              <a:ext uri="{FF2B5EF4-FFF2-40B4-BE49-F238E27FC236}">
                <a16:creationId xmlns:a16="http://schemas.microsoft.com/office/drawing/2014/main" id="{44EC88F3-F006-5E94-AB83-8B67F3DB51C2}"/>
              </a:ext>
            </a:extLst>
          </p:cNvPr>
          <p:cNvSpPr/>
          <p:nvPr/>
        </p:nvSpPr>
        <p:spPr>
          <a:xfrm rot="903702">
            <a:off x="15836143" y="2296039"/>
            <a:ext cx="2381250" cy="2163419"/>
          </a:xfrm>
          <a:prstGeom prst="irregularSeal1">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latin typeface="微軟正黑體" panose="020B0604030504040204" pitchFamily="34" charset="-120"/>
                <a:ea typeface="微軟正黑體" panose="020B0604030504040204" pitchFamily="34" charset="-120"/>
              </a:rPr>
              <a:t>NO!</a:t>
            </a:r>
          </a:p>
        </p:txBody>
      </p:sp>
      <p:sp>
        <p:nvSpPr>
          <p:cNvPr id="2" name="文字方塊 2">
            <a:extLst>
              <a:ext uri="{FF2B5EF4-FFF2-40B4-BE49-F238E27FC236}">
                <a16:creationId xmlns:a16="http://schemas.microsoft.com/office/drawing/2014/main" id="{077D8861-DDBA-DEED-8AD6-C299F220827A}"/>
              </a:ext>
            </a:extLst>
          </p:cNvPr>
          <p:cNvSpPr txBox="1"/>
          <p:nvPr/>
        </p:nvSpPr>
        <p:spPr>
          <a:xfrm>
            <a:off x="7391400" y="356400"/>
            <a:ext cx="10591800" cy="523220"/>
          </a:xfrm>
          <a:prstGeom prst="rect">
            <a:avLst/>
          </a:prstGeom>
          <a:noFill/>
        </p:spPr>
        <p:txBody>
          <a:bodyPr wrap="square">
            <a:spAutoFit/>
          </a:bodyPr>
          <a:lstStyle/>
          <a:p>
            <a:r>
              <a:rPr lang="en-GB" sz="2800" dirty="0">
                <a:latin typeface="Arial" panose="020B0604020202020204" pitchFamily="34" charset="0"/>
                <a:ea typeface="PMingLiU" panose="02020500000000000000" pitchFamily="18" charset="-120"/>
                <a:cs typeface="Arial" panose="020B0604020202020204" pitchFamily="34" charset="0"/>
              </a:rPr>
              <a:t>Unmasking the Screen: Deconstructing Online Sexual Grooming</a:t>
            </a:r>
            <a:endParaRPr lang="en-GB" sz="2800" dirty="0">
              <a:latin typeface="Arial" panose="020B0604020202020204" pitchFamily="34" charset="0"/>
              <a:cs typeface="Arial" panose="020B0604020202020204" pitchFamily="34" charset="0"/>
            </a:endParaRPr>
          </a:p>
        </p:txBody>
      </p:sp>
      <p:sp>
        <p:nvSpPr>
          <p:cNvPr id="3" name="投影片編號版面配置區 1">
            <a:extLst>
              <a:ext uri="{FF2B5EF4-FFF2-40B4-BE49-F238E27FC236}">
                <a16:creationId xmlns:a16="http://schemas.microsoft.com/office/drawing/2014/main" id="{E040248D-0F0B-3C20-3371-4666ED06430A}"/>
              </a:ext>
            </a:extLst>
          </p:cNvPr>
          <p:cNvSpPr>
            <a:spLocks noGrp="1"/>
          </p:cNvSpPr>
          <p:nvPr>
            <p:ph type="sldNum" sz="quarter" idx="12"/>
          </p:nvPr>
        </p:nvSpPr>
        <p:spPr>
          <a:xfrm>
            <a:off x="17564754" y="9583522"/>
            <a:ext cx="550862" cy="365125"/>
          </a:xfrm>
        </p:spPr>
        <p:txBody>
          <a:bodyPr/>
          <a:lstStyle/>
          <a:p>
            <a:pPr>
              <a:defRPr/>
            </a:pPr>
            <a:fld id="{76EF7C7B-46F8-443A-BEA6-DEAB3CE58959}" type="slidenum">
              <a:rPr lang="en-US" altLang="en-US" smtClean="0">
                <a:solidFill>
                  <a:schemeClr val="tx1"/>
                </a:solidFill>
              </a:rPr>
              <a:pPr>
                <a:defRPr/>
              </a:pPr>
              <a:t>16</a:t>
            </a:fld>
            <a:endParaRPr lang="en-US" altLang="en-US" dirty="0">
              <a:solidFill>
                <a:schemeClr val="tx1"/>
              </a:solidFill>
            </a:endParaRPr>
          </a:p>
        </p:txBody>
      </p:sp>
    </p:spTree>
    <p:extLst>
      <p:ext uri="{BB962C8B-B14F-4D97-AF65-F5344CB8AC3E}">
        <p14:creationId xmlns:p14="http://schemas.microsoft.com/office/powerpoint/2010/main" val="500306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1B9"/>
        </a:solidFill>
        <a:effectLst/>
      </p:bgPr>
    </p:bg>
    <p:spTree>
      <p:nvGrpSpPr>
        <p:cNvPr id="1" name=""/>
        <p:cNvGrpSpPr/>
        <p:nvPr/>
      </p:nvGrpSpPr>
      <p:grpSpPr>
        <a:xfrm>
          <a:off x="0" y="0"/>
          <a:ext cx="0" cy="0"/>
          <a:chOff x="0" y="0"/>
          <a:chExt cx="0" cy="0"/>
        </a:xfrm>
      </p:grpSpPr>
      <p:graphicFrame>
        <p:nvGraphicFramePr>
          <p:cNvPr id="6" name="資料庫圖表 5">
            <a:extLst>
              <a:ext uri="{FF2B5EF4-FFF2-40B4-BE49-F238E27FC236}">
                <a16:creationId xmlns:a16="http://schemas.microsoft.com/office/drawing/2014/main" id="{84D90C72-7F65-61FF-1F14-545ACFE271DC}"/>
              </a:ext>
            </a:extLst>
          </p:cNvPr>
          <p:cNvGraphicFramePr/>
          <p:nvPr>
            <p:extLst>
              <p:ext uri="{D42A27DB-BD31-4B8C-83A1-F6EECF244321}">
                <p14:modId xmlns:p14="http://schemas.microsoft.com/office/powerpoint/2010/main" val="1023196196"/>
              </p:ext>
            </p:extLst>
          </p:nvPr>
        </p:nvGraphicFramePr>
        <p:xfrm>
          <a:off x="2799310" y="1353996"/>
          <a:ext cx="14688590" cy="61716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文字方塊 7">
            <a:extLst>
              <a:ext uri="{FF2B5EF4-FFF2-40B4-BE49-F238E27FC236}">
                <a16:creationId xmlns:a16="http://schemas.microsoft.com/office/drawing/2014/main" id="{E6304CD3-1073-89F3-C4D6-F822C09E98E7}"/>
              </a:ext>
            </a:extLst>
          </p:cNvPr>
          <p:cNvSpPr txBox="1"/>
          <p:nvPr/>
        </p:nvSpPr>
        <p:spPr>
          <a:xfrm>
            <a:off x="533400" y="1837668"/>
            <a:ext cx="13335000" cy="1015663"/>
          </a:xfrm>
          <a:prstGeom prst="rect">
            <a:avLst/>
          </a:prstGeom>
          <a:noFill/>
        </p:spPr>
        <p:txBody>
          <a:bodyPr wrap="square">
            <a:spAutoFit/>
          </a:bodyPr>
          <a:lstStyle/>
          <a:p>
            <a:r>
              <a:rPr lang="en-US" sz="6000" b="1" dirty="0">
                <a:latin typeface="Arial" panose="020B0604020202020204" pitchFamily="34" charset="0"/>
                <a:cs typeface="Arial" panose="020B0604020202020204" pitchFamily="34" charset="0"/>
              </a:rPr>
              <a:t>When Can You Leave or Seek Help?</a:t>
            </a:r>
            <a:endParaRPr lang="en-GB" sz="6000" b="1" dirty="0">
              <a:latin typeface="Arial" panose="020B0604020202020204" pitchFamily="34" charset="0"/>
              <a:ea typeface="新細明體-ExtB" panose="02020500000000000000" pitchFamily="18" charset="-120"/>
              <a:cs typeface="Arial" panose="020B0604020202020204" pitchFamily="34" charset="0"/>
            </a:endParaRPr>
          </a:p>
        </p:txBody>
      </p:sp>
      <p:sp>
        <p:nvSpPr>
          <p:cNvPr id="3" name="TextBox 2">
            <a:extLst>
              <a:ext uri="{FF2B5EF4-FFF2-40B4-BE49-F238E27FC236}">
                <a16:creationId xmlns:a16="http://schemas.microsoft.com/office/drawing/2014/main" id="{8B4C53B2-B3C1-22E9-F6D5-A432AA9B26CC}"/>
              </a:ext>
            </a:extLst>
          </p:cNvPr>
          <p:cNvSpPr txBox="1"/>
          <p:nvPr/>
        </p:nvSpPr>
        <p:spPr>
          <a:xfrm>
            <a:off x="1295400" y="6277444"/>
            <a:ext cx="11811000" cy="3538002"/>
          </a:xfrm>
          <a:custGeom>
            <a:avLst/>
            <a:gdLst>
              <a:gd name="csX0" fmla="*/ 11424686 w 11811000"/>
              <a:gd name="csY0" fmla="*/ 3538002 h 3538002"/>
              <a:gd name="csX1" fmla="*/ 11501948 w 11811000"/>
              <a:gd name="csY1" fmla="*/ 3228950 h 3538002"/>
              <a:gd name="csX2" fmla="*/ 11811000 w 11811000"/>
              <a:gd name="csY2" fmla="*/ 3151688 h 3538002"/>
              <a:gd name="csX3" fmla="*/ 11424686 w 11811000"/>
              <a:gd name="csY3" fmla="*/ 3538002 h 3538002"/>
              <a:gd name="csX4" fmla="*/ 11095386 w 11811000"/>
              <a:gd name="csY4" fmla="*/ 3538002 h 3538002"/>
              <a:gd name="csX5" fmla="*/ 10651840 w 11811000"/>
              <a:gd name="csY5" fmla="*/ 3538002 h 3538002"/>
              <a:gd name="csX6" fmla="*/ 10094046 w 11811000"/>
              <a:gd name="csY6" fmla="*/ 3538002 h 3538002"/>
              <a:gd name="csX7" fmla="*/ 9764746 w 11811000"/>
              <a:gd name="csY7" fmla="*/ 3538002 h 3538002"/>
              <a:gd name="csX8" fmla="*/ 9435447 w 11811000"/>
              <a:gd name="csY8" fmla="*/ 3538002 h 3538002"/>
              <a:gd name="csX9" fmla="*/ 8649159 w 11811000"/>
              <a:gd name="csY9" fmla="*/ 3538002 h 3538002"/>
              <a:gd name="csX10" fmla="*/ 8091366 w 11811000"/>
              <a:gd name="csY10" fmla="*/ 3538002 h 3538002"/>
              <a:gd name="csX11" fmla="*/ 7190832 w 11811000"/>
              <a:gd name="csY11" fmla="*/ 3538002 h 3538002"/>
              <a:gd name="csX12" fmla="*/ 6861532 w 11811000"/>
              <a:gd name="csY12" fmla="*/ 3538002 h 3538002"/>
              <a:gd name="csX13" fmla="*/ 6075245 w 11811000"/>
              <a:gd name="csY13" fmla="*/ 3538002 h 3538002"/>
              <a:gd name="csX14" fmla="*/ 5745945 w 11811000"/>
              <a:gd name="csY14" fmla="*/ 3538002 h 3538002"/>
              <a:gd name="csX15" fmla="*/ 5073905 w 11811000"/>
              <a:gd name="csY15" fmla="*/ 3538002 h 3538002"/>
              <a:gd name="csX16" fmla="*/ 4401864 w 11811000"/>
              <a:gd name="csY16" fmla="*/ 3538002 h 3538002"/>
              <a:gd name="csX17" fmla="*/ 3844071 w 11811000"/>
              <a:gd name="csY17" fmla="*/ 3538002 h 3538002"/>
              <a:gd name="csX18" fmla="*/ 3400524 w 11811000"/>
              <a:gd name="csY18" fmla="*/ 3538002 h 3538002"/>
              <a:gd name="csX19" fmla="*/ 2728484 w 11811000"/>
              <a:gd name="csY19" fmla="*/ 3538002 h 3538002"/>
              <a:gd name="csX20" fmla="*/ 1942197 w 11811000"/>
              <a:gd name="csY20" fmla="*/ 3538002 h 3538002"/>
              <a:gd name="csX21" fmla="*/ 1612897 w 11811000"/>
              <a:gd name="csY21" fmla="*/ 3538002 h 3538002"/>
              <a:gd name="csX22" fmla="*/ 712363 w 11811000"/>
              <a:gd name="csY22" fmla="*/ 3538002 h 3538002"/>
              <a:gd name="csX23" fmla="*/ 0 w 11811000"/>
              <a:gd name="csY23" fmla="*/ 3538002 h 3538002"/>
              <a:gd name="csX24" fmla="*/ 0 w 11811000"/>
              <a:gd name="csY24" fmla="*/ 3054475 h 3538002"/>
              <a:gd name="csX25" fmla="*/ 0 w 11811000"/>
              <a:gd name="csY25" fmla="*/ 2464808 h 3538002"/>
              <a:gd name="csX26" fmla="*/ 0 w 11811000"/>
              <a:gd name="csY26" fmla="*/ 1804381 h 3538002"/>
              <a:gd name="csX27" fmla="*/ 0 w 11811000"/>
              <a:gd name="csY27" fmla="*/ 1179334 h 3538002"/>
              <a:gd name="csX28" fmla="*/ 0 w 11811000"/>
              <a:gd name="csY28" fmla="*/ 660427 h 3538002"/>
              <a:gd name="csX29" fmla="*/ 0 w 11811000"/>
              <a:gd name="csY29" fmla="*/ 0 h 3538002"/>
              <a:gd name="csX30" fmla="*/ 812875 w 11811000"/>
              <a:gd name="csY30" fmla="*/ 0 h 3538002"/>
              <a:gd name="csX31" fmla="*/ 1153309 w 11811000"/>
              <a:gd name="csY31" fmla="*/ 0 h 3538002"/>
              <a:gd name="csX32" fmla="*/ 1966184 w 11811000"/>
              <a:gd name="csY32" fmla="*/ 0 h 3538002"/>
              <a:gd name="csX33" fmla="*/ 2897169 w 11811000"/>
              <a:gd name="csY33" fmla="*/ 0 h 3538002"/>
              <a:gd name="csX34" fmla="*/ 3473824 w 11811000"/>
              <a:gd name="csY34" fmla="*/ 0 h 3538002"/>
              <a:gd name="csX35" fmla="*/ 4050478 w 11811000"/>
              <a:gd name="csY35" fmla="*/ 0 h 3538002"/>
              <a:gd name="csX36" fmla="*/ 4745243 w 11811000"/>
              <a:gd name="csY36" fmla="*/ 0 h 3538002"/>
              <a:gd name="csX37" fmla="*/ 5321898 w 11811000"/>
              <a:gd name="csY37" fmla="*/ 0 h 3538002"/>
              <a:gd name="csX38" fmla="*/ 6252882 w 11811000"/>
              <a:gd name="csY38" fmla="*/ 0 h 3538002"/>
              <a:gd name="csX39" fmla="*/ 6947647 w 11811000"/>
              <a:gd name="csY39" fmla="*/ 0 h 3538002"/>
              <a:gd name="csX40" fmla="*/ 7642412 w 11811000"/>
              <a:gd name="csY40" fmla="*/ 0 h 3538002"/>
              <a:gd name="csX41" fmla="*/ 8337176 w 11811000"/>
              <a:gd name="csY41" fmla="*/ 0 h 3538002"/>
              <a:gd name="csX42" fmla="*/ 9031941 w 11811000"/>
              <a:gd name="csY42" fmla="*/ 0 h 3538002"/>
              <a:gd name="csX43" fmla="*/ 9962926 w 11811000"/>
              <a:gd name="csY43" fmla="*/ 0 h 3538002"/>
              <a:gd name="csX44" fmla="*/ 10893911 w 11811000"/>
              <a:gd name="csY44" fmla="*/ 0 h 3538002"/>
              <a:gd name="csX45" fmla="*/ 11811000 w 11811000"/>
              <a:gd name="csY45" fmla="*/ 0 h 3538002"/>
              <a:gd name="csX46" fmla="*/ 11811000 w 11811000"/>
              <a:gd name="csY46" fmla="*/ 535787 h 3538002"/>
              <a:gd name="csX47" fmla="*/ 11811000 w 11811000"/>
              <a:gd name="csY47" fmla="*/ 1134608 h 3538002"/>
              <a:gd name="csX48" fmla="*/ 11811000 w 11811000"/>
              <a:gd name="csY48" fmla="*/ 1827979 h 3538002"/>
              <a:gd name="csX49" fmla="*/ 11811000 w 11811000"/>
              <a:gd name="csY49" fmla="*/ 2521350 h 3538002"/>
              <a:gd name="csX50" fmla="*/ 11811000 w 11811000"/>
              <a:gd name="csY50" fmla="*/ 3151688 h 35380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1811000" h="3538002" stroke="0" extrusionOk="0">
                <a:moveTo>
                  <a:pt x="0" y="0"/>
                </a:moveTo>
                <a:cubicBezTo>
                  <a:pt x="238044" y="21644"/>
                  <a:pt x="591003" y="9283"/>
                  <a:pt x="930985" y="0"/>
                </a:cubicBezTo>
                <a:cubicBezTo>
                  <a:pt x="1270967" y="-9283"/>
                  <a:pt x="1474387" y="-25300"/>
                  <a:pt x="1861969" y="0"/>
                </a:cubicBezTo>
                <a:cubicBezTo>
                  <a:pt x="2249551" y="25300"/>
                  <a:pt x="2365718" y="-29814"/>
                  <a:pt x="2674844" y="0"/>
                </a:cubicBezTo>
                <a:cubicBezTo>
                  <a:pt x="2983971" y="29814"/>
                  <a:pt x="3165558" y="-13969"/>
                  <a:pt x="3605829" y="0"/>
                </a:cubicBezTo>
                <a:cubicBezTo>
                  <a:pt x="4046100" y="13969"/>
                  <a:pt x="3841318" y="-14124"/>
                  <a:pt x="4064374" y="0"/>
                </a:cubicBezTo>
                <a:cubicBezTo>
                  <a:pt x="4287430" y="14124"/>
                  <a:pt x="4417810" y="2769"/>
                  <a:pt x="4522918" y="0"/>
                </a:cubicBezTo>
                <a:cubicBezTo>
                  <a:pt x="4628026" y="-2769"/>
                  <a:pt x="4726197" y="-6474"/>
                  <a:pt x="4863353" y="0"/>
                </a:cubicBezTo>
                <a:cubicBezTo>
                  <a:pt x="5000510" y="6474"/>
                  <a:pt x="5198547" y="6799"/>
                  <a:pt x="5321898" y="0"/>
                </a:cubicBezTo>
                <a:cubicBezTo>
                  <a:pt x="5445249" y="-6799"/>
                  <a:pt x="5528348" y="-1458"/>
                  <a:pt x="5662332" y="0"/>
                </a:cubicBezTo>
                <a:cubicBezTo>
                  <a:pt x="5796316" y="1458"/>
                  <a:pt x="5927052" y="-13976"/>
                  <a:pt x="6120877" y="0"/>
                </a:cubicBezTo>
                <a:cubicBezTo>
                  <a:pt x="6314703" y="13976"/>
                  <a:pt x="6298135" y="-11123"/>
                  <a:pt x="6461312" y="0"/>
                </a:cubicBezTo>
                <a:cubicBezTo>
                  <a:pt x="6624490" y="11123"/>
                  <a:pt x="7085942" y="10691"/>
                  <a:pt x="7392296" y="0"/>
                </a:cubicBezTo>
                <a:cubicBezTo>
                  <a:pt x="7698650" y="-10691"/>
                  <a:pt x="7972564" y="7247"/>
                  <a:pt x="8205171" y="0"/>
                </a:cubicBezTo>
                <a:cubicBezTo>
                  <a:pt x="8437779" y="-7247"/>
                  <a:pt x="8687590" y="25136"/>
                  <a:pt x="8899936" y="0"/>
                </a:cubicBezTo>
                <a:cubicBezTo>
                  <a:pt x="9112283" y="-25136"/>
                  <a:pt x="9455896" y="18816"/>
                  <a:pt x="9712811" y="0"/>
                </a:cubicBezTo>
                <a:cubicBezTo>
                  <a:pt x="9969727" y="-18816"/>
                  <a:pt x="9906845" y="5851"/>
                  <a:pt x="10053245" y="0"/>
                </a:cubicBezTo>
                <a:cubicBezTo>
                  <a:pt x="10199645" y="-5851"/>
                  <a:pt x="10483979" y="2299"/>
                  <a:pt x="10866120" y="0"/>
                </a:cubicBezTo>
                <a:cubicBezTo>
                  <a:pt x="11248262" y="-2299"/>
                  <a:pt x="11374955" y="-47221"/>
                  <a:pt x="11811000" y="0"/>
                </a:cubicBezTo>
                <a:cubicBezTo>
                  <a:pt x="11819284" y="294252"/>
                  <a:pt x="11785890" y="485353"/>
                  <a:pt x="11811000" y="630338"/>
                </a:cubicBezTo>
                <a:cubicBezTo>
                  <a:pt x="11836110" y="775323"/>
                  <a:pt x="11801367" y="1015697"/>
                  <a:pt x="11811000" y="1260675"/>
                </a:cubicBezTo>
                <a:cubicBezTo>
                  <a:pt x="11820633" y="1505653"/>
                  <a:pt x="11788288" y="1675297"/>
                  <a:pt x="11811000" y="1796462"/>
                </a:cubicBezTo>
                <a:cubicBezTo>
                  <a:pt x="11833712" y="1917627"/>
                  <a:pt x="11827331" y="2201486"/>
                  <a:pt x="11811000" y="2363766"/>
                </a:cubicBezTo>
                <a:cubicBezTo>
                  <a:pt x="11794669" y="2526046"/>
                  <a:pt x="11803232" y="2954975"/>
                  <a:pt x="11811000" y="3151688"/>
                </a:cubicBezTo>
                <a:cubicBezTo>
                  <a:pt x="11693445" y="3239789"/>
                  <a:pt x="11526606" y="3447448"/>
                  <a:pt x="11424686" y="3538002"/>
                </a:cubicBezTo>
                <a:cubicBezTo>
                  <a:pt x="11226649" y="3518977"/>
                  <a:pt x="11073438" y="3519234"/>
                  <a:pt x="10981139" y="3538002"/>
                </a:cubicBezTo>
                <a:cubicBezTo>
                  <a:pt x="10888840" y="3556770"/>
                  <a:pt x="10695952" y="3519660"/>
                  <a:pt x="10423346" y="3538002"/>
                </a:cubicBezTo>
                <a:cubicBezTo>
                  <a:pt x="10150740" y="3556344"/>
                  <a:pt x="10080883" y="3524229"/>
                  <a:pt x="9979799" y="3538002"/>
                </a:cubicBezTo>
                <a:cubicBezTo>
                  <a:pt x="9878715" y="3551775"/>
                  <a:pt x="9635245" y="3559241"/>
                  <a:pt x="9422006" y="3538002"/>
                </a:cubicBezTo>
                <a:cubicBezTo>
                  <a:pt x="9208767" y="3516763"/>
                  <a:pt x="9152703" y="3533896"/>
                  <a:pt x="8978459" y="3538002"/>
                </a:cubicBezTo>
                <a:cubicBezTo>
                  <a:pt x="8804215" y="3542108"/>
                  <a:pt x="8753283" y="3554031"/>
                  <a:pt x="8534912" y="3538002"/>
                </a:cubicBezTo>
                <a:cubicBezTo>
                  <a:pt x="8316541" y="3521973"/>
                  <a:pt x="8289544" y="3523282"/>
                  <a:pt x="8091366" y="3538002"/>
                </a:cubicBezTo>
                <a:cubicBezTo>
                  <a:pt x="7893188" y="3552722"/>
                  <a:pt x="7860688" y="3524291"/>
                  <a:pt x="7762066" y="3538002"/>
                </a:cubicBezTo>
                <a:cubicBezTo>
                  <a:pt x="7663444" y="3551713"/>
                  <a:pt x="7363633" y="3542713"/>
                  <a:pt x="7090026" y="3538002"/>
                </a:cubicBezTo>
                <a:cubicBezTo>
                  <a:pt x="6816419" y="3533291"/>
                  <a:pt x="6376724" y="3515659"/>
                  <a:pt x="6189492" y="3538002"/>
                </a:cubicBezTo>
                <a:cubicBezTo>
                  <a:pt x="6002260" y="3560345"/>
                  <a:pt x="5976944" y="3544303"/>
                  <a:pt x="5860192" y="3538002"/>
                </a:cubicBezTo>
                <a:cubicBezTo>
                  <a:pt x="5743440" y="3531701"/>
                  <a:pt x="5420633" y="3568749"/>
                  <a:pt x="5073905" y="3538002"/>
                </a:cubicBezTo>
                <a:cubicBezTo>
                  <a:pt x="4727177" y="3507255"/>
                  <a:pt x="4584814" y="3549323"/>
                  <a:pt x="4401864" y="3538002"/>
                </a:cubicBezTo>
                <a:cubicBezTo>
                  <a:pt x="4218914" y="3526681"/>
                  <a:pt x="4030262" y="3547333"/>
                  <a:pt x="3729824" y="3538002"/>
                </a:cubicBezTo>
                <a:cubicBezTo>
                  <a:pt x="3429386" y="3528671"/>
                  <a:pt x="3439165" y="3548132"/>
                  <a:pt x="3172030" y="3538002"/>
                </a:cubicBezTo>
                <a:cubicBezTo>
                  <a:pt x="2904895" y="3527872"/>
                  <a:pt x="2946901" y="3530973"/>
                  <a:pt x="2842731" y="3538002"/>
                </a:cubicBezTo>
                <a:cubicBezTo>
                  <a:pt x="2738561" y="3545031"/>
                  <a:pt x="2335094" y="3531729"/>
                  <a:pt x="2056443" y="3538002"/>
                </a:cubicBezTo>
                <a:cubicBezTo>
                  <a:pt x="1777792" y="3544275"/>
                  <a:pt x="1776021" y="3520783"/>
                  <a:pt x="1612897" y="3538002"/>
                </a:cubicBezTo>
                <a:cubicBezTo>
                  <a:pt x="1449773" y="3555221"/>
                  <a:pt x="1395288" y="3543121"/>
                  <a:pt x="1283597" y="3538002"/>
                </a:cubicBezTo>
                <a:cubicBezTo>
                  <a:pt x="1171906" y="3532883"/>
                  <a:pt x="983159" y="3553355"/>
                  <a:pt x="725804" y="3538002"/>
                </a:cubicBezTo>
                <a:cubicBezTo>
                  <a:pt x="468449" y="3522649"/>
                  <a:pt x="145672" y="3501714"/>
                  <a:pt x="0" y="3538002"/>
                </a:cubicBezTo>
                <a:cubicBezTo>
                  <a:pt x="-14149" y="3274604"/>
                  <a:pt x="30139" y="3123077"/>
                  <a:pt x="0" y="2912955"/>
                </a:cubicBezTo>
                <a:cubicBezTo>
                  <a:pt x="-30139" y="2702833"/>
                  <a:pt x="-12260" y="2561878"/>
                  <a:pt x="0" y="2287908"/>
                </a:cubicBezTo>
                <a:cubicBezTo>
                  <a:pt x="12260" y="2013938"/>
                  <a:pt x="32945" y="1875548"/>
                  <a:pt x="0" y="1627481"/>
                </a:cubicBezTo>
                <a:cubicBezTo>
                  <a:pt x="-32945" y="1379414"/>
                  <a:pt x="12279" y="1241694"/>
                  <a:pt x="0" y="1143954"/>
                </a:cubicBezTo>
                <a:cubicBezTo>
                  <a:pt x="-12279" y="1046214"/>
                  <a:pt x="-16907" y="853835"/>
                  <a:pt x="0" y="660427"/>
                </a:cubicBezTo>
                <a:cubicBezTo>
                  <a:pt x="16907" y="467019"/>
                  <a:pt x="30985" y="170490"/>
                  <a:pt x="0" y="0"/>
                </a:cubicBezTo>
                <a:close/>
              </a:path>
              <a:path w="11811000" h="3538002" fill="darkenLess" stroke="0" extrusionOk="0">
                <a:moveTo>
                  <a:pt x="11424686" y="3538002"/>
                </a:moveTo>
                <a:cubicBezTo>
                  <a:pt x="11473414" y="3406687"/>
                  <a:pt x="11467832" y="3379837"/>
                  <a:pt x="11501948" y="3228950"/>
                </a:cubicBezTo>
                <a:cubicBezTo>
                  <a:pt x="11572187" y="3208628"/>
                  <a:pt x="11669205" y="3198282"/>
                  <a:pt x="11811000" y="3151688"/>
                </a:cubicBezTo>
                <a:cubicBezTo>
                  <a:pt x="11655629" y="3269918"/>
                  <a:pt x="11563609" y="3406293"/>
                  <a:pt x="11424686" y="3538002"/>
                </a:cubicBezTo>
                <a:close/>
              </a:path>
              <a:path w="11811000" h="3538002" fill="none" extrusionOk="0">
                <a:moveTo>
                  <a:pt x="11424686" y="3538002"/>
                </a:moveTo>
                <a:cubicBezTo>
                  <a:pt x="11440992" y="3474946"/>
                  <a:pt x="11473319" y="3318523"/>
                  <a:pt x="11501948" y="3228950"/>
                </a:cubicBezTo>
                <a:cubicBezTo>
                  <a:pt x="11604554" y="3218589"/>
                  <a:pt x="11690500" y="3173165"/>
                  <a:pt x="11811000" y="3151688"/>
                </a:cubicBezTo>
                <a:cubicBezTo>
                  <a:pt x="11695566" y="3271413"/>
                  <a:pt x="11545498" y="3411858"/>
                  <a:pt x="11424686" y="3538002"/>
                </a:cubicBezTo>
                <a:cubicBezTo>
                  <a:pt x="11325972" y="3530215"/>
                  <a:pt x="11259563" y="3523301"/>
                  <a:pt x="11095386" y="3538002"/>
                </a:cubicBezTo>
                <a:cubicBezTo>
                  <a:pt x="10931209" y="3552703"/>
                  <a:pt x="10753229" y="3526489"/>
                  <a:pt x="10651840" y="3538002"/>
                </a:cubicBezTo>
                <a:cubicBezTo>
                  <a:pt x="10550451" y="3549515"/>
                  <a:pt x="10293797" y="3554049"/>
                  <a:pt x="10094046" y="3538002"/>
                </a:cubicBezTo>
                <a:cubicBezTo>
                  <a:pt x="9894295" y="3521955"/>
                  <a:pt x="9929273" y="3524883"/>
                  <a:pt x="9764746" y="3538002"/>
                </a:cubicBezTo>
                <a:cubicBezTo>
                  <a:pt x="9600219" y="3551121"/>
                  <a:pt x="9589918" y="3542221"/>
                  <a:pt x="9435447" y="3538002"/>
                </a:cubicBezTo>
                <a:cubicBezTo>
                  <a:pt x="9280976" y="3533783"/>
                  <a:pt x="8906150" y="3549869"/>
                  <a:pt x="8649159" y="3538002"/>
                </a:cubicBezTo>
                <a:cubicBezTo>
                  <a:pt x="8392168" y="3526135"/>
                  <a:pt x="8334302" y="3517746"/>
                  <a:pt x="8091366" y="3538002"/>
                </a:cubicBezTo>
                <a:cubicBezTo>
                  <a:pt x="7848430" y="3558258"/>
                  <a:pt x="7404331" y="3508586"/>
                  <a:pt x="7190832" y="3538002"/>
                </a:cubicBezTo>
                <a:cubicBezTo>
                  <a:pt x="6977333" y="3567418"/>
                  <a:pt x="6940262" y="3550399"/>
                  <a:pt x="6861532" y="3538002"/>
                </a:cubicBezTo>
                <a:cubicBezTo>
                  <a:pt x="6782802" y="3525605"/>
                  <a:pt x="6306044" y="3505162"/>
                  <a:pt x="6075245" y="3538002"/>
                </a:cubicBezTo>
                <a:cubicBezTo>
                  <a:pt x="5844446" y="3570842"/>
                  <a:pt x="5853678" y="3542995"/>
                  <a:pt x="5745945" y="3538002"/>
                </a:cubicBezTo>
                <a:cubicBezTo>
                  <a:pt x="5638212" y="3533009"/>
                  <a:pt x="5213232" y="3562743"/>
                  <a:pt x="5073905" y="3538002"/>
                </a:cubicBezTo>
                <a:cubicBezTo>
                  <a:pt x="4934578" y="3513261"/>
                  <a:pt x="4681447" y="3559742"/>
                  <a:pt x="4401864" y="3538002"/>
                </a:cubicBezTo>
                <a:cubicBezTo>
                  <a:pt x="4122281" y="3516262"/>
                  <a:pt x="3979418" y="3561370"/>
                  <a:pt x="3844071" y="3538002"/>
                </a:cubicBezTo>
                <a:cubicBezTo>
                  <a:pt x="3708724" y="3514634"/>
                  <a:pt x="3559694" y="3544230"/>
                  <a:pt x="3400524" y="3538002"/>
                </a:cubicBezTo>
                <a:cubicBezTo>
                  <a:pt x="3241354" y="3531774"/>
                  <a:pt x="3028441" y="3516312"/>
                  <a:pt x="2728484" y="3538002"/>
                </a:cubicBezTo>
                <a:cubicBezTo>
                  <a:pt x="2428527" y="3559692"/>
                  <a:pt x="2180454" y="3573786"/>
                  <a:pt x="1942197" y="3538002"/>
                </a:cubicBezTo>
                <a:cubicBezTo>
                  <a:pt x="1703940" y="3502218"/>
                  <a:pt x="1741031" y="3550318"/>
                  <a:pt x="1612897" y="3538002"/>
                </a:cubicBezTo>
                <a:cubicBezTo>
                  <a:pt x="1484763" y="3525686"/>
                  <a:pt x="1138651" y="3546020"/>
                  <a:pt x="712363" y="3538002"/>
                </a:cubicBezTo>
                <a:cubicBezTo>
                  <a:pt x="286075" y="3529984"/>
                  <a:pt x="231893" y="3560780"/>
                  <a:pt x="0" y="3538002"/>
                </a:cubicBezTo>
                <a:cubicBezTo>
                  <a:pt x="-3199" y="3399677"/>
                  <a:pt x="10950" y="3246150"/>
                  <a:pt x="0" y="3054475"/>
                </a:cubicBezTo>
                <a:cubicBezTo>
                  <a:pt x="-10950" y="2862800"/>
                  <a:pt x="27313" y="2721621"/>
                  <a:pt x="0" y="2464808"/>
                </a:cubicBezTo>
                <a:cubicBezTo>
                  <a:pt x="-27313" y="2207995"/>
                  <a:pt x="30863" y="2090765"/>
                  <a:pt x="0" y="1804381"/>
                </a:cubicBezTo>
                <a:cubicBezTo>
                  <a:pt x="-30863" y="1517997"/>
                  <a:pt x="7023" y="1471344"/>
                  <a:pt x="0" y="1179334"/>
                </a:cubicBezTo>
                <a:cubicBezTo>
                  <a:pt x="-7023" y="887324"/>
                  <a:pt x="25381" y="793051"/>
                  <a:pt x="0" y="660427"/>
                </a:cubicBezTo>
                <a:cubicBezTo>
                  <a:pt x="-25381" y="527803"/>
                  <a:pt x="-21105" y="143344"/>
                  <a:pt x="0" y="0"/>
                </a:cubicBezTo>
                <a:cubicBezTo>
                  <a:pt x="252380" y="-13871"/>
                  <a:pt x="581937" y="-5620"/>
                  <a:pt x="812875" y="0"/>
                </a:cubicBezTo>
                <a:cubicBezTo>
                  <a:pt x="1043813" y="5620"/>
                  <a:pt x="1008438" y="4693"/>
                  <a:pt x="1153309" y="0"/>
                </a:cubicBezTo>
                <a:cubicBezTo>
                  <a:pt x="1298180" y="-4693"/>
                  <a:pt x="1678416" y="-26502"/>
                  <a:pt x="1966184" y="0"/>
                </a:cubicBezTo>
                <a:cubicBezTo>
                  <a:pt x="2253952" y="26502"/>
                  <a:pt x="2696158" y="14783"/>
                  <a:pt x="2897169" y="0"/>
                </a:cubicBezTo>
                <a:cubicBezTo>
                  <a:pt x="3098180" y="-14783"/>
                  <a:pt x="3185907" y="-14506"/>
                  <a:pt x="3473824" y="0"/>
                </a:cubicBezTo>
                <a:cubicBezTo>
                  <a:pt x="3761741" y="14506"/>
                  <a:pt x="3847101" y="19413"/>
                  <a:pt x="4050478" y="0"/>
                </a:cubicBezTo>
                <a:cubicBezTo>
                  <a:pt x="4253855" y="-19413"/>
                  <a:pt x="4438043" y="34605"/>
                  <a:pt x="4745243" y="0"/>
                </a:cubicBezTo>
                <a:cubicBezTo>
                  <a:pt x="5052443" y="-34605"/>
                  <a:pt x="5058575" y="5737"/>
                  <a:pt x="5321898" y="0"/>
                </a:cubicBezTo>
                <a:cubicBezTo>
                  <a:pt x="5585221" y="-5737"/>
                  <a:pt x="5841321" y="-20681"/>
                  <a:pt x="6252882" y="0"/>
                </a:cubicBezTo>
                <a:cubicBezTo>
                  <a:pt x="6664443" y="20681"/>
                  <a:pt x="6677810" y="-26766"/>
                  <a:pt x="6947647" y="0"/>
                </a:cubicBezTo>
                <a:cubicBezTo>
                  <a:pt x="7217485" y="26766"/>
                  <a:pt x="7412515" y="21983"/>
                  <a:pt x="7642412" y="0"/>
                </a:cubicBezTo>
                <a:cubicBezTo>
                  <a:pt x="7872309" y="-21983"/>
                  <a:pt x="8174994" y="-22794"/>
                  <a:pt x="8337176" y="0"/>
                </a:cubicBezTo>
                <a:cubicBezTo>
                  <a:pt x="8499358" y="22794"/>
                  <a:pt x="8783725" y="34290"/>
                  <a:pt x="9031941" y="0"/>
                </a:cubicBezTo>
                <a:cubicBezTo>
                  <a:pt x="9280157" y="-34290"/>
                  <a:pt x="9739911" y="-631"/>
                  <a:pt x="9962926" y="0"/>
                </a:cubicBezTo>
                <a:cubicBezTo>
                  <a:pt x="10185942" y="631"/>
                  <a:pt x="10687749" y="-28527"/>
                  <a:pt x="10893911" y="0"/>
                </a:cubicBezTo>
                <a:cubicBezTo>
                  <a:pt x="11100074" y="28527"/>
                  <a:pt x="11558888" y="12799"/>
                  <a:pt x="11811000" y="0"/>
                </a:cubicBezTo>
                <a:cubicBezTo>
                  <a:pt x="11801122" y="252977"/>
                  <a:pt x="11787584" y="314418"/>
                  <a:pt x="11811000" y="535787"/>
                </a:cubicBezTo>
                <a:cubicBezTo>
                  <a:pt x="11834416" y="757156"/>
                  <a:pt x="11790243" y="989478"/>
                  <a:pt x="11811000" y="1134608"/>
                </a:cubicBezTo>
                <a:cubicBezTo>
                  <a:pt x="11831757" y="1279738"/>
                  <a:pt x="11823612" y="1623209"/>
                  <a:pt x="11811000" y="1827979"/>
                </a:cubicBezTo>
                <a:cubicBezTo>
                  <a:pt x="11798388" y="2032749"/>
                  <a:pt x="11801159" y="2376250"/>
                  <a:pt x="11811000" y="2521350"/>
                </a:cubicBezTo>
                <a:cubicBezTo>
                  <a:pt x="11820841" y="2666450"/>
                  <a:pt x="11835918" y="2938554"/>
                  <a:pt x="11811000" y="3151688"/>
                </a:cubicBezTo>
              </a:path>
              <a:path w="11811000" h="3538002" fill="none" stroke="0" extrusionOk="0">
                <a:moveTo>
                  <a:pt x="11424686" y="3538002"/>
                </a:moveTo>
                <a:cubicBezTo>
                  <a:pt x="11472435" y="3400393"/>
                  <a:pt x="11465072" y="3365855"/>
                  <a:pt x="11501948" y="3228950"/>
                </a:cubicBezTo>
                <a:cubicBezTo>
                  <a:pt x="11579484" y="3205244"/>
                  <a:pt x="11729833" y="3184224"/>
                  <a:pt x="11811000" y="3151688"/>
                </a:cubicBezTo>
                <a:cubicBezTo>
                  <a:pt x="11674693" y="3250793"/>
                  <a:pt x="11494163" y="3446775"/>
                  <a:pt x="11424686" y="3538002"/>
                </a:cubicBezTo>
                <a:cubicBezTo>
                  <a:pt x="11277579" y="3536460"/>
                  <a:pt x="11044801" y="3508798"/>
                  <a:pt x="10752646" y="3538002"/>
                </a:cubicBezTo>
                <a:cubicBezTo>
                  <a:pt x="10460491" y="3567206"/>
                  <a:pt x="10461472" y="3531925"/>
                  <a:pt x="10309099" y="3538002"/>
                </a:cubicBezTo>
                <a:cubicBezTo>
                  <a:pt x="10156726" y="3544079"/>
                  <a:pt x="9721496" y="3508113"/>
                  <a:pt x="9522812" y="3538002"/>
                </a:cubicBezTo>
                <a:cubicBezTo>
                  <a:pt x="9324128" y="3567891"/>
                  <a:pt x="9135259" y="3543931"/>
                  <a:pt x="8850771" y="3538002"/>
                </a:cubicBezTo>
                <a:cubicBezTo>
                  <a:pt x="8566283" y="3532073"/>
                  <a:pt x="8306478" y="3582036"/>
                  <a:pt x="7950237" y="3538002"/>
                </a:cubicBezTo>
                <a:cubicBezTo>
                  <a:pt x="7593996" y="3493968"/>
                  <a:pt x="7609155" y="3559245"/>
                  <a:pt x="7278197" y="3538002"/>
                </a:cubicBezTo>
                <a:cubicBezTo>
                  <a:pt x="6947239" y="3516759"/>
                  <a:pt x="6759485" y="3507236"/>
                  <a:pt x="6606157" y="3538002"/>
                </a:cubicBezTo>
                <a:cubicBezTo>
                  <a:pt x="6452829" y="3568768"/>
                  <a:pt x="6206630" y="3549765"/>
                  <a:pt x="6048363" y="3538002"/>
                </a:cubicBezTo>
                <a:cubicBezTo>
                  <a:pt x="5890096" y="3526239"/>
                  <a:pt x="5752990" y="3559095"/>
                  <a:pt x="5604817" y="3538002"/>
                </a:cubicBezTo>
                <a:cubicBezTo>
                  <a:pt x="5456644" y="3516909"/>
                  <a:pt x="5434906" y="3522819"/>
                  <a:pt x="5275517" y="3538002"/>
                </a:cubicBezTo>
                <a:cubicBezTo>
                  <a:pt x="5116128" y="3553185"/>
                  <a:pt x="4674042" y="3528458"/>
                  <a:pt x="4489230" y="3538002"/>
                </a:cubicBezTo>
                <a:cubicBezTo>
                  <a:pt x="4304418" y="3547546"/>
                  <a:pt x="4235664" y="3532074"/>
                  <a:pt x="4159930" y="3538002"/>
                </a:cubicBezTo>
                <a:cubicBezTo>
                  <a:pt x="4084196" y="3543930"/>
                  <a:pt x="3883637" y="3540262"/>
                  <a:pt x="3716383" y="3538002"/>
                </a:cubicBezTo>
                <a:cubicBezTo>
                  <a:pt x="3549129" y="3535742"/>
                  <a:pt x="3518698" y="3542626"/>
                  <a:pt x="3387083" y="3538002"/>
                </a:cubicBezTo>
                <a:cubicBezTo>
                  <a:pt x="3255468" y="3533378"/>
                  <a:pt x="3124473" y="3528043"/>
                  <a:pt x="3057784" y="3538002"/>
                </a:cubicBezTo>
                <a:cubicBezTo>
                  <a:pt x="2991095" y="3547961"/>
                  <a:pt x="2522137" y="3525950"/>
                  <a:pt x="2271496" y="3538002"/>
                </a:cubicBezTo>
                <a:cubicBezTo>
                  <a:pt x="2020855" y="3550054"/>
                  <a:pt x="2038653" y="3537166"/>
                  <a:pt x="1942197" y="3538002"/>
                </a:cubicBezTo>
                <a:cubicBezTo>
                  <a:pt x="1845741" y="3538838"/>
                  <a:pt x="1724201" y="3542241"/>
                  <a:pt x="1612897" y="3538002"/>
                </a:cubicBezTo>
                <a:cubicBezTo>
                  <a:pt x="1501593" y="3533763"/>
                  <a:pt x="1081986" y="3574899"/>
                  <a:pt x="826610" y="3538002"/>
                </a:cubicBezTo>
                <a:cubicBezTo>
                  <a:pt x="571234" y="3501105"/>
                  <a:pt x="349634" y="3565641"/>
                  <a:pt x="0" y="3538002"/>
                </a:cubicBezTo>
                <a:cubicBezTo>
                  <a:pt x="-810" y="3386538"/>
                  <a:pt x="19769" y="3063943"/>
                  <a:pt x="0" y="2877575"/>
                </a:cubicBezTo>
                <a:cubicBezTo>
                  <a:pt x="-19769" y="2691207"/>
                  <a:pt x="9217" y="2416176"/>
                  <a:pt x="0" y="2287908"/>
                </a:cubicBezTo>
                <a:cubicBezTo>
                  <a:pt x="-9217" y="2159640"/>
                  <a:pt x="10465" y="1867816"/>
                  <a:pt x="0" y="1627481"/>
                </a:cubicBezTo>
                <a:cubicBezTo>
                  <a:pt x="-10465" y="1387146"/>
                  <a:pt x="20659" y="1307255"/>
                  <a:pt x="0" y="1002434"/>
                </a:cubicBezTo>
                <a:cubicBezTo>
                  <a:pt x="-20659" y="697613"/>
                  <a:pt x="-19679" y="291397"/>
                  <a:pt x="0" y="0"/>
                </a:cubicBezTo>
                <a:cubicBezTo>
                  <a:pt x="338612" y="3468"/>
                  <a:pt x="598703" y="-36141"/>
                  <a:pt x="812875" y="0"/>
                </a:cubicBezTo>
                <a:cubicBezTo>
                  <a:pt x="1027048" y="36141"/>
                  <a:pt x="1043206" y="13768"/>
                  <a:pt x="1153309" y="0"/>
                </a:cubicBezTo>
                <a:cubicBezTo>
                  <a:pt x="1263412" y="-13768"/>
                  <a:pt x="1416236" y="-1775"/>
                  <a:pt x="1611854" y="0"/>
                </a:cubicBezTo>
                <a:cubicBezTo>
                  <a:pt x="1807473" y="1775"/>
                  <a:pt x="2238445" y="-27437"/>
                  <a:pt x="2542839" y="0"/>
                </a:cubicBezTo>
                <a:cubicBezTo>
                  <a:pt x="2847234" y="27437"/>
                  <a:pt x="2726385" y="11691"/>
                  <a:pt x="2883274" y="0"/>
                </a:cubicBezTo>
                <a:cubicBezTo>
                  <a:pt x="3040163" y="-11691"/>
                  <a:pt x="3328248" y="32524"/>
                  <a:pt x="3696148" y="0"/>
                </a:cubicBezTo>
                <a:cubicBezTo>
                  <a:pt x="4064048" y="-32524"/>
                  <a:pt x="4327897" y="16031"/>
                  <a:pt x="4509023" y="0"/>
                </a:cubicBezTo>
                <a:cubicBezTo>
                  <a:pt x="4690150" y="-16031"/>
                  <a:pt x="4696929" y="15378"/>
                  <a:pt x="4849458" y="0"/>
                </a:cubicBezTo>
                <a:cubicBezTo>
                  <a:pt x="5001987" y="-15378"/>
                  <a:pt x="5571617" y="-25386"/>
                  <a:pt x="5780442" y="0"/>
                </a:cubicBezTo>
                <a:cubicBezTo>
                  <a:pt x="5989267" y="25386"/>
                  <a:pt x="6049482" y="7009"/>
                  <a:pt x="6120877" y="0"/>
                </a:cubicBezTo>
                <a:cubicBezTo>
                  <a:pt x="6192272" y="-7009"/>
                  <a:pt x="6557907" y="-9574"/>
                  <a:pt x="6815642" y="0"/>
                </a:cubicBezTo>
                <a:cubicBezTo>
                  <a:pt x="7073378" y="9574"/>
                  <a:pt x="7201111" y="13970"/>
                  <a:pt x="7392296" y="0"/>
                </a:cubicBezTo>
                <a:cubicBezTo>
                  <a:pt x="7583481" y="-13970"/>
                  <a:pt x="7948271" y="-33194"/>
                  <a:pt x="8205171" y="0"/>
                </a:cubicBezTo>
                <a:cubicBezTo>
                  <a:pt x="8462071" y="33194"/>
                  <a:pt x="8717584" y="-26780"/>
                  <a:pt x="9018046" y="0"/>
                </a:cubicBezTo>
                <a:cubicBezTo>
                  <a:pt x="9318509" y="26780"/>
                  <a:pt x="9605051" y="-8098"/>
                  <a:pt x="9949031" y="0"/>
                </a:cubicBezTo>
                <a:cubicBezTo>
                  <a:pt x="10293012" y="8098"/>
                  <a:pt x="10685098" y="-33040"/>
                  <a:pt x="10880015" y="0"/>
                </a:cubicBezTo>
                <a:cubicBezTo>
                  <a:pt x="11074932" y="33040"/>
                  <a:pt x="11436512" y="19239"/>
                  <a:pt x="11811000" y="0"/>
                </a:cubicBezTo>
                <a:cubicBezTo>
                  <a:pt x="11827764" y="179551"/>
                  <a:pt x="11812525" y="486271"/>
                  <a:pt x="11811000" y="630338"/>
                </a:cubicBezTo>
                <a:cubicBezTo>
                  <a:pt x="11809475" y="774405"/>
                  <a:pt x="11788647" y="1071021"/>
                  <a:pt x="11811000" y="1229158"/>
                </a:cubicBezTo>
                <a:cubicBezTo>
                  <a:pt x="11833353" y="1387295"/>
                  <a:pt x="11826022" y="1732248"/>
                  <a:pt x="11811000" y="1891013"/>
                </a:cubicBezTo>
                <a:cubicBezTo>
                  <a:pt x="11795978" y="2049778"/>
                  <a:pt x="11784647" y="2261517"/>
                  <a:pt x="11811000" y="2489834"/>
                </a:cubicBezTo>
                <a:cubicBezTo>
                  <a:pt x="11837353" y="2718151"/>
                  <a:pt x="11840080" y="2887778"/>
                  <a:pt x="11811000" y="3151688"/>
                </a:cubicBezTo>
              </a:path>
            </a:pathLst>
          </a:custGeom>
          <a:solidFill>
            <a:srgbClr val="99CCFF"/>
          </a:solidFill>
          <a:ln w="76200">
            <a:solidFill>
              <a:schemeClr val="accent2">
                <a:lumMod val="75000"/>
              </a:schemeClr>
            </a:solidFill>
            <a:extLst>
              <a:ext uri="{C807C97D-BFC1-408E-A445-0C87EB9F89A2}">
                <ask:lineSketchStyleProps xmlns:ask="http://schemas.microsoft.com/office/drawing/2018/sketchyshapes" sd="2416515102">
                  <a:prstGeom prst="foldedCorner">
                    <a:avLst>
                      <a:gd name="adj" fmla="val 10919"/>
                    </a:avLst>
                  </a:prstGeom>
                  <ask:type>
                    <ask:lineSketchFreehand/>
                  </ask:type>
                </ask:lineSketchStyleProps>
              </a:ext>
            </a:extLst>
          </a:ln>
        </p:spPr>
        <p:txBody>
          <a:bodyPr wrap="square" anchor="ctr">
            <a:spAutoFit/>
          </a:bodyPr>
          <a:lstStyle/>
          <a:p>
            <a:pPr marL="182563" indent="-100013" algn="just">
              <a:lnSpc>
                <a:spcPct val="100000"/>
              </a:lnSpc>
              <a:spcAft>
                <a:spcPts val="800"/>
              </a:spcAft>
              <a:buNone/>
            </a:pPr>
            <a:r>
              <a:rPr lang="en-US" sz="4000" dirty="0">
                <a:latin typeface="Arial" panose="020B0604020202020204" pitchFamily="34" charset="0"/>
                <a:cs typeface="Arial" panose="020B0604020202020204" pitchFamily="34" charset="0"/>
              </a:rPr>
              <a:t>Whenever someone’s request makes you feel </a:t>
            </a:r>
            <a:r>
              <a:rPr lang="en-US" sz="4000" b="1" dirty="0">
                <a:latin typeface="Arial" panose="020B0604020202020204" pitchFamily="34" charset="0"/>
                <a:cs typeface="Arial" panose="020B0604020202020204" pitchFamily="34" charset="0"/>
              </a:rPr>
              <a:t>worried, uncomfortable or pressured</a:t>
            </a:r>
            <a:r>
              <a:rPr lang="en-US" sz="4000" dirty="0">
                <a:latin typeface="Arial" panose="020B0604020202020204" pitchFamily="34" charset="0"/>
                <a:cs typeface="Arial" panose="020B0604020202020204" pitchFamily="34" charset="0"/>
              </a:rPr>
              <a:t>, no matter what stage the situation has reached, you have the right to say no, stop contact and seek help from a trusted adult.</a:t>
            </a:r>
            <a:endParaRPr lang="en-US" sz="4000" kern="100" dirty="0">
              <a:effectLst/>
              <a:latin typeface="Arial" panose="020B0604020202020204" pitchFamily="34" charset="0"/>
              <a:ea typeface="微軟正黑體" panose="020B0604030504040204" pitchFamily="34" charset="-120"/>
              <a:cs typeface="Arial" panose="020B0604020202020204" pitchFamily="34" charset="0"/>
            </a:endParaRPr>
          </a:p>
        </p:txBody>
      </p:sp>
      <p:sp>
        <p:nvSpPr>
          <p:cNvPr id="2" name="文字方塊 2">
            <a:extLst>
              <a:ext uri="{FF2B5EF4-FFF2-40B4-BE49-F238E27FC236}">
                <a16:creationId xmlns:a16="http://schemas.microsoft.com/office/drawing/2014/main" id="{C8957EEC-DF2B-501F-568D-9FBA3D855633}"/>
              </a:ext>
            </a:extLst>
          </p:cNvPr>
          <p:cNvSpPr txBox="1"/>
          <p:nvPr/>
        </p:nvSpPr>
        <p:spPr>
          <a:xfrm>
            <a:off x="7239000" y="356400"/>
            <a:ext cx="10744200" cy="523220"/>
          </a:xfrm>
          <a:prstGeom prst="rect">
            <a:avLst/>
          </a:prstGeom>
          <a:noFill/>
        </p:spPr>
        <p:txBody>
          <a:bodyPr wrap="square">
            <a:spAutoFit/>
          </a:bodyPr>
          <a:lstStyle/>
          <a:p>
            <a:r>
              <a:rPr lang="en-GB" sz="2800" dirty="0">
                <a:latin typeface="Arial" panose="020B0604020202020204" pitchFamily="34" charset="0"/>
                <a:ea typeface="PMingLiU" panose="02020500000000000000" pitchFamily="18" charset="-120"/>
                <a:cs typeface="Arial" panose="020B0604020202020204" pitchFamily="34" charset="0"/>
              </a:rPr>
              <a:t>Unmasking the Screen: Deconstructing Online Sexual Grooming</a:t>
            </a:r>
            <a:endParaRPr lang="en-GB" sz="2800" dirty="0">
              <a:latin typeface="Arial" panose="020B0604020202020204" pitchFamily="34" charset="0"/>
              <a:cs typeface="Arial" panose="020B0604020202020204" pitchFamily="34" charset="0"/>
            </a:endParaRPr>
          </a:p>
        </p:txBody>
      </p:sp>
      <p:sp>
        <p:nvSpPr>
          <p:cNvPr id="4" name="投影片編號版面配置區 1">
            <a:extLst>
              <a:ext uri="{FF2B5EF4-FFF2-40B4-BE49-F238E27FC236}">
                <a16:creationId xmlns:a16="http://schemas.microsoft.com/office/drawing/2014/main" id="{3D7349B3-1A75-2AC3-D1F3-C8917B34C158}"/>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17</a:t>
            </a:fld>
            <a:endParaRPr lang="en-US" alt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7ECBF"/>
        </a:solidFill>
        <a:effectLst/>
      </p:bgPr>
    </p:bg>
    <p:spTree>
      <p:nvGrpSpPr>
        <p:cNvPr id="1" name=""/>
        <p:cNvGrpSpPr/>
        <p:nvPr/>
      </p:nvGrpSpPr>
      <p:grpSpPr>
        <a:xfrm>
          <a:off x="0" y="0"/>
          <a:ext cx="0" cy="0"/>
          <a:chOff x="0" y="0"/>
          <a:chExt cx="0" cy="0"/>
        </a:xfrm>
      </p:grpSpPr>
      <p:sp>
        <p:nvSpPr>
          <p:cNvPr id="6" name="Freeform 6"/>
          <p:cNvSpPr/>
          <p:nvPr/>
        </p:nvSpPr>
        <p:spPr>
          <a:xfrm rot="-945273">
            <a:off x="487853" y="7889436"/>
            <a:ext cx="1419186" cy="1998065"/>
          </a:xfrm>
          <a:custGeom>
            <a:avLst/>
            <a:gdLst/>
            <a:ahLst/>
            <a:cxnLst/>
            <a:rect l="l" t="t" r="r" b="b"/>
            <a:pathLst>
              <a:path w="1419186" h="1998065">
                <a:moveTo>
                  <a:pt x="0" y="0"/>
                </a:moveTo>
                <a:lnTo>
                  <a:pt x="1419186" y="0"/>
                </a:lnTo>
                <a:lnTo>
                  <a:pt x="1419186" y="1998065"/>
                </a:lnTo>
                <a:lnTo>
                  <a:pt x="0" y="1998065"/>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GB"/>
          </a:p>
        </p:txBody>
      </p:sp>
      <p:grpSp>
        <p:nvGrpSpPr>
          <p:cNvPr id="7" name="Group 7"/>
          <p:cNvGrpSpPr/>
          <p:nvPr/>
        </p:nvGrpSpPr>
        <p:grpSpPr>
          <a:xfrm>
            <a:off x="2435519" y="4202097"/>
            <a:ext cx="6479881" cy="5053163"/>
            <a:chOff x="0" y="0"/>
            <a:chExt cx="540145" cy="342206"/>
          </a:xfrm>
        </p:grpSpPr>
        <p:sp>
          <p:nvSpPr>
            <p:cNvPr id="8" name="Freeform 8"/>
            <p:cNvSpPr/>
            <p:nvPr/>
          </p:nvSpPr>
          <p:spPr>
            <a:xfrm>
              <a:off x="0" y="0"/>
              <a:ext cx="540145" cy="342206"/>
            </a:xfrm>
            <a:custGeom>
              <a:avLst/>
              <a:gdLst/>
              <a:ahLst/>
              <a:cxnLst/>
              <a:rect l="l" t="t" r="r" b="b"/>
              <a:pathLst>
                <a:path w="540145" h="342206">
                  <a:moveTo>
                    <a:pt x="22856" y="0"/>
                  </a:moveTo>
                  <a:lnTo>
                    <a:pt x="517289" y="0"/>
                  </a:lnTo>
                  <a:cubicBezTo>
                    <a:pt x="529912" y="0"/>
                    <a:pt x="540145" y="10233"/>
                    <a:pt x="540145" y="22856"/>
                  </a:cubicBezTo>
                  <a:lnTo>
                    <a:pt x="540145" y="319350"/>
                  </a:lnTo>
                  <a:cubicBezTo>
                    <a:pt x="540145" y="331973"/>
                    <a:pt x="529912" y="342206"/>
                    <a:pt x="517289" y="342206"/>
                  </a:cubicBezTo>
                  <a:lnTo>
                    <a:pt x="22856" y="342206"/>
                  </a:lnTo>
                  <a:cubicBezTo>
                    <a:pt x="16794" y="342206"/>
                    <a:pt x="10981" y="339798"/>
                    <a:pt x="6694" y="335511"/>
                  </a:cubicBezTo>
                  <a:cubicBezTo>
                    <a:pt x="2408" y="331225"/>
                    <a:pt x="0" y="325411"/>
                    <a:pt x="0" y="319350"/>
                  </a:cubicBezTo>
                  <a:lnTo>
                    <a:pt x="0" y="22856"/>
                  </a:lnTo>
                  <a:cubicBezTo>
                    <a:pt x="0" y="16794"/>
                    <a:pt x="2408" y="10981"/>
                    <a:pt x="6694" y="6694"/>
                  </a:cubicBezTo>
                  <a:cubicBezTo>
                    <a:pt x="10981" y="2408"/>
                    <a:pt x="16794" y="0"/>
                    <a:pt x="22856" y="0"/>
                  </a:cubicBezTo>
                  <a:close/>
                </a:path>
              </a:pathLst>
            </a:custGeom>
            <a:solidFill>
              <a:srgbClr val="FFFFFF"/>
            </a:solidFill>
            <a:ln w="38100" cap="rnd">
              <a:solidFill>
                <a:srgbClr val="000000"/>
              </a:solidFill>
              <a:prstDash val="dash"/>
              <a:round/>
            </a:ln>
          </p:spPr>
          <p:txBody>
            <a:bodyPr/>
            <a:lstStyle/>
            <a:p>
              <a:endParaRPr lang="en-GB"/>
            </a:p>
          </p:txBody>
        </p:sp>
        <p:sp>
          <p:nvSpPr>
            <p:cNvPr id="9" name="TextBox 9"/>
            <p:cNvSpPr txBox="1"/>
            <p:nvPr/>
          </p:nvSpPr>
          <p:spPr>
            <a:xfrm>
              <a:off x="0" y="-38100"/>
              <a:ext cx="540145" cy="380306"/>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0" name="Group 10"/>
          <p:cNvGrpSpPr/>
          <p:nvPr/>
        </p:nvGrpSpPr>
        <p:grpSpPr>
          <a:xfrm>
            <a:off x="9218960" y="2935381"/>
            <a:ext cx="7697439" cy="7107257"/>
            <a:chOff x="0" y="0"/>
            <a:chExt cx="540145" cy="342206"/>
          </a:xfrm>
        </p:grpSpPr>
        <p:sp>
          <p:nvSpPr>
            <p:cNvPr id="11" name="Freeform 11"/>
            <p:cNvSpPr/>
            <p:nvPr/>
          </p:nvSpPr>
          <p:spPr>
            <a:xfrm>
              <a:off x="0" y="0"/>
              <a:ext cx="540145" cy="342206"/>
            </a:xfrm>
            <a:custGeom>
              <a:avLst/>
              <a:gdLst/>
              <a:ahLst/>
              <a:cxnLst/>
              <a:rect l="l" t="t" r="r" b="b"/>
              <a:pathLst>
                <a:path w="540145" h="342206">
                  <a:moveTo>
                    <a:pt x="22856" y="0"/>
                  </a:moveTo>
                  <a:lnTo>
                    <a:pt x="517289" y="0"/>
                  </a:lnTo>
                  <a:cubicBezTo>
                    <a:pt x="529912" y="0"/>
                    <a:pt x="540145" y="10233"/>
                    <a:pt x="540145" y="22856"/>
                  </a:cubicBezTo>
                  <a:lnTo>
                    <a:pt x="540145" y="319350"/>
                  </a:lnTo>
                  <a:cubicBezTo>
                    <a:pt x="540145" y="331973"/>
                    <a:pt x="529912" y="342206"/>
                    <a:pt x="517289" y="342206"/>
                  </a:cubicBezTo>
                  <a:lnTo>
                    <a:pt x="22856" y="342206"/>
                  </a:lnTo>
                  <a:cubicBezTo>
                    <a:pt x="16794" y="342206"/>
                    <a:pt x="10981" y="339798"/>
                    <a:pt x="6694" y="335511"/>
                  </a:cubicBezTo>
                  <a:cubicBezTo>
                    <a:pt x="2408" y="331225"/>
                    <a:pt x="0" y="325411"/>
                    <a:pt x="0" y="319350"/>
                  </a:cubicBezTo>
                  <a:lnTo>
                    <a:pt x="0" y="22856"/>
                  </a:lnTo>
                  <a:cubicBezTo>
                    <a:pt x="0" y="16794"/>
                    <a:pt x="2408" y="10981"/>
                    <a:pt x="6694" y="6694"/>
                  </a:cubicBezTo>
                  <a:cubicBezTo>
                    <a:pt x="10981" y="2408"/>
                    <a:pt x="16794" y="0"/>
                    <a:pt x="22856" y="0"/>
                  </a:cubicBezTo>
                  <a:close/>
                </a:path>
              </a:pathLst>
            </a:custGeom>
            <a:solidFill>
              <a:srgbClr val="FFFFFF"/>
            </a:solidFill>
            <a:ln w="38100" cap="rnd">
              <a:solidFill>
                <a:srgbClr val="000000"/>
              </a:solidFill>
              <a:prstDash val="dash"/>
              <a:round/>
            </a:ln>
          </p:spPr>
          <p:txBody>
            <a:bodyPr/>
            <a:lstStyle/>
            <a:p>
              <a:endParaRPr lang="en-GB"/>
            </a:p>
          </p:txBody>
        </p:sp>
        <p:sp>
          <p:nvSpPr>
            <p:cNvPr id="12" name="TextBox 12"/>
            <p:cNvSpPr txBox="1"/>
            <p:nvPr/>
          </p:nvSpPr>
          <p:spPr>
            <a:xfrm>
              <a:off x="0" y="-38100"/>
              <a:ext cx="540145" cy="380306"/>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4" name="TextBox 14"/>
          <p:cNvSpPr txBox="1"/>
          <p:nvPr/>
        </p:nvSpPr>
        <p:spPr>
          <a:xfrm>
            <a:off x="693128" y="1546526"/>
            <a:ext cx="16444544" cy="830997"/>
          </a:xfrm>
          <a:prstGeom prst="rect">
            <a:avLst/>
          </a:prstGeom>
        </p:spPr>
        <p:txBody>
          <a:bodyPr wrap="square" lIns="0" tIns="0" rIns="0" bIns="0" rtlCol="0" anchor="t">
            <a:spAutoFit/>
          </a:bodyPr>
          <a:lstStyle/>
          <a:p>
            <a:pPr marL="0" lvl="0" indent="0" algn="ctr"/>
            <a:r>
              <a:rPr lang="en-US" sz="5400" b="1" dirty="0">
                <a:solidFill>
                  <a:srgbClr val="1E5E96"/>
                </a:solidFill>
                <a:latin typeface="Arial" panose="020B0604020202020204" pitchFamily="34" charset="0"/>
                <a:ea typeface="新細明體-ExtB" panose="02020500000000000000" pitchFamily="18" charset="-120"/>
                <a:cs typeface="Arial" panose="020B0604020202020204" pitchFamily="34" charset="0"/>
              </a:rPr>
              <a:t>Three Steps to Prevent online sexual Grooming</a:t>
            </a:r>
            <a:endParaRPr lang="en-US" sz="5400" b="1" dirty="0">
              <a:solidFill>
                <a:srgbClr val="1E5E96"/>
              </a:solidFill>
              <a:latin typeface="Arial" panose="020B0604020202020204" pitchFamily="34" charset="0"/>
              <a:ea typeface="新細明體-ExtB" panose="02020500000000000000" pitchFamily="18" charset="-120"/>
              <a:cs typeface="Arial" panose="020B0604020202020204" pitchFamily="34" charset="0"/>
              <a:sym typeface="思源宋体-超粗体"/>
            </a:endParaRPr>
          </a:p>
        </p:txBody>
      </p:sp>
      <p:sp>
        <p:nvSpPr>
          <p:cNvPr id="15" name="TextBox 15"/>
          <p:cNvSpPr txBox="1"/>
          <p:nvPr/>
        </p:nvSpPr>
        <p:spPr>
          <a:xfrm>
            <a:off x="2588261" y="4381500"/>
            <a:ext cx="6022340" cy="3754874"/>
          </a:xfrm>
          <a:prstGeom prst="rect">
            <a:avLst/>
          </a:prstGeom>
        </p:spPr>
        <p:txBody>
          <a:bodyPr wrap="square" lIns="0" tIns="0" rIns="0" bIns="0" rtlCol="0" anchor="t">
            <a:spAutoFit/>
          </a:bodyPr>
          <a:lstStyle/>
          <a:p>
            <a:pPr marL="0" lvl="0" indent="0" algn="just"/>
            <a:r>
              <a:rPr lang="en-US" sz="4400" b="1" dirty="0">
                <a:solidFill>
                  <a:srgbClr val="0070C0"/>
                </a:solidFill>
                <a:latin typeface="新細明體-ExtB" panose="02020500000000000000" pitchFamily="18" charset="-120"/>
                <a:ea typeface="新細明體-ExtB" panose="02020500000000000000" pitchFamily="18" charset="-120"/>
                <a:cs typeface="思源宋体-超粗体"/>
                <a:sym typeface="思源宋体-超粗体"/>
              </a:rPr>
              <a:t>👋</a:t>
            </a:r>
            <a:r>
              <a:rPr lang="en-US" sz="4000" dirty="0">
                <a:solidFill>
                  <a:srgbClr val="0070C0"/>
                </a:solidFill>
                <a:latin typeface="Arial" panose="020B0604020202020204" pitchFamily="34" charset="0"/>
                <a:cs typeface="Arial" panose="020B0604020202020204" pitchFamily="34" charset="0"/>
              </a:rPr>
              <a:t>Refuse </a:t>
            </a:r>
            <a:r>
              <a:rPr lang="en-US" sz="4000" b="1" u="sng" dirty="0">
                <a:solidFill>
                  <a:srgbClr val="0070C0"/>
                </a:solidFill>
                <a:latin typeface="Arial" panose="020B0604020202020204" pitchFamily="34" charset="0"/>
                <a:cs typeface="Arial" panose="020B0604020202020204" pitchFamily="34" charset="0"/>
              </a:rPr>
              <a:t>Inappropriate Requests</a:t>
            </a:r>
            <a:r>
              <a:rPr lang="zh-TW" altLang="en-US" sz="4000" dirty="0">
                <a:solidFill>
                  <a:srgbClr val="0070C0"/>
                </a:solidFill>
                <a:latin typeface="Arial" panose="020B0604020202020204" pitchFamily="34" charset="0"/>
                <a:ea typeface="新細明體-ExtB" panose="02020500000000000000" pitchFamily="18" charset="-120"/>
                <a:cs typeface="Arial" panose="020B0604020202020204" pitchFamily="34" charset="0"/>
                <a:sym typeface="思源宋体-超粗体"/>
              </a:rPr>
              <a:t>：</a:t>
            </a:r>
            <a:endParaRPr lang="en-US" sz="4000" dirty="0">
              <a:solidFill>
                <a:srgbClr val="0070C0"/>
              </a:solidFill>
              <a:latin typeface="Arial" panose="020B0604020202020204" pitchFamily="34" charset="0"/>
              <a:ea typeface="新細明體-ExtB" panose="02020500000000000000" pitchFamily="18" charset="-120"/>
              <a:cs typeface="Arial" panose="020B0604020202020204" pitchFamily="34" charset="0"/>
              <a:sym typeface="思源宋体-超粗体"/>
            </a:endParaRPr>
          </a:p>
          <a:p>
            <a:pPr lvl="0" algn="just"/>
            <a:r>
              <a:rPr lang="en-US" sz="4000" dirty="0">
                <a:solidFill>
                  <a:srgbClr val="0070C0"/>
                </a:solidFill>
                <a:latin typeface="Arial" panose="020B0604020202020204" pitchFamily="34" charset="0"/>
                <a:cs typeface="Arial" panose="020B0604020202020204" pitchFamily="34" charset="0"/>
              </a:rPr>
              <a:t>Never expose your body online or send intimate images, even to a partner in a “stable relationship.</a:t>
            </a:r>
            <a:endParaRPr lang="en-US" sz="4000" dirty="0">
              <a:solidFill>
                <a:srgbClr val="0070C0"/>
              </a:solidFill>
              <a:latin typeface="Arial" panose="020B0604020202020204" pitchFamily="34" charset="0"/>
              <a:ea typeface="新細明體-ExtB" panose="02020500000000000000" pitchFamily="18" charset="-120"/>
              <a:cs typeface="Arial" panose="020B0604020202020204" pitchFamily="34" charset="0"/>
              <a:sym typeface="思源宋体-超粗体"/>
            </a:endParaRPr>
          </a:p>
        </p:txBody>
      </p:sp>
      <p:sp>
        <p:nvSpPr>
          <p:cNvPr id="20" name="文字方塊 19">
            <a:extLst>
              <a:ext uri="{FF2B5EF4-FFF2-40B4-BE49-F238E27FC236}">
                <a16:creationId xmlns:a16="http://schemas.microsoft.com/office/drawing/2014/main" id="{E290BC3A-3DDF-6F53-32D2-0B36429EFA63}"/>
              </a:ext>
            </a:extLst>
          </p:cNvPr>
          <p:cNvSpPr txBox="1"/>
          <p:nvPr/>
        </p:nvSpPr>
        <p:spPr>
          <a:xfrm>
            <a:off x="9434308" y="3057300"/>
            <a:ext cx="7280644" cy="6863417"/>
          </a:xfrm>
          <a:prstGeom prst="rect">
            <a:avLst/>
          </a:prstGeom>
          <a:noFill/>
        </p:spPr>
        <p:txBody>
          <a:bodyPr wrap="square">
            <a:spAutoFit/>
          </a:bodyPr>
          <a:lstStyle/>
          <a:p>
            <a:pPr marL="685800" indent="-685800">
              <a:buFont typeface="Arial" panose="020B0604020202020204" pitchFamily="34" charset="0"/>
              <a:buChar char="•"/>
            </a:pPr>
            <a:r>
              <a:rPr lang="en-US" sz="4000" dirty="0">
                <a:solidFill>
                  <a:srgbClr val="FF0000"/>
                </a:solidFill>
                <a:latin typeface="Arial" panose="020B0604020202020204" pitchFamily="34" charset="0"/>
                <a:cs typeface="Arial" panose="020B0604020202020204" pitchFamily="34" charset="0"/>
              </a:rPr>
              <a:t>Once an image is sent, you lose control over how it is shared.</a:t>
            </a:r>
          </a:p>
          <a:p>
            <a:pPr marL="685800" indent="-685800">
              <a:buFont typeface="Arial" panose="020B0604020202020204" pitchFamily="34" charset="0"/>
              <a:buChar char="•"/>
            </a:pPr>
            <a:r>
              <a:rPr lang="en-US" sz="4000" dirty="0">
                <a:solidFill>
                  <a:srgbClr val="FF0000"/>
                </a:solidFill>
                <a:latin typeface="Arial" panose="020B0604020202020204" pitchFamily="34" charset="0"/>
                <a:cs typeface="Arial" panose="020B0604020202020204" pitchFamily="34" charset="0"/>
              </a:rPr>
              <a:t>The other person may take screenshots, forward it or use it to blackmail you.</a:t>
            </a:r>
          </a:p>
          <a:p>
            <a:pPr marL="685800" indent="-685800">
              <a:buFont typeface="Arial" panose="020B0604020202020204" pitchFamily="34" charset="0"/>
              <a:buChar char="•"/>
            </a:pPr>
            <a:r>
              <a:rPr lang="en-US" sz="4000" dirty="0">
                <a:solidFill>
                  <a:srgbClr val="FF0000"/>
                </a:solidFill>
                <a:latin typeface="Arial" panose="020B0604020202020204" pitchFamily="34" charset="0"/>
                <a:cs typeface="Arial" panose="020B0604020202020204" pitchFamily="34" charset="0"/>
              </a:rPr>
              <a:t>Do not believe someone who says, “I will be the only one who sees it.”</a:t>
            </a:r>
          </a:p>
          <a:p>
            <a:pPr marL="685800" indent="-685800">
              <a:buFont typeface="Arial" panose="020B0604020202020204" pitchFamily="34" charset="0"/>
              <a:buChar char="•"/>
            </a:pPr>
            <a:r>
              <a:rPr lang="en-US" sz="4000" dirty="0">
                <a:solidFill>
                  <a:srgbClr val="FF0000"/>
                </a:solidFill>
                <a:latin typeface="Arial" panose="020B0604020202020204" pitchFamily="34" charset="0"/>
                <a:cs typeface="Arial" panose="020B0604020202020204" pitchFamily="34" charset="0"/>
              </a:rPr>
              <a:t>Protecting your body means protecting your dignity.</a:t>
            </a:r>
          </a:p>
        </p:txBody>
      </p:sp>
      <p:sp>
        <p:nvSpPr>
          <p:cNvPr id="3" name="Freeform 3"/>
          <p:cNvSpPr/>
          <p:nvPr/>
        </p:nvSpPr>
        <p:spPr>
          <a:xfrm rot="-9191626">
            <a:off x="16208561" y="3309328"/>
            <a:ext cx="1552341" cy="1584459"/>
          </a:xfrm>
          <a:custGeom>
            <a:avLst/>
            <a:gdLst/>
            <a:ahLst/>
            <a:cxnLst/>
            <a:rect l="l" t="t" r="r" b="b"/>
            <a:pathLst>
              <a:path w="2373684" h="2369483">
                <a:moveTo>
                  <a:pt x="0" y="0"/>
                </a:moveTo>
                <a:lnTo>
                  <a:pt x="2373684" y="0"/>
                </a:lnTo>
                <a:lnTo>
                  <a:pt x="2373684" y="2369482"/>
                </a:lnTo>
                <a:lnTo>
                  <a:pt x="0" y="2369482"/>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sp>
        <p:nvSpPr>
          <p:cNvPr id="2" name="文字方塊 2">
            <a:extLst>
              <a:ext uri="{FF2B5EF4-FFF2-40B4-BE49-F238E27FC236}">
                <a16:creationId xmlns:a16="http://schemas.microsoft.com/office/drawing/2014/main" id="{2305B55F-5F00-5AB4-C691-EC0FBA191ADC}"/>
              </a:ext>
            </a:extLst>
          </p:cNvPr>
          <p:cNvSpPr txBox="1"/>
          <p:nvPr/>
        </p:nvSpPr>
        <p:spPr>
          <a:xfrm>
            <a:off x="7467600" y="356400"/>
            <a:ext cx="10515600" cy="523220"/>
          </a:xfrm>
          <a:prstGeom prst="rect">
            <a:avLst/>
          </a:prstGeom>
          <a:noFill/>
        </p:spPr>
        <p:txBody>
          <a:bodyPr wrap="square">
            <a:spAutoFit/>
          </a:bodyPr>
          <a:lstStyle/>
          <a:p>
            <a:r>
              <a:rPr lang="en-GB" sz="2800" dirty="0">
                <a:latin typeface="Arial" panose="020B0604020202020204" pitchFamily="34" charset="0"/>
                <a:ea typeface="PMingLiU" panose="02020500000000000000" pitchFamily="18" charset="-120"/>
                <a:cs typeface="Arial" panose="020B0604020202020204" pitchFamily="34" charset="0"/>
              </a:rPr>
              <a:t>Unmasking the Screen: Deconstructing Online Sexual Groomin</a:t>
            </a:r>
            <a:r>
              <a:rPr lang="en-GB" sz="2800" dirty="0">
                <a:latin typeface="Times New Roman" panose="02020603050405020304" pitchFamily="18" charset="0"/>
                <a:ea typeface="PMingLiU" panose="02020500000000000000" pitchFamily="18" charset="-120"/>
                <a:cs typeface="Times New Roman" panose="02020603050405020304" pitchFamily="18" charset="0"/>
              </a:rPr>
              <a:t>g</a:t>
            </a:r>
            <a:endParaRPr lang="en-GB" sz="2800" dirty="0">
              <a:latin typeface="Times New Roman" panose="02020603050405020304" pitchFamily="18" charset="0"/>
              <a:cs typeface="Times New Roman" panose="02020603050405020304" pitchFamily="18" charset="0"/>
            </a:endParaRPr>
          </a:p>
        </p:txBody>
      </p:sp>
      <p:sp>
        <p:nvSpPr>
          <p:cNvPr id="4" name="投影片編號版面配置區 1">
            <a:extLst>
              <a:ext uri="{FF2B5EF4-FFF2-40B4-BE49-F238E27FC236}">
                <a16:creationId xmlns:a16="http://schemas.microsoft.com/office/drawing/2014/main" id="{93014194-5E1C-7E2E-C082-647297E7ADEA}"/>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18</a:t>
            </a:fld>
            <a:endParaRPr lang="en-US" altLang="en-US" dirty="0">
              <a:solidFill>
                <a:schemeClr val="tx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7ECBF"/>
        </a:solidFill>
        <a:effectLst/>
      </p:bgPr>
    </p:bg>
    <p:spTree>
      <p:nvGrpSpPr>
        <p:cNvPr id="1" name="">
          <a:extLst>
            <a:ext uri="{FF2B5EF4-FFF2-40B4-BE49-F238E27FC236}">
              <a16:creationId xmlns:a16="http://schemas.microsoft.com/office/drawing/2014/main" id="{E77824C3-1C4E-524F-F955-6F17EAE1B4FB}"/>
            </a:ext>
          </a:extLst>
        </p:cNvPr>
        <p:cNvGrpSpPr/>
        <p:nvPr/>
      </p:nvGrpSpPr>
      <p:grpSpPr>
        <a:xfrm>
          <a:off x="0" y="0"/>
          <a:ext cx="0" cy="0"/>
          <a:chOff x="0" y="0"/>
          <a:chExt cx="0" cy="0"/>
        </a:xfrm>
      </p:grpSpPr>
      <p:grpSp>
        <p:nvGrpSpPr>
          <p:cNvPr id="7" name="Group 7">
            <a:extLst>
              <a:ext uri="{FF2B5EF4-FFF2-40B4-BE49-F238E27FC236}">
                <a16:creationId xmlns:a16="http://schemas.microsoft.com/office/drawing/2014/main" id="{262F5266-CB84-3350-49D4-BBA141BB43C3}"/>
              </a:ext>
            </a:extLst>
          </p:cNvPr>
          <p:cNvGrpSpPr/>
          <p:nvPr/>
        </p:nvGrpSpPr>
        <p:grpSpPr>
          <a:xfrm>
            <a:off x="2320027" y="2114746"/>
            <a:ext cx="7450405" cy="7414019"/>
            <a:chOff x="0" y="-38100"/>
            <a:chExt cx="546040" cy="380306"/>
          </a:xfrm>
        </p:grpSpPr>
        <p:sp>
          <p:nvSpPr>
            <p:cNvPr id="8" name="Freeform 8">
              <a:extLst>
                <a:ext uri="{FF2B5EF4-FFF2-40B4-BE49-F238E27FC236}">
                  <a16:creationId xmlns:a16="http://schemas.microsoft.com/office/drawing/2014/main" id="{698B92FB-A625-8B52-3A02-91D177C1DC5C}"/>
                </a:ext>
              </a:extLst>
            </p:cNvPr>
            <p:cNvSpPr/>
            <p:nvPr/>
          </p:nvSpPr>
          <p:spPr>
            <a:xfrm>
              <a:off x="5895" y="-1457"/>
              <a:ext cx="540145" cy="342206"/>
            </a:xfrm>
            <a:custGeom>
              <a:avLst/>
              <a:gdLst/>
              <a:ahLst/>
              <a:cxnLst/>
              <a:rect l="l" t="t" r="r" b="b"/>
              <a:pathLst>
                <a:path w="540145" h="342206">
                  <a:moveTo>
                    <a:pt x="22856" y="0"/>
                  </a:moveTo>
                  <a:lnTo>
                    <a:pt x="517289" y="0"/>
                  </a:lnTo>
                  <a:cubicBezTo>
                    <a:pt x="529912" y="0"/>
                    <a:pt x="540145" y="10233"/>
                    <a:pt x="540145" y="22856"/>
                  </a:cubicBezTo>
                  <a:lnTo>
                    <a:pt x="540145" y="319350"/>
                  </a:lnTo>
                  <a:cubicBezTo>
                    <a:pt x="540145" y="331973"/>
                    <a:pt x="529912" y="342206"/>
                    <a:pt x="517289" y="342206"/>
                  </a:cubicBezTo>
                  <a:lnTo>
                    <a:pt x="22856" y="342206"/>
                  </a:lnTo>
                  <a:cubicBezTo>
                    <a:pt x="16794" y="342206"/>
                    <a:pt x="10981" y="339798"/>
                    <a:pt x="6694" y="335511"/>
                  </a:cubicBezTo>
                  <a:cubicBezTo>
                    <a:pt x="2408" y="331225"/>
                    <a:pt x="0" y="325411"/>
                    <a:pt x="0" y="319350"/>
                  </a:cubicBezTo>
                  <a:lnTo>
                    <a:pt x="0" y="22856"/>
                  </a:lnTo>
                  <a:cubicBezTo>
                    <a:pt x="0" y="16794"/>
                    <a:pt x="2408" y="10981"/>
                    <a:pt x="6694" y="6694"/>
                  </a:cubicBezTo>
                  <a:cubicBezTo>
                    <a:pt x="10981" y="2408"/>
                    <a:pt x="16794" y="0"/>
                    <a:pt x="22856" y="0"/>
                  </a:cubicBezTo>
                  <a:close/>
                </a:path>
              </a:pathLst>
            </a:custGeom>
            <a:solidFill>
              <a:srgbClr val="FFFFFF"/>
            </a:solidFill>
            <a:ln w="38100" cap="rnd">
              <a:solidFill>
                <a:srgbClr val="000000"/>
              </a:solidFill>
              <a:prstDash val="dash"/>
              <a:round/>
            </a:ln>
          </p:spPr>
          <p:txBody>
            <a:bodyPr/>
            <a:lstStyle/>
            <a:p>
              <a:endParaRPr lang="en-GB"/>
            </a:p>
          </p:txBody>
        </p:sp>
        <p:sp>
          <p:nvSpPr>
            <p:cNvPr id="9" name="TextBox 9">
              <a:extLst>
                <a:ext uri="{FF2B5EF4-FFF2-40B4-BE49-F238E27FC236}">
                  <a16:creationId xmlns:a16="http://schemas.microsoft.com/office/drawing/2014/main" id="{5BF8905B-1A19-3F9F-A388-3AA4E3DDFF15}"/>
                </a:ext>
              </a:extLst>
            </p:cNvPr>
            <p:cNvSpPr txBox="1"/>
            <p:nvPr/>
          </p:nvSpPr>
          <p:spPr>
            <a:xfrm>
              <a:off x="0" y="-38100"/>
              <a:ext cx="540145" cy="380306"/>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0" name="Group 10">
            <a:extLst>
              <a:ext uri="{FF2B5EF4-FFF2-40B4-BE49-F238E27FC236}">
                <a16:creationId xmlns:a16="http://schemas.microsoft.com/office/drawing/2014/main" id="{0E045629-046A-B034-4F57-0CB61CAC7228}"/>
              </a:ext>
            </a:extLst>
          </p:cNvPr>
          <p:cNvGrpSpPr/>
          <p:nvPr/>
        </p:nvGrpSpPr>
        <p:grpSpPr>
          <a:xfrm>
            <a:off x="10592503" y="4120704"/>
            <a:ext cx="6100306" cy="3332516"/>
            <a:chOff x="0" y="0"/>
            <a:chExt cx="540145" cy="342206"/>
          </a:xfrm>
        </p:grpSpPr>
        <p:sp>
          <p:nvSpPr>
            <p:cNvPr id="11" name="Freeform 11">
              <a:extLst>
                <a:ext uri="{FF2B5EF4-FFF2-40B4-BE49-F238E27FC236}">
                  <a16:creationId xmlns:a16="http://schemas.microsoft.com/office/drawing/2014/main" id="{367976A2-43FB-2EA3-1821-8546607645BB}"/>
                </a:ext>
              </a:extLst>
            </p:cNvPr>
            <p:cNvSpPr/>
            <p:nvPr/>
          </p:nvSpPr>
          <p:spPr>
            <a:xfrm>
              <a:off x="0" y="0"/>
              <a:ext cx="540145" cy="342206"/>
            </a:xfrm>
            <a:custGeom>
              <a:avLst/>
              <a:gdLst/>
              <a:ahLst/>
              <a:cxnLst/>
              <a:rect l="l" t="t" r="r" b="b"/>
              <a:pathLst>
                <a:path w="540145" h="342206">
                  <a:moveTo>
                    <a:pt x="22856" y="0"/>
                  </a:moveTo>
                  <a:lnTo>
                    <a:pt x="517289" y="0"/>
                  </a:lnTo>
                  <a:cubicBezTo>
                    <a:pt x="529912" y="0"/>
                    <a:pt x="540145" y="10233"/>
                    <a:pt x="540145" y="22856"/>
                  </a:cubicBezTo>
                  <a:lnTo>
                    <a:pt x="540145" y="319350"/>
                  </a:lnTo>
                  <a:cubicBezTo>
                    <a:pt x="540145" y="331973"/>
                    <a:pt x="529912" y="342206"/>
                    <a:pt x="517289" y="342206"/>
                  </a:cubicBezTo>
                  <a:lnTo>
                    <a:pt x="22856" y="342206"/>
                  </a:lnTo>
                  <a:cubicBezTo>
                    <a:pt x="16794" y="342206"/>
                    <a:pt x="10981" y="339798"/>
                    <a:pt x="6694" y="335511"/>
                  </a:cubicBezTo>
                  <a:cubicBezTo>
                    <a:pt x="2408" y="331225"/>
                    <a:pt x="0" y="325411"/>
                    <a:pt x="0" y="319350"/>
                  </a:cubicBezTo>
                  <a:lnTo>
                    <a:pt x="0" y="22856"/>
                  </a:lnTo>
                  <a:cubicBezTo>
                    <a:pt x="0" y="16794"/>
                    <a:pt x="2408" y="10981"/>
                    <a:pt x="6694" y="6694"/>
                  </a:cubicBezTo>
                  <a:cubicBezTo>
                    <a:pt x="10981" y="2408"/>
                    <a:pt x="16794" y="0"/>
                    <a:pt x="22856" y="0"/>
                  </a:cubicBezTo>
                  <a:close/>
                </a:path>
              </a:pathLst>
            </a:custGeom>
            <a:solidFill>
              <a:srgbClr val="FFFFFF"/>
            </a:solidFill>
            <a:ln w="38100" cap="rnd">
              <a:solidFill>
                <a:srgbClr val="000000"/>
              </a:solidFill>
              <a:prstDash val="dash"/>
              <a:round/>
            </a:ln>
          </p:spPr>
          <p:txBody>
            <a:bodyPr/>
            <a:lstStyle/>
            <a:p>
              <a:endParaRPr lang="en-GB" dirty="0"/>
            </a:p>
          </p:txBody>
        </p:sp>
        <p:sp>
          <p:nvSpPr>
            <p:cNvPr id="12" name="TextBox 12">
              <a:extLst>
                <a:ext uri="{FF2B5EF4-FFF2-40B4-BE49-F238E27FC236}">
                  <a16:creationId xmlns:a16="http://schemas.microsoft.com/office/drawing/2014/main" id="{D008400E-3480-8174-27DE-E4B1B4585269}"/>
                </a:ext>
              </a:extLst>
            </p:cNvPr>
            <p:cNvSpPr txBox="1"/>
            <p:nvPr/>
          </p:nvSpPr>
          <p:spPr>
            <a:xfrm>
              <a:off x="0" y="-38100"/>
              <a:ext cx="540145" cy="380306"/>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8" name="Freeform 18">
            <a:extLst>
              <a:ext uri="{FF2B5EF4-FFF2-40B4-BE49-F238E27FC236}">
                <a16:creationId xmlns:a16="http://schemas.microsoft.com/office/drawing/2014/main" id="{F97C74EB-3FC1-2FF8-CE64-8EF612351208}"/>
              </a:ext>
            </a:extLst>
          </p:cNvPr>
          <p:cNvSpPr/>
          <p:nvPr/>
        </p:nvSpPr>
        <p:spPr>
          <a:xfrm rot="987221">
            <a:off x="14389045" y="7190001"/>
            <a:ext cx="2624689" cy="2928524"/>
          </a:xfrm>
          <a:custGeom>
            <a:avLst/>
            <a:gdLst/>
            <a:ahLst/>
            <a:cxnLst/>
            <a:rect l="l" t="t" r="r" b="b"/>
            <a:pathLst>
              <a:path w="2624689" h="2928524">
                <a:moveTo>
                  <a:pt x="0" y="0"/>
                </a:moveTo>
                <a:lnTo>
                  <a:pt x="2624689" y="0"/>
                </a:lnTo>
                <a:lnTo>
                  <a:pt x="2624689" y="2928524"/>
                </a:lnTo>
                <a:lnTo>
                  <a:pt x="0" y="2928524"/>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GB"/>
          </a:p>
        </p:txBody>
      </p:sp>
      <p:sp>
        <p:nvSpPr>
          <p:cNvPr id="20" name="文字方塊 19">
            <a:extLst>
              <a:ext uri="{FF2B5EF4-FFF2-40B4-BE49-F238E27FC236}">
                <a16:creationId xmlns:a16="http://schemas.microsoft.com/office/drawing/2014/main" id="{7EEE6129-85E1-3C9E-1FA5-176369151417}"/>
              </a:ext>
            </a:extLst>
          </p:cNvPr>
          <p:cNvSpPr txBox="1"/>
          <p:nvPr/>
        </p:nvSpPr>
        <p:spPr>
          <a:xfrm>
            <a:off x="2605817" y="3001371"/>
            <a:ext cx="7205345" cy="6370975"/>
          </a:xfrm>
          <a:prstGeom prst="rect">
            <a:avLst/>
          </a:prstGeom>
          <a:noFill/>
        </p:spPr>
        <p:txBody>
          <a:bodyPr wrap="square">
            <a:spAutoFit/>
          </a:bodyPr>
          <a:lstStyle/>
          <a:p>
            <a:r>
              <a:rPr lang="en-US" altLang="zh-TW" sz="4800" b="1" dirty="0">
                <a:solidFill>
                  <a:srgbClr val="1E5E96"/>
                </a:solidFill>
                <a:latin typeface="思源宋体-超粗体"/>
                <a:ea typeface="思源宋体-超粗体"/>
                <a:cs typeface="思源宋体-超粗体"/>
                <a:sym typeface="思源宋体-超粗体"/>
              </a:rPr>
              <a:t>🔒</a:t>
            </a:r>
            <a:r>
              <a:rPr lang="en-US" sz="4000" u="sng" dirty="0">
                <a:solidFill>
                  <a:srgbClr val="0070C0"/>
                </a:solidFill>
                <a:latin typeface="Arial" panose="020B0604020202020204" pitchFamily="34" charset="0"/>
                <a:cs typeface="Arial" panose="020B0604020202020204" pitchFamily="34" charset="0"/>
              </a:rPr>
              <a:t>Protect Your Personal Privacy</a:t>
            </a:r>
            <a:r>
              <a:rPr lang="zh-TW" altLang="en-US" sz="4000" dirty="0">
                <a:solidFill>
                  <a:srgbClr val="0070C0"/>
                </a:solidFill>
                <a:latin typeface="Arial" panose="020B0604020202020204" pitchFamily="34" charset="0"/>
                <a:ea typeface="新細明體-ExtB" panose="02020500000000000000" pitchFamily="18" charset="-120"/>
                <a:cs typeface="Arial" panose="020B0604020202020204" pitchFamily="34" charset="0"/>
                <a:sym typeface="思源宋体-超粗体"/>
              </a:rPr>
              <a:t>：</a:t>
            </a:r>
            <a:endParaRPr lang="en-US" altLang="zh-TW" sz="4000" dirty="0">
              <a:solidFill>
                <a:srgbClr val="0070C0"/>
              </a:solidFill>
              <a:latin typeface="Arial" panose="020B0604020202020204" pitchFamily="34" charset="0"/>
              <a:ea typeface="新細明體-ExtB" panose="02020500000000000000" pitchFamily="18" charset="-120"/>
              <a:cs typeface="Arial" panose="020B0604020202020204" pitchFamily="34" charset="0"/>
              <a:sym typeface="思源宋体-超粗体"/>
            </a:endParaRPr>
          </a:p>
          <a:p>
            <a:pPr marL="0" lvl="0" indent="0"/>
            <a:r>
              <a:rPr lang="en-US" sz="4000" dirty="0">
                <a:solidFill>
                  <a:srgbClr val="0070C0"/>
                </a:solidFill>
                <a:latin typeface="Arial" panose="020B0604020202020204" pitchFamily="34" charset="0"/>
                <a:cs typeface="Arial" panose="020B0604020202020204" pitchFamily="34" charset="0"/>
              </a:rPr>
              <a:t>Do not share real personal information with people you meet online, including your </a:t>
            </a:r>
            <a:r>
              <a:rPr lang="en-US" sz="4000" u="sng" dirty="0">
                <a:solidFill>
                  <a:srgbClr val="0070C0"/>
                </a:solidFill>
                <a:latin typeface="Arial" panose="020B0604020202020204" pitchFamily="34" charset="0"/>
                <a:cs typeface="Arial" panose="020B0604020202020204" pitchFamily="34" charset="0"/>
              </a:rPr>
              <a:t>real name</a:t>
            </a:r>
            <a:r>
              <a:rPr lang="en-US" sz="4000" dirty="0">
                <a:solidFill>
                  <a:srgbClr val="0070C0"/>
                </a:solidFill>
                <a:latin typeface="Arial" panose="020B0604020202020204" pitchFamily="34" charset="0"/>
                <a:cs typeface="Arial" panose="020B0604020202020204" pitchFamily="34" charset="0"/>
              </a:rPr>
              <a:t>, school, home address, telephone number, Hong Kong Identity Card number or bank-account information.</a:t>
            </a:r>
            <a:endParaRPr lang="en-US" altLang="zh-TW" sz="4000" dirty="0">
              <a:solidFill>
                <a:srgbClr val="0070C0"/>
              </a:solidFill>
              <a:latin typeface="Arial" panose="020B0604020202020204" pitchFamily="34" charset="0"/>
              <a:ea typeface="新細明體-ExtB" panose="02020500000000000000" pitchFamily="18" charset="-120"/>
              <a:cs typeface="Arial" panose="020B0604020202020204" pitchFamily="34" charset="0"/>
              <a:sym typeface="思源宋体-超粗体"/>
            </a:endParaRPr>
          </a:p>
        </p:txBody>
      </p:sp>
      <p:sp>
        <p:nvSpPr>
          <p:cNvPr id="22" name="文字方塊 21">
            <a:extLst>
              <a:ext uri="{FF2B5EF4-FFF2-40B4-BE49-F238E27FC236}">
                <a16:creationId xmlns:a16="http://schemas.microsoft.com/office/drawing/2014/main" id="{60FCEBF3-91FD-085B-37AE-C417CA3B173C}"/>
              </a:ext>
            </a:extLst>
          </p:cNvPr>
          <p:cNvSpPr txBox="1"/>
          <p:nvPr/>
        </p:nvSpPr>
        <p:spPr>
          <a:xfrm>
            <a:off x="10899456" y="4591802"/>
            <a:ext cx="5486400" cy="2554545"/>
          </a:xfrm>
          <a:prstGeom prst="rect">
            <a:avLst/>
          </a:prstGeom>
          <a:noFill/>
        </p:spPr>
        <p:txBody>
          <a:bodyPr wrap="square">
            <a:spAutoFit/>
          </a:bodyPr>
          <a:lstStyle/>
          <a:p>
            <a:pPr marL="0" lvl="0" indent="0" algn="l"/>
            <a:r>
              <a:rPr lang="en-US" sz="4000" dirty="0">
                <a:solidFill>
                  <a:srgbClr val="FF0000"/>
                </a:solidFill>
                <a:latin typeface="Arial" panose="020B0604020202020204" pitchFamily="34" charset="0"/>
                <a:cs typeface="Arial" panose="020B0604020202020204" pitchFamily="34" charset="0"/>
              </a:rPr>
              <a:t>Remember: A real friend will not pressure you to provide personal information!</a:t>
            </a:r>
            <a:endParaRPr lang="en-US" altLang="zh-TW" sz="4000" dirty="0">
              <a:solidFill>
                <a:srgbClr val="FF0000"/>
              </a:solidFill>
              <a:latin typeface="Arial" panose="020B0604020202020204" pitchFamily="34" charset="0"/>
              <a:ea typeface="思源宋体-超粗体"/>
              <a:cs typeface="Arial" panose="020B0604020202020204" pitchFamily="34" charset="0"/>
              <a:sym typeface="思源宋体-超粗体"/>
            </a:endParaRPr>
          </a:p>
        </p:txBody>
      </p:sp>
      <p:sp>
        <p:nvSpPr>
          <p:cNvPr id="28" name="Freeform 5">
            <a:extLst>
              <a:ext uri="{FF2B5EF4-FFF2-40B4-BE49-F238E27FC236}">
                <a16:creationId xmlns:a16="http://schemas.microsoft.com/office/drawing/2014/main" id="{4B9CD398-6522-85E4-E683-2B004A72C726}"/>
              </a:ext>
            </a:extLst>
          </p:cNvPr>
          <p:cNvSpPr/>
          <p:nvPr/>
        </p:nvSpPr>
        <p:spPr>
          <a:xfrm rot="619372">
            <a:off x="13143079" y="2664440"/>
            <a:ext cx="2029250" cy="1900204"/>
          </a:xfrm>
          <a:custGeom>
            <a:avLst/>
            <a:gdLst/>
            <a:ahLst/>
            <a:cxnLst/>
            <a:rect l="l" t="t" r="r" b="b"/>
            <a:pathLst>
              <a:path w="2029250" h="1900204">
                <a:moveTo>
                  <a:pt x="0" y="0"/>
                </a:moveTo>
                <a:lnTo>
                  <a:pt x="2029250" y="0"/>
                </a:lnTo>
                <a:lnTo>
                  <a:pt x="2029250" y="1900204"/>
                </a:lnTo>
                <a:lnTo>
                  <a:pt x="0" y="1900204"/>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sp>
        <p:nvSpPr>
          <p:cNvPr id="30" name="Freeform 18">
            <a:extLst>
              <a:ext uri="{FF2B5EF4-FFF2-40B4-BE49-F238E27FC236}">
                <a16:creationId xmlns:a16="http://schemas.microsoft.com/office/drawing/2014/main" id="{CD12782B-F6E4-E9D4-8026-27EE39DE2F6C}"/>
              </a:ext>
            </a:extLst>
          </p:cNvPr>
          <p:cNvSpPr/>
          <p:nvPr/>
        </p:nvSpPr>
        <p:spPr>
          <a:xfrm rot="538382">
            <a:off x="7900308" y="7303372"/>
            <a:ext cx="3312732" cy="2886218"/>
          </a:xfrm>
          <a:custGeom>
            <a:avLst/>
            <a:gdLst/>
            <a:ahLst/>
            <a:cxnLst/>
            <a:rect l="l" t="t" r="r" b="b"/>
            <a:pathLst>
              <a:path w="3312732" h="2886218">
                <a:moveTo>
                  <a:pt x="0" y="0"/>
                </a:moveTo>
                <a:lnTo>
                  <a:pt x="3312732" y="0"/>
                </a:lnTo>
                <a:lnTo>
                  <a:pt x="3312732" y="2886218"/>
                </a:lnTo>
                <a:lnTo>
                  <a:pt x="0" y="2886218"/>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GB"/>
          </a:p>
        </p:txBody>
      </p:sp>
      <p:sp>
        <p:nvSpPr>
          <p:cNvPr id="32" name="Freeform 4">
            <a:extLst>
              <a:ext uri="{FF2B5EF4-FFF2-40B4-BE49-F238E27FC236}">
                <a16:creationId xmlns:a16="http://schemas.microsoft.com/office/drawing/2014/main" id="{E5A80C7A-218B-7FCA-3558-1AFA9A20A86D}"/>
              </a:ext>
            </a:extLst>
          </p:cNvPr>
          <p:cNvSpPr/>
          <p:nvPr/>
        </p:nvSpPr>
        <p:spPr>
          <a:xfrm>
            <a:off x="375750" y="2471619"/>
            <a:ext cx="2180662" cy="2556109"/>
          </a:xfrm>
          <a:custGeom>
            <a:avLst/>
            <a:gdLst/>
            <a:ahLst/>
            <a:cxnLst/>
            <a:rect l="l" t="t" r="r" b="b"/>
            <a:pathLst>
              <a:path w="2346524" h="3139163">
                <a:moveTo>
                  <a:pt x="0" y="0"/>
                </a:moveTo>
                <a:lnTo>
                  <a:pt x="2346525" y="0"/>
                </a:lnTo>
                <a:lnTo>
                  <a:pt x="2346525" y="3139163"/>
                </a:lnTo>
                <a:lnTo>
                  <a:pt x="0" y="3139163"/>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GB"/>
          </a:p>
        </p:txBody>
      </p:sp>
      <p:sp>
        <p:nvSpPr>
          <p:cNvPr id="6" name="文字方塊 2">
            <a:extLst>
              <a:ext uri="{FF2B5EF4-FFF2-40B4-BE49-F238E27FC236}">
                <a16:creationId xmlns:a16="http://schemas.microsoft.com/office/drawing/2014/main" id="{C6F69FC8-8BF0-33A9-20D8-688970513DE3}"/>
              </a:ext>
            </a:extLst>
          </p:cNvPr>
          <p:cNvSpPr txBox="1"/>
          <p:nvPr/>
        </p:nvSpPr>
        <p:spPr>
          <a:xfrm>
            <a:off x="7391400" y="356400"/>
            <a:ext cx="10591800" cy="523220"/>
          </a:xfrm>
          <a:prstGeom prst="rect">
            <a:avLst/>
          </a:prstGeom>
          <a:noFill/>
        </p:spPr>
        <p:txBody>
          <a:bodyPr wrap="square">
            <a:spAutoFit/>
          </a:bodyPr>
          <a:lstStyle/>
          <a:p>
            <a:r>
              <a:rPr lang="en-GB" sz="2800" dirty="0">
                <a:latin typeface="Arial" panose="020B0604020202020204" pitchFamily="34" charset="0"/>
                <a:ea typeface="PMingLiU" panose="02020500000000000000" pitchFamily="18" charset="-120"/>
                <a:cs typeface="Arial" panose="020B0604020202020204" pitchFamily="34" charset="0"/>
              </a:rPr>
              <a:t>Unmasking the Screen: Deconstructing Online Sexual Grooming</a:t>
            </a:r>
            <a:endParaRPr lang="en-GB" sz="2800" dirty="0">
              <a:latin typeface="Arial" panose="020B0604020202020204" pitchFamily="34" charset="0"/>
              <a:cs typeface="Arial" panose="020B0604020202020204" pitchFamily="34" charset="0"/>
            </a:endParaRPr>
          </a:p>
        </p:txBody>
      </p:sp>
      <p:sp>
        <p:nvSpPr>
          <p:cNvPr id="3" name="投影片編號版面配置區 1">
            <a:extLst>
              <a:ext uri="{FF2B5EF4-FFF2-40B4-BE49-F238E27FC236}">
                <a16:creationId xmlns:a16="http://schemas.microsoft.com/office/drawing/2014/main" id="{EB627EA6-2A15-F6EF-4DD1-8B8AAD7AA4DA}"/>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19</a:t>
            </a:fld>
            <a:endParaRPr lang="en-US" altLang="en-US" dirty="0">
              <a:solidFill>
                <a:schemeClr val="tx1"/>
              </a:solidFill>
            </a:endParaRPr>
          </a:p>
        </p:txBody>
      </p:sp>
      <p:sp>
        <p:nvSpPr>
          <p:cNvPr id="5" name="TextBox 14">
            <a:extLst>
              <a:ext uri="{FF2B5EF4-FFF2-40B4-BE49-F238E27FC236}">
                <a16:creationId xmlns:a16="http://schemas.microsoft.com/office/drawing/2014/main" id="{6D54FAC5-0F86-F851-D311-F662B838C96A}"/>
              </a:ext>
            </a:extLst>
          </p:cNvPr>
          <p:cNvSpPr txBox="1"/>
          <p:nvPr/>
        </p:nvSpPr>
        <p:spPr>
          <a:xfrm>
            <a:off x="693128" y="1546526"/>
            <a:ext cx="16444544" cy="830997"/>
          </a:xfrm>
          <a:prstGeom prst="rect">
            <a:avLst/>
          </a:prstGeom>
        </p:spPr>
        <p:txBody>
          <a:bodyPr wrap="square" lIns="0" tIns="0" rIns="0" bIns="0" rtlCol="0" anchor="t">
            <a:spAutoFit/>
          </a:bodyPr>
          <a:lstStyle/>
          <a:p>
            <a:pPr marL="0" lvl="0" indent="0" algn="ctr"/>
            <a:r>
              <a:rPr lang="en-US" sz="5400" b="1" dirty="0">
                <a:solidFill>
                  <a:srgbClr val="1E5E96"/>
                </a:solidFill>
                <a:latin typeface="Arial" panose="020B0604020202020204" pitchFamily="34" charset="0"/>
                <a:ea typeface="新細明體-ExtB" panose="02020500000000000000" pitchFamily="18" charset="-120"/>
                <a:cs typeface="Arial" panose="020B0604020202020204" pitchFamily="34" charset="0"/>
              </a:rPr>
              <a:t>Three Steps to Prevent online sexual Grooming</a:t>
            </a:r>
            <a:endParaRPr lang="en-US" sz="5400" b="1" dirty="0">
              <a:solidFill>
                <a:srgbClr val="1E5E96"/>
              </a:solidFill>
              <a:latin typeface="Arial" panose="020B0604020202020204" pitchFamily="34" charset="0"/>
              <a:ea typeface="新細明體-ExtB" panose="02020500000000000000" pitchFamily="18" charset="-120"/>
              <a:cs typeface="Arial" panose="020B0604020202020204" pitchFamily="34" charset="0"/>
              <a:sym typeface="思源宋体-超粗体"/>
            </a:endParaRPr>
          </a:p>
        </p:txBody>
      </p:sp>
    </p:spTree>
    <p:extLst>
      <p:ext uri="{BB962C8B-B14F-4D97-AF65-F5344CB8AC3E}">
        <p14:creationId xmlns:p14="http://schemas.microsoft.com/office/powerpoint/2010/main" val="24150125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7ECBF"/>
        </a:solidFill>
        <a:effectLst/>
      </p:bgPr>
    </p:bg>
    <p:spTree>
      <p:nvGrpSpPr>
        <p:cNvPr id="1" name=""/>
        <p:cNvGrpSpPr/>
        <p:nvPr/>
      </p:nvGrpSpPr>
      <p:grpSpPr>
        <a:xfrm>
          <a:off x="0" y="0"/>
          <a:ext cx="0" cy="0"/>
          <a:chOff x="0" y="0"/>
          <a:chExt cx="0" cy="0"/>
        </a:xfrm>
      </p:grpSpPr>
      <p:sp>
        <p:nvSpPr>
          <p:cNvPr id="2" name="Freeform 2"/>
          <p:cNvSpPr/>
          <p:nvPr/>
        </p:nvSpPr>
        <p:spPr>
          <a:xfrm>
            <a:off x="15588893" y="7421603"/>
            <a:ext cx="2190800" cy="2662592"/>
          </a:xfrm>
          <a:custGeom>
            <a:avLst/>
            <a:gdLst/>
            <a:ahLst/>
            <a:cxnLst/>
            <a:rect l="l" t="t" r="r" b="b"/>
            <a:pathLst>
              <a:path w="2060112" h="2615744">
                <a:moveTo>
                  <a:pt x="0" y="0"/>
                </a:moveTo>
                <a:lnTo>
                  <a:pt x="2060112" y="0"/>
                </a:lnTo>
                <a:lnTo>
                  <a:pt x="2060112" y="2615744"/>
                </a:lnTo>
                <a:lnTo>
                  <a:pt x="0" y="2615744"/>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grpSp>
        <p:nvGrpSpPr>
          <p:cNvPr id="7" name="Group 7"/>
          <p:cNvGrpSpPr/>
          <p:nvPr/>
        </p:nvGrpSpPr>
        <p:grpSpPr>
          <a:xfrm>
            <a:off x="1957224" y="4021334"/>
            <a:ext cx="7633610" cy="5233925"/>
            <a:chOff x="0" y="0"/>
            <a:chExt cx="540145" cy="342206"/>
          </a:xfrm>
        </p:grpSpPr>
        <p:sp>
          <p:nvSpPr>
            <p:cNvPr id="8" name="Freeform 8"/>
            <p:cNvSpPr/>
            <p:nvPr/>
          </p:nvSpPr>
          <p:spPr>
            <a:xfrm>
              <a:off x="0" y="0"/>
              <a:ext cx="540145" cy="342206"/>
            </a:xfrm>
            <a:custGeom>
              <a:avLst/>
              <a:gdLst/>
              <a:ahLst/>
              <a:cxnLst/>
              <a:rect l="l" t="t" r="r" b="b"/>
              <a:pathLst>
                <a:path w="540145" h="342206">
                  <a:moveTo>
                    <a:pt x="22856" y="0"/>
                  </a:moveTo>
                  <a:lnTo>
                    <a:pt x="517289" y="0"/>
                  </a:lnTo>
                  <a:cubicBezTo>
                    <a:pt x="529912" y="0"/>
                    <a:pt x="540145" y="10233"/>
                    <a:pt x="540145" y="22856"/>
                  </a:cubicBezTo>
                  <a:lnTo>
                    <a:pt x="540145" y="319350"/>
                  </a:lnTo>
                  <a:cubicBezTo>
                    <a:pt x="540145" y="331973"/>
                    <a:pt x="529912" y="342206"/>
                    <a:pt x="517289" y="342206"/>
                  </a:cubicBezTo>
                  <a:lnTo>
                    <a:pt x="22856" y="342206"/>
                  </a:lnTo>
                  <a:cubicBezTo>
                    <a:pt x="16794" y="342206"/>
                    <a:pt x="10981" y="339798"/>
                    <a:pt x="6694" y="335511"/>
                  </a:cubicBezTo>
                  <a:cubicBezTo>
                    <a:pt x="2408" y="331225"/>
                    <a:pt x="0" y="325411"/>
                    <a:pt x="0" y="319350"/>
                  </a:cubicBezTo>
                  <a:lnTo>
                    <a:pt x="0" y="22856"/>
                  </a:lnTo>
                  <a:cubicBezTo>
                    <a:pt x="0" y="16794"/>
                    <a:pt x="2408" y="10981"/>
                    <a:pt x="6694" y="6694"/>
                  </a:cubicBezTo>
                  <a:cubicBezTo>
                    <a:pt x="10981" y="2408"/>
                    <a:pt x="16794" y="0"/>
                    <a:pt x="22856" y="0"/>
                  </a:cubicBezTo>
                  <a:close/>
                </a:path>
              </a:pathLst>
            </a:custGeom>
            <a:solidFill>
              <a:srgbClr val="FFFFFF"/>
            </a:solidFill>
            <a:ln w="38100" cap="rnd">
              <a:solidFill>
                <a:srgbClr val="000000"/>
              </a:solidFill>
              <a:prstDash val="dash"/>
              <a:round/>
            </a:ln>
          </p:spPr>
          <p:txBody>
            <a:bodyPr/>
            <a:lstStyle/>
            <a:p>
              <a:endParaRPr lang="en-GB"/>
            </a:p>
          </p:txBody>
        </p:sp>
        <p:sp>
          <p:nvSpPr>
            <p:cNvPr id="9" name="TextBox 9"/>
            <p:cNvSpPr txBox="1"/>
            <p:nvPr/>
          </p:nvSpPr>
          <p:spPr>
            <a:xfrm>
              <a:off x="0" y="-38100"/>
              <a:ext cx="540145" cy="380306"/>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0" name="Group 10"/>
          <p:cNvGrpSpPr/>
          <p:nvPr/>
        </p:nvGrpSpPr>
        <p:grpSpPr>
          <a:xfrm>
            <a:off x="9727169" y="4027238"/>
            <a:ext cx="6615789" cy="3594304"/>
            <a:chOff x="0" y="0"/>
            <a:chExt cx="540145" cy="342206"/>
          </a:xfrm>
        </p:grpSpPr>
        <p:sp>
          <p:nvSpPr>
            <p:cNvPr id="11" name="Freeform 11"/>
            <p:cNvSpPr/>
            <p:nvPr/>
          </p:nvSpPr>
          <p:spPr>
            <a:xfrm>
              <a:off x="0" y="0"/>
              <a:ext cx="540145" cy="342206"/>
            </a:xfrm>
            <a:custGeom>
              <a:avLst/>
              <a:gdLst/>
              <a:ahLst/>
              <a:cxnLst/>
              <a:rect l="l" t="t" r="r" b="b"/>
              <a:pathLst>
                <a:path w="540145" h="342206">
                  <a:moveTo>
                    <a:pt x="22856" y="0"/>
                  </a:moveTo>
                  <a:lnTo>
                    <a:pt x="517289" y="0"/>
                  </a:lnTo>
                  <a:cubicBezTo>
                    <a:pt x="529912" y="0"/>
                    <a:pt x="540145" y="10233"/>
                    <a:pt x="540145" y="22856"/>
                  </a:cubicBezTo>
                  <a:lnTo>
                    <a:pt x="540145" y="319350"/>
                  </a:lnTo>
                  <a:cubicBezTo>
                    <a:pt x="540145" y="331973"/>
                    <a:pt x="529912" y="342206"/>
                    <a:pt x="517289" y="342206"/>
                  </a:cubicBezTo>
                  <a:lnTo>
                    <a:pt x="22856" y="342206"/>
                  </a:lnTo>
                  <a:cubicBezTo>
                    <a:pt x="16794" y="342206"/>
                    <a:pt x="10981" y="339798"/>
                    <a:pt x="6694" y="335511"/>
                  </a:cubicBezTo>
                  <a:cubicBezTo>
                    <a:pt x="2408" y="331225"/>
                    <a:pt x="0" y="325411"/>
                    <a:pt x="0" y="319350"/>
                  </a:cubicBezTo>
                  <a:lnTo>
                    <a:pt x="0" y="22856"/>
                  </a:lnTo>
                  <a:cubicBezTo>
                    <a:pt x="0" y="16794"/>
                    <a:pt x="2408" y="10981"/>
                    <a:pt x="6694" y="6694"/>
                  </a:cubicBezTo>
                  <a:cubicBezTo>
                    <a:pt x="10981" y="2408"/>
                    <a:pt x="16794" y="0"/>
                    <a:pt x="22856" y="0"/>
                  </a:cubicBezTo>
                  <a:close/>
                </a:path>
              </a:pathLst>
            </a:custGeom>
            <a:solidFill>
              <a:srgbClr val="FFFFFF"/>
            </a:solidFill>
            <a:ln w="38100" cap="rnd">
              <a:solidFill>
                <a:srgbClr val="000000"/>
              </a:solidFill>
              <a:prstDash val="dash"/>
              <a:round/>
            </a:ln>
          </p:spPr>
          <p:txBody>
            <a:bodyPr/>
            <a:lstStyle/>
            <a:p>
              <a:endParaRPr lang="en-GB"/>
            </a:p>
          </p:txBody>
        </p:sp>
        <p:sp>
          <p:nvSpPr>
            <p:cNvPr id="12" name="TextBox 12"/>
            <p:cNvSpPr txBox="1"/>
            <p:nvPr/>
          </p:nvSpPr>
          <p:spPr>
            <a:xfrm>
              <a:off x="0" y="-38100"/>
              <a:ext cx="540145" cy="380306"/>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3" name="Freeform 13"/>
          <p:cNvSpPr/>
          <p:nvPr/>
        </p:nvSpPr>
        <p:spPr>
          <a:xfrm>
            <a:off x="1465006" y="2406685"/>
            <a:ext cx="2190800" cy="1838095"/>
          </a:xfrm>
          <a:custGeom>
            <a:avLst/>
            <a:gdLst/>
            <a:ahLst/>
            <a:cxnLst/>
            <a:rect l="l" t="t" r="r" b="b"/>
            <a:pathLst>
              <a:path w="1401704" h="1372972">
                <a:moveTo>
                  <a:pt x="0" y="0"/>
                </a:moveTo>
                <a:lnTo>
                  <a:pt x="1401704" y="0"/>
                </a:lnTo>
                <a:lnTo>
                  <a:pt x="1401704" y="1372972"/>
                </a:lnTo>
                <a:lnTo>
                  <a:pt x="0" y="1372972"/>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GB"/>
          </a:p>
        </p:txBody>
      </p:sp>
      <p:sp>
        <p:nvSpPr>
          <p:cNvPr id="16" name="TextBox 16"/>
          <p:cNvSpPr txBox="1"/>
          <p:nvPr/>
        </p:nvSpPr>
        <p:spPr>
          <a:xfrm>
            <a:off x="9965016" y="4762700"/>
            <a:ext cx="6140093" cy="1661993"/>
          </a:xfrm>
          <a:prstGeom prst="rect">
            <a:avLst/>
          </a:prstGeom>
        </p:spPr>
        <p:txBody>
          <a:bodyPr wrap="square" lIns="0" tIns="0" rIns="0" bIns="0" rtlCol="0" anchor="t">
            <a:spAutoFit/>
          </a:bodyPr>
          <a:lstStyle/>
          <a:p>
            <a:pPr marL="0" lvl="0" indent="0" algn="just"/>
            <a:r>
              <a:rPr lang="en-US" sz="3600" b="1" dirty="0">
                <a:solidFill>
                  <a:srgbClr val="FF0000"/>
                </a:solidFill>
                <a:latin typeface="Times New Roman" panose="02020603050405020304" pitchFamily="18" charset="0"/>
                <a:cs typeface="Times New Roman" panose="02020603050405020304" pitchFamily="18" charset="0"/>
              </a:rPr>
              <a:t>Make sure that the meeting place is safe. Do not put yourself in danger!</a:t>
            </a:r>
            <a:endParaRPr lang="en-US" sz="3600" b="1" dirty="0">
              <a:solidFill>
                <a:srgbClr val="FF0000"/>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endParaRPr>
          </a:p>
        </p:txBody>
      </p:sp>
      <p:sp>
        <p:nvSpPr>
          <p:cNvPr id="17" name="Freeform 17"/>
          <p:cNvSpPr/>
          <p:nvPr/>
        </p:nvSpPr>
        <p:spPr>
          <a:xfrm>
            <a:off x="9999840" y="2948807"/>
            <a:ext cx="1461011" cy="1466835"/>
          </a:xfrm>
          <a:custGeom>
            <a:avLst/>
            <a:gdLst/>
            <a:ahLst/>
            <a:cxnLst/>
            <a:rect l="l" t="t" r="r" b="b"/>
            <a:pathLst>
              <a:path w="1284079" h="1303244">
                <a:moveTo>
                  <a:pt x="0" y="0"/>
                </a:moveTo>
                <a:lnTo>
                  <a:pt x="1284079" y="0"/>
                </a:lnTo>
                <a:lnTo>
                  <a:pt x="1284079" y="1303243"/>
                </a:lnTo>
                <a:lnTo>
                  <a:pt x="0" y="1303243"/>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GB"/>
          </a:p>
        </p:txBody>
      </p:sp>
      <p:sp>
        <p:nvSpPr>
          <p:cNvPr id="20" name="文字方塊 19">
            <a:extLst>
              <a:ext uri="{FF2B5EF4-FFF2-40B4-BE49-F238E27FC236}">
                <a16:creationId xmlns:a16="http://schemas.microsoft.com/office/drawing/2014/main" id="{92ECE2C9-8691-78E3-EC90-DA5E0DFA2745}"/>
              </a:ext>
            </a:extLst>
          </p:cNvPr>
          <p:cNvSpPr txBox="1"/>
          <p:nvPr/>
        </p:nvSpPr>
        <p:spPr>
          <a:xfrm>
            <a:off x="2100195" y="4283805"/>
            <a:ext cx="7389125" cy="4708981"/>
          </a:xfrm>
          <a:prstGeom prst="rect">
            <a:avLst/>
          </a:prstGeom>
          <a:noFill/>
        </p:spPr>
        <p:txBody>
          <a:bodyPr wrap="square">
            <a:spAutoFit/>
          </a:bodyPr>
          <a:lstStyle/>
          <a:p>
            <a:pPr lvl="0"/>
            <a:r>
              <a:rPr lang="en-US" altLang="zh-TW" sz="4800" b="1" dirty="0">
                <a:ea typeface="新細明體-ExtB" panose="02020500000000000000" pitchFamily="18" charset="-120"/>
              </a:rPr>
              <a:t>🗺️</a:t>
            </a:r>
            <a:r>
              <a:rPr lang="en-US" altLang="zh-TW" sz="4800" dirty="0">
                <a:solidFill>
                  <a:srgbClr val="1E5E96"/>
                </a:solidFill>
                <a:latin typeface="思源宋体-超粗体"/>
                <a:ea typeface="思源宋体-超粗体"/>
                <a:cs typeface="思源宋体-超粗体"/>
                <a:sym typeface="思源宋体-超粗体"/>
              </a:rPr>
              <a:t> </a:t>
            </a:r>
            <a:r>
              <a:rPr lang="en-US" altLang="zh-TW" sz="3600" b="1" u="sng" dirty="0">
                <a:solidFill>
                  <a:srgbClr val="0070C0"/>
                </a:solidFill>
                <a:latin typeface="Times New Roman" panose="02020603050405020304" pitchFamily="18" charset="0"/>
                <a:ea typeface="思源宋体-超粗体"/>
                <a:cs typeface="Times New Roman" panose="02020603050405020304" pitchFamily="18" charset="0"/>
                <a:sym typeface="思源宋体-超粗体"/>
              </a:rPr>
              <a:t>Take Control of the Situation</a:t>
            </a:r>
            <a:r>
              <a:rPr lang="zh-TW" altLang="zh-TW" sz="3600" dirty="0">
                <a:solidFill>
                  <a:srgbClr val="0070C0"/>
                </a:solidFill>
                <a:latin typeface="Times New Roman" panose="02020603050405020304" pitchFamily="18" charset="0"/>
                <a:ea typeface="新細明體-ExtB" panose="02020500000000000000" pitchFamily="18" charset="-120"/>
                <a:cs typeface="Times New Roman" panose="02020603050405020304" pitchFamily="18" charset="0"/>
              </a:rPr>
              <a:t>：</a:t>
            </a:r>
            <a:endParaRPr lang="en-US" altLang="zh-TW" sz="3600" dirty="0">
              <a:solidFill>
                <a:srgbClr val="0070C0"/>
              </a:solidFill>
              <a:latin typeface="Times New Roman" panose="02020603050405020304" pitchFamily="18" charset="0"/>
              <a:ea typeface="新細明體-ExtB" panose="02020500000000000000" pitchFamily="18" charset="-120"/>
              <a:cs typeface="Times New Roman" panose="02020603050405020304" pitchFamily="18" charset="0"/>
            </a:endParaRPr>
          </a:p>
          <a:p>
            <a:pPr lvl="0" algn="just"/>
            <a:r>
              <a:rPr lang="en-US" sz="3600" dirty="0">
                <a:solidFill>
                  <a:srgbClr val="0070C0"/>
                </a:solidFill>
                <a:latin typeface="Times New Roman" panose="02020603050405020304" pitchFamily="18" charset="0"/>
                <a:cs typeface="Times New Roman" panose="02020603050405020304" pitchFamily="18" charset="0"/>
              </a:rPr>
              <a:t>If you meet someone for the first time, choose a busy public place during the daytime. Travel there and leave on your own. Do not let the person pick you up or take you home, and never leave your </a:t>
            </a:r>
            <a:r>
              <a:rPr lang="en-US" sz="3600" b="1" u="sng" dirty="0">
                <a:solidFill>
                  <a:srgbClr val="0070C0"/>
                </a:solidFill>
                <a:latin typeface="Times New Roman" panose="02020603050405020304" pitchFamily="18" charset="0"/>
                <a:cs typeface="Times New Roman" panose="02020603050405020304" pitchFamily="18" charset="0"/>
              </a:rPr>
              <a:t>food and drinks </a:t>
            </a:r>
            <a:r>
              <a:rPr lang="en-US" sz="3600" dirty="0">
                <a:solidFill>
                  <a:srgbClr val="0070C0"/>
                </a:solidFill>
                <a:latin typeface="Times New Roman" panose="02020603050405020304" pitchFamily="18" charset="0"/>
                <a:cs typeface="Times New Roman" panose="02020603050405020304" pitchFamily="18" charset="0"/>
              </a:rPr>
              <a:t>unattended.</a:t>
            </a:r>
            <a:endParaRPr lang="en-US" altLang="zh-TW" sz="3600" dirty="0">
              <a:solidFill>
                <a:srgbClr val="0070C0"/>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endParaRPr>
          </a:p>
        </p:txBody>
      </p:sp>
      <p:sp>
        <p:nvSpPr>
          <p:cNvPr id="6" name="Freeform 6"/>
          <p:cNvSpPr/>
          <p:nvPr/>
        </p:nvSpPr>
        <p:spPr>
          <a:xfrm rot="730340">
            <a:off x="205860" y="128865"/>
            <a:ext cx="1582375" cy="1771629"/>
          </a:xfrm>
          <a:custGeom>
            <a:avLst/>
            <a:gdLst/>
            <a:ahLst/>
            <a:cxnLst/>
            <a:rect l="l" t="t" r="r" b="b"/>
            <a:pathLst>
              <a:path w="1582375" h="1771629">
                <a:moveTo>
                  <a:pt x="0" y="0"/>
                </a:moveTo>
                <a:lnTo>
                  <a:pt x="1582375" y="0"/>
                </a:lnTo>
                <a:lnTo>
                  <a:pt x="1582375" y="1771629"/>
                </a:lnTo>
                <a:lnTo>
                  <a:pt x="0" y="1771629"/>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GB"/>
          </a:p>
        </p:txBody>
      </p:sp>
      <p:sp>
        <p:nvSpPr>
          <p:cNvPr id="5" name="文字方塊 2">
            <a:extLst>
              <a:ext uri="{FF2B5EF4-FFF2-40B4-BE49-F238E27FC236}">
                <a16:creationId xmlns:a16="http://schemas.microsoft.com/office/drawing/2014/main" id="{8A893686-2B31-389B-9845-D9C707CC75A8}"/>
              </a:ext>
            </a:extLst>
          </p:cNvPr>
          <p:cNvSpPr txBox="1"/>
          <p:nvPr/>
        </p:nvSpPr>
        <p:spPr>
          <a:xfrm>
            <a:off x="7543800" y="356400"/>
            <a:ext cx="10439400" cy="523220"/>
          </a:xfrm>
          <a:prstGeom prst="rect">
            <a:avLst/>
          </a:prstGeom>
          <a:noFill/>
        </p:spPr>
        <p:txBody>
          <a:bodyPr wrap="square">
            <a:spAutoFit/>
          </a:bodyPr>
          <a:lstStyle/>
          <a:p>
            <a:r>
              <a:rPr lang="en-GB" sz="2800" dirty="0">
                <a:latin typeface="Arial" panose="020B0604020202020204" pitchFamily="34" charset="0"/>
                <a:ea typeface="PMingLiU" panose="02020500000000000000" pitchFamily="18" charset="-120"/>
                <a:cs typeface="Arial" panose="020B0604020202020204" pitchFamily="34" charset="0"/>
              </a:rPr>
              <a:t>Unmasking the Screen: Deconstructing Online Sexual Grooming</a:t>
            </a:r>
            <a:endParaRPr lang="en-GB" sz="2800" dirty="0">
              <a:latin typeface="Arial" panose="020B0604020202020204" pitchFamily="34" charset="0"/>
              <a:cs typeface="Arial" panose="020B0604020202020204" pitchFamily="34" charset="0"/>
            </a:endParaRPr>
          </a:p>
        </p:txBody>
      </p:sp>
      <p:sp>
        <p:nvSpPr>
          <p:cNvPr id="4" name="投影片編號版面配置區 1">
            <a:extLst>
              <a:ext uri="{FF2B5EF4-FFF2-40B4-BE49-F238E27FC236}">
                <a16:creationId xmlns:a16="http://schemas.microsoft.com/office/drawing/2014/main" id="{54E04FBC-6FB3-93AB-C238-719938F3051B}"/>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20</a:t>
            </a:fld>
            <a:endParaRPr lang="en-US" altLang="en-US" dirty="0">
              <a:solidFill>
                <a:schemeClr val="tx1"/>
              </a:solidFill>
            </a:endParaRPr>
          </a:p>
        </p:txBody>
      </p:sp>
      <p:sp>
        <p:nvSpPr>
          <p:cNvPr id="15" name="TextBox 14">
            <a:extLst>
              <a:ext uri="{FF2B5EF4-FFF2-40B4-BE49-F238E27FC236}">
                <a16:creationId xmlns:a16="http://schemas.microsoft.com/office/drawing/2014/main" id="{4893C746-9D0C-E605-F989-A818D6D0714C}"/>
              </a:ext>
            </a:extLst>
          </p:cNvPr>
          <p:cNvSpPr txBox="1"/>
          <p:nvPr/>
        </p:nvSpPr>
        <p:spPr>
          <a:xfrm>
            <a:off x="693128" y="1546526"/>
            <a:ext cx="16444544" cy="830997"/>
          </a:xfrm>
          <a:prstGeom prst="rect">
            <a:avLst/>
          </a:prstGeom>
        </p:spPr>
        <p:txBody>
          <a:bodyPr wrap="square" lIns="0" tIns="0" rIns="0" bIns="0" rtlCol="0" anchor="t">
            <a:spAutoFit/>
          </a:bodyPr>
          <a:lstStyle/>
          <a:p>
            <a:pPr marL="0" lvl="0" indent="0" algn="ctr"/>
            <a:r>
              <a:rPr lang="en-US" sz="5400" b="1" dirty="0">
                <a:solidFill>
                  <a:srgbClr val="1E5E96"/>
                </a:solidFill>
                <a:latin typeface="Arial" panose="020B0604020202020204" pitchFamily="34" charset="0"/>
                <a:ea typeface="新細明體-ExtB" panose="02020500000000000000" pitchFamily="18" charset="-120"/>
                <a:cs typeface="Arial" panose="020B0604020202020204" pitchFamily="34" charset="0"/>
              </a:rPr>
              <a:t>Three Steps to Prevent online sexual Grooming</a:t>
            </a:r>
            <a:endParaRPr lang="en-US" sz="5400" b="1" dirty="0">
              <a:solidFill>
                <a:srgbClr val="1E5E96"/>
              </a:solidFill>
              <a:latin typeface="Arial" panose="020B0604020202020204" pitchFamily="34" charset="0"/>
              <a:ea typeface="新細明體-ExtB" panose="02020500000000000000" pitchFamily="18" charset="-120"/>
              <a:cs typeface="Arial" panose="020B0604020202020204" pitchFamily="34" charset="0"/>
              <a:sym typeface="思源宋体-超粗体"/>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a:extLst>
            <a:ext uri="{FF2B5EF4-FFF2-40B4-BE49-F238E27FC236}">
              <a16:creationId xmlns:a16="http://schemas.microsoft.com/office/drawing/2014/main" id="{E577D854-71EE-A043-3115-12663D5CA9C5}"/>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F89ABE12-DBEC-D60F-B3BB-3EC77095E5C7}"/>
              </a:ext>
            </a:extLst>
          </p:cNvPr>
          <p:cNvSpPr txBox="1"/>
          <p:nvPr/>
        </p:nvSpPr>
        <p:spPr>
          <a:xfrm>
            <a:off x="1981200" y="4225349"/>
            <a:ext cx="14325600" cy="1846659"/>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6000" b="1" dirty="0">
                <a:latin typeface="Arial" panose="020B0604020202020204" pitchFamily="34" charset="0"/>
                <a:cs typeface="Arial" panose="020B0604020202020204" pitchFamily="34" charset="0"/>
              </a:rPr>
              <a:t>Do You Know Other Ways to Protect Yourself ?</a:t>
            </a:r>
            <a:endParaRPr kumimoji="0" lang="zh-TW" altLang="en-US" sz="6000" b="1" i="0" u="none" strike="noStrike" kern="1200" cap="none" spc="0" normalizeH="0" baseline="0" noProof="0" dirty="0">
              <a:ln>
                <a:noFill/>
              </a:ln>
              <a:effectLst/>
              <a:uLnTx/>
              <a:uFillTx/>
              <a:latin typeface="Arial" panose="020B0604020202020204" pitchFamily="34" charset="0"/>
              <a:ea typeface="新細明體-ExtB" panose="02020500000000000000" pitchFamily="18" charset="-120"/>
              <a:cs typeface="Arial" panose="020B0604020202020204" pitchFamily="34" charset="0"/>
            </a:endParaRPr>
          </a:p>
        </p:txBody>
      </p:sp>
      <p:sp>
        <p:nvSpPr>
          <p:cNvPr id="9" name="Freeform 2">
            <a:extLst>
              <a:ext uri="{FF2B5EF4-FFF2-40B4-BE49-F238E27FC236}">
                <a16:creationId xmlns:a16="http://schemas.microsoft.com/office/drawing/2014/main" id="{CACF2CC9-3883-524D-B335-E8E33C7584E0}"/>
              </a:ext>
            </a:extLst>
          </p:cNvPr>
          <p:cNvSpPr/>
          <p:nvPr/>
        </p:nvSpPr>
        <p:spPr>
          <a:xfrm rot="4383339">
            <a:off x="527733" y="426791"/>
            <a:ext cx="3836454" cy="3931221"/>
          </a:xfrm>
          <a:custGeom>
            <a:avLst/>
            <a:gdLst/>
            <a:ahLst/>
            <a:cxnLst/>
            <a:rect l="l" t="t" r="r" b="b"/>
            <a:pathLst>
              <a:path w="3126320" h="2744835">
                <a:moveTo>
                  <a:pt x="0" y="0"/>
                </a:moveTo>
                <a:lnTo>
                  <a:pt x="3126320" y="0"/>
                </a:lnTo>
                <a:lnTo>
                  <a:pt x="3126320" y="2744835"/>
                </a:lnTo>
                <a:lnTo>
                  <a:pt x="0" y="2744835"/>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3">
            <a:extLst>
              <a:ext uri="{FF2B5EF4-FFF2-40B4-BE49-F238E27FC236}">
                <a16:creationId xmlns:a16="http://schemas.microsoft.com/office/drawing/2014/main" id="{45BB8F34-B1EA-3EFD-AB63-363163ACD072}"/>
              </a:ext>
            </a:extLst>
          </p:cNvPr>
          <p:cNvSpPr/>
          <p:nvPr/>
        </p:nvSpPr>
        <p:spPr>
          <a:xfrm rot="12408374">
            <a:off x="13932684" y="1065286"/>
            <a:ext cx="3704410" cy="2447039"/>
          </a:xfrm>
          <a:custGeom>
            <a:avLst/>
            <a:gdLst/>
            <a:ahLst/>
            <a:cxnLst/>
            <a:rect l="l" t="t" r="r" b="b"/>
            <a:pathLst>
              <a:path w="3704410" h="2447039">
                <a:moveTo>
                  <a:pt x="0" y="0"/>
                </a:moveTo>
                <a:lnTo>
                  <a:pt x="3704410" y="0"/>
                </a:lnTo>
                <a:lnTo>
                  <a:pt x="3704410" y="2447039"/>
                </a:lnTo>
                <a:lnTo>
                  <a:pt x="0" y="2447039"/>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8">
            <a:extLst>
              <a:ext uri="{FF2B5EF4-FFF2-40B4-BE49-F238E27FC236}">
                <a16:creationId xmlns:a16="http://schemas.microsoft.com/office/drawing/2014/main" id="{78B145C9-3006-238A-3429-07F2348FBC75}"/>
              </a:ext>
            </a:extLst>
          </p:cNvPr>
          <p:cNvSpPr/>
          <p:nvPr/>
        </p:nvSpPr>
        <p:spPr>
          <a:xfrm rot="-945273">
            <a:off x="13615372" y="6733737"/>
            <a:ext cx="1933231" cy="2332707"/>
          </a:xfrm>
          <a:custGeom>
            <a:avLst/>
            <a:gdLst/>
            <a:ahLst/>
            <a:cxnLst/>
            <a:rect l="l" t="t" r="r" b="b"/>
            <a:pathLst>
              <a:path w="1933231" h="2332707">
                <a:moveTo>
                  <a:pt x="0" y="0"/>
                </a:moveTo>
                <a:lnTo>
                  <a:pt x="1933230" y="0"/>
                </a:lnTo>
                <a:lnTo>
                  <a:pt x="1933230" y="2332707"/>
                </a:lnTo>
                <a:lnTo>
                  <a:pt x="0" y="2332707"/>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GB"/>
          </a:p>
        </p:txBody>
      </p:sp>
      <p:sp>
        <p:nvSpPr>
          <p:cNvPr id="2" name="文字方塊 2">
            <a:extLst>
              <a:ext uri="{FF2B5EF4-FFF2-40B4-BE49-F238E27FC236}">
                <a16:creationId xmlns:a16="http://schemas.microsoft.com/office/drawing/2014/main" id="{AB1B4EBF-DBA4-F845-87AB-3244E0C3D01A}"/>
              </a:ext>
            </a:extLst>
          </p:cNvPr>
          <p:cNvSpPr txBox="1"/>
          <p:nvPr/>
        </p:nvSpPr>
        <p:spPr>
          <a:xfrm>
            <a:off x="7467600" y="356400"/>
            <a:ext cx="10515600" cy="523220"/>
          </a:xfrm>
          <a:prstGeom prst="rect">
            <a:avLst/>
          </a:prstGeom>
          <a:noFill/>
        </p:spPr>
        <p:txBody>
          <a:bodyPr wrap="square">
            <a:spAutoFit/>
          </a:bodyPr>
          <a:lstStyle/>
          <a:p>
            <a:r>
              <a:rPr lang="en-GB" sz="2800" dirty="0">
                <a:latin typeface="Arial" panose="020B0604020202020204" pitchFamily="34" charset="0"/>
                <a:ea typeface="PMingLiU" panose="02020500000000000000" pitchFamily="18" charset="-120"/>
                <a:cs typeface="Arial" panose="020B0604020202020204" pitchFamily="34" charset="0"/>
              </a:rPr>
              <a:t>Unmasking the Screen: Deconstructing Online Sexual Grooming</a:t>
            </a:r>
            <a:endParaRPr lang="en-GB" sz="2800" dirty="0">
              <a:latin typeface="Arial" panose="020B0604020202020204" pitchFamily="34" charset="0"/>
              <a:cs typeface="Arial" panose="020B0604020202020204" pitchFamily="34" charset="0"/>
            </a:endParaRPr>
          </a:p>
        </p:txBody>
      </p:sp>
      <p:sp>
        <p:nvSpPr>
          <p:cNvPr id="4" name="投影片編號版面配置區 1">
            <a:extLst>
              <a:ext uri="{FF2B5EF4-FFF2-40B4-BE49-F238E27FC236}">
                <a16:creationId xmlns:a16="http://schemas.microsoft.com/office/drawing/2014/main" id="{FD5323A3-49F9-8760-55AF-2F7EB2430A95}"/>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21</a:t>
            </a:fld>
            <a:endParaRPr lang="en-US" altLang="en-US" dirty="0">
              <a:solidFill>
                <a:schemeClr val="tx1"/>
              </a:solidFill>
            </a:endParaRPr>
          </a:p>
        </p:txBody>
      </p:sp>
    </p:spTree>
    <p:extLst>
      <p:ext uri="{BB962C8B-B14F-4D97-AF65-F5344CB8AC3E}">
        <p14:creationId xmlns:p14="http://schemas.microsoft.com/office/powerpoint/2010/main" val="1587239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7ECBF"/>
        </a:solidFill>
        <a:effectLst/>
      </p:bgPr>
    </p:bg>
    <p:spTree>
      <p:nvGrpSpPr>
        <p:cNvPr id="1" name="">
          <a:extLst>
            <a:ext uri="{FF2B5EF4-FFF2-40B4-BE49-F238E27FC236}">
              <a16:creationId xmlns:a16="http://schemas.microsoft.com/office/drawing/2014/main" id="{35206E28-866D-2803-4487-89485DF35632}"/>
            </a:ext>
          </a:extLst>
        </p:cNvPr>
        <p:cNvGrpSpPr/>
        <p:nvPr/>
      </p:nvGrpSpPr>
      <p:grpSpPr>
        <a:xfrm>
          <a:off x="0" y="0"/>
          <a:ext cx="0" cy="0"/>
          <a:chOff x="0" y="0"/>
          <a:chExt cx="0" cy="0"/>
        </a:xfrm>
      </p:grpSpPr>
      <p:pic>
        <p:nvPicPr>
          <p:cNvPr id="7" name="內容版面配置區 5">
            <a:extLst>
              <a:ext uri="{FF2B5EF4-FFF2-40B4-BE49-F238E27FC236}">
                <a16:creationId xmlns:a16="http://schemas.microsoft.com/office/drawing/2014/main" id="{328016CF-0241-97F5-EA63-B227740AFC1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819400" y="1810888"/>
            <a:ext cx="12187075" cy="6823911"/>
          </a:xfrm>
          <a:prstGeom prst="rect">
            <a:avLst/>
          </a:prstGeom>
        </p:spPr>
      </p:pic>
      <p:sp>
        <p:nvSpPr>
          <p:cNvPr id="6" name="Rectangle 2">
            <a:extLst>
              <a:ext uri="{FF2B5EF4-FFF2-40B4-BE49-F238E27FC236}">
                <a16:creationId xmlns:a16="http://schemas.microsoft.com/office/drawing/2014/main" id="{23A337F9-96F7-B955-F3F4-CADB070A41DE}"/>
              </a:ext>
            </a:extLst>
          </p:cNvPr>
          <p:cNvSpPr>
            <a:spLocks noChangeArrowheads="1"/>
          </p:cNvSpPr>
          <p:nvPr/>
        </p:nvSpPr>
        <p:spPr bwMode="auto">
          <a:xfrm>
            <a:off x="4742795" y="8450133"/>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pic>
        <p:nvPicPr>
          <p:cNvPr id="5" name="內容版面配置區 4">
            <a:extLst>
              <a:ext uri="{FF2B5EF4-FFF2-40B4-BE49-F238E27FC236}">
                <a16:creationId xmlns:a16="http://schemas.microsoft.com/office/drawing/2014/main" id="{0C736E9E-39CC-7633-57E0-A8E1924FA20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819400" y="1802430"/>
            <a:ext cx="12187075" cy="6858000"/>
          </a:xfrm>
          <a:prstGeom prst="rect">
            <a:avLst/>
          </a:prstGeom>
        </p:spPr>
      </p:pic>
      <p:sp>
        <p:nvSpPr>
          <p:cNvPr id="11" name="Freeform 2">
            <a:extLst>
              <a:ext uri="{FF2B5EF4-FFF2-40B4-BE49-F238E27FC236}">
                <a16:creationId xmlns:a16="http://schemas.microsoft.com/office/drawing/2014/main" id="{ED7E6231-79FC-F0AB-47B7-375FCCED0CF3}"/>
              </a:ext>
            </a:extLst>
          </p:cNvPr>
          <p:cNvSpPr/>
          <p:nvPr/>
        </p:nvSpPr>
        <p:spPr>
          <a:xfrm>
            <a:off x="14554200" y="6819900"/>
            <a:ext cx="2895600" cy="2752401"/>
          </a:xfrm>
          <a:custGeom>
            <a:avLst/>
            <a:gdLst/>
            <a:ahLst/>
            <a:cxnLst/>
            <a:rect l="l" t="t" r="r" b="b"/>
            <a:pathLst>
              <a:path w="2401420" h="2447601">
                <a:moveTo>
                  <a:pt x="0" y="0"/>
                </a:moveTo>
                <a:lnTo>
                  <a:pt x="2401420" y="0"/>
                </a:lnTo>
                <a:lnTo>
                  <a:pt x="2401420" y="2447602"/>
                </a:lnTo>
                <a:lnTo>
                  <a:pt x="0" y="2447602"/>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GB"/>
          </a:p>
        </p:txBody>
      </p:sp>
      <p:sp>
        <p:nvSpPr>
          <p:cNvPr id="14" name="Freeform 5">
            <a:extLst>
              <a:ext uri="{FF2B5EF4-FFF2-40B4-BE49-F238E27FC236}">
                <a16:creationId xmlns:a16="http://schemas.microsoft.com/office/drawing/2014/main" id="{BD6ACDAB-3380-637C-CDF8-DD5752E8C712}"/>
              </a:ext>
            </a:extLst>
          </p:cNvPr>
          <p:cNvSpPr/>
          <p:nvPr/>
        </p:nvSpPr>
        <p:spPr>
          <a:xfrm>
            <a:off x="304800" y="748787"/>
            <a:ext cx="3806925" cy="3360734"/>
          </a:xfrm>
          <a:custGeom>
            <a:avLst/>
            <a:gdLst/>
            <a:ahLst/>
            <a:cxnLst/>
            <a:rect l="l" t="t" r="r" b="b"/>
            <a:pathLst>
              <a:path w="3102076" h="2768603">
                <a:moveTo>
                  <a:pt x="0" y="0"/>
                </a:moveTo>
                <a:lnTo>
                  <a:pt x="3102076" y="0"/>
                </a:lnTo>
                <a:lnTo>
                  <a:pt x="3102076" y="2768603"/>
                </a:lnTo>
                <a:lnTo>
                  <a:pt x="0" y="2768603"/>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GB"/>
          </a:p>
        </p:txBody>
      </p:sp>
      <p:sp>
        <p:nvSpPr>
          <p:cNvPr id="2" name="文字方塊 2">
            <a:extLst>
              <a:ext uri="{FF2B5EF4-FFF2-40B4-BE49-F238E27FC236}">
                <a16:creationId xmlns:a16="http://schemas.microsoft.com/office/drawing/2014/main" id="{62F1AC40-410F-0C74-B919-F71344437005}"/>
              </a:ext>
            </a:extLst>
          </p:cNvPr>
          <p:cNvSpPr txBox="1"/>
          <p:nvPr/>
        </p:nvSpPr>
        <p:spPr>
          <a:xfrm>
            <a:off x="7315200" y="356400"/>
            <a:ext cx="10668000" cy="523220"/>
          </a:xfrm>
          <a:prstGeom prst="rect">
            <a:avLst/>
          </a:prstGeom>
          <a:noFill/>
        </p:spPr>
        <p:txBody>
          <a:bodyPr wrap="square">
            <a:spAutoFit/>
          </a:bodyPr>
          <a:lstStyle/>
          <a:p>
            <a:r>
              <a:rPr lang="en-GB" sz="2800" dirty="0">
                <a:latin typeface="Arial" panose="020B0604020202020204" pitchFamily="34" charset="0"/>
                <a:ea typeface="PMingLiU" panose="02020500000000000000" pitchFamily="18" charset="-120"/>
                <a:cs typeface="Arial" panose="020B0604020202020204" pitchFamily="34" charset="0"/>
              </a:rPr>
              <a:t>Unmasking the Screen: Deconstructing Online Sexual Grooming</a:t>
            </a:r>
            <a:endParaRPr lang="en-GB" sz="2800" dirty="0">
              <a:latin typeface="Arial" panose="020B0604020202020204" pitchFamily="34" charset="0"/>
              <a:cs typeface="Arial" panose="020B0604020202020204" pitchFamily="34" charset="0"/>
            </a:endParaRPr>
          </a:p>
        </p:txBody>
      </p:sp>
      <p:sp>
        <p:nvSpPr>
          <p:cNvPr id="3" name="投影片編號版面配置區 1">
            <a:extLst>
              <a:ext uri="{FF2B5EF4-FFF2-40B4-BE49-F238E27FC236}">
                <a16:creationId xmlns:a16="http://schemas.microsoft.com/office/drawing/2014/main" id="{CC512535-FC83-2993-1FEF-93CBD98C6A91}"/>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22</a:t>
            </a:fld>
            <a:endParaRPr lang="en-US" altLang="en-US" dirty="0">
              <a:solidFill>
                <a:schemeClr val="tx1"/>
              </a:solidFill>
            </a:endParaRPr>
          </a:p>
        </p:txBody>
      </p:sp>
    </p:spTree>
    <p:extLst>
      <p:ext uri="{BB962C8B-B14F-4D97-AF65-F5344CB8AC3E}">
        <p14:creationId xmlns:p14="http://schemas.microsoft.com/office/powerpoint/2010/main" val="1650686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B3DBFF"/>
        </a:solidFill>
        <a:effectLst/>
      </p:bgPr>
    </p:bg>
    <p:spTree>
      <p:nvGrpSpPr>
        <p:cNvPr id="1" name=""/>
        <p:cNvGrpSpPr/>
        <p:nvPr/>
      </p:nvGrpSpPr>
      <p:grpSpPr>
        <a:xfrm>
          <a:off x="0" y="0"/>
          <a:ext cx="0" cy="0"/>
          <a:chOff x="0" y="0"/>
          <a:chExt cx="0" cy="0"/>
        </a:xfrm>
      </p:grpSpPr>
      <p:grpSp>
        <p:nvGrpSpPr>
          <p:cNvPr id="8" name="Group 8"/>
          <p:cNvGrpSpPr/>
          <p:nvPr/>
        </p:nvGrpSpPr>
        <p:grpSpPr>
          <a:xfrm>
            <a:off x="466725" y="4433902"/>
            <a:ext cx="17354550" cy="5508794"/>
            <a:chOff x="0" y="0"/>
            <a:chExt cx="1062260" cy="388628"/>
          </a:xfrm>
        </p:grpSpPr>
        <p:sp>
          <p:nvSpPr>
            <p:cNvPr id="9" name="Freeform 9"/>
            <p:cNvSpPr/>
            <p:nvPr/>
          </p:nvSpPr>
          <p:spPr>
            <a:xfrm>
              <a:off x="0" y="0"/>
              <a:ext cx="1062260" cy="388628"/>
            </a:xfrm>
            <a:custGeom>
              <a:avLst/>
              <a:gdLst/>
              <a:ahLst/>
              <a:cxnLst/>
              <a:rect l="l" t="t" r="r" b="b"/>
              <a:pathLst>
                <a:path w="1062260" h="388628">
                  <a:moveTo>
                    <a:pt x="11622" y="0"/>
                  </a:moveTo>
                  <a:lnTo>
                    <a:pt x="1050638" y="0"/>
                  </a:lnTo>
                  <a:cubicBezTo>
                    <a:pt x="1053721" y="0"/>
                    <a:pt x="1056677" y="1224"/>
                    <a:pt x="1058856" y="3404"/>
                  </a:cubicBezTo>
                  <a:cubicBezTo>
                    <a:pt x="1061036" y="5583"/>
                    <a:pt x="1062260" y="8540"/>
                    <a:pt x="1062260" y="11622"/>
                  </a:cubicBezTo>
                  <a:lnTo>
                    <a:pt x="1062260" y="377006"/>
                  </a:lnTo>
                  <a:cubicBezTo>
                    <a:pt x="1062260" y="383425"/>
                    <a:pt x="1057057" y="388628"/>
                    <a:pt x="1050638" y="388628"/>
                  </a:cubicBezTo>
                  <a:lnTo>
                    <a:pt x="11622" y="388628"/>
                  </a:lnTo>
                  <a:cubicBezTo>
                    <a:pt x="5203" y="388628"/>
                    <a:pt x="0" y="383425"/>
                    <a:pt x="0" y="377006"/>
                  </a:cubicBezTo>
                  <a:lnTo>
                    <a:pt x="0" y="11622"/>
                  </a:lnTo>
                  <a:cubicBezTo>
                    <a:pt x="0" y="5203"/>
                    <a:pt x="5203" y="0"/>
                    <a:pt x="11622" y="0"/>
                  </a:cubicBezTo>
                  <a:close/>
                </a:path>
              </a:pathLst>
            </a:custGeom>
            <a:solidFill>
              <a:srgbClr val="FFFFFF"/>
            </a:solidFill>
            <a:ln w="38100" cap="rnd">
              <a:solidFill>
                <a:srgbClr val="000000"/>
              </a:solidFill>
              <a:prstDash val="dash"/>
              <a:round/>
            </a:ln>
          </p:spPr>
          <p:txBody>
            <a:bodyPr/>
            <a:lstStyle/>
            <a:p>
              <a:endParaRPr lang="en-GB"/>
            </a:p>
          </p:txBody>
        </p:sp>
        <p:sp>
          <p:nvSpPr>
            <p:cNvPr id="10" name="TextBox 10"/>
            <p:cNvSpPr txBox="1"/>
            <p:nvPr/>
          </p:nvSpPr>
          <p:spPr>
            <a:xfrm>
              <a:off x="0" y="-38100"/>
              <a:ext cx="1062260" cy="426728"/>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1" name="TextBox 11"/>
          <p:cNvSpPr txBox="1"/>
          <p:nvPr/>
        </p:nvSpPr>
        <p:spPr>
          <a:xfrm>
            <a:off x="3638333" y="1130605"/>
            <a:ext cx="11563783" cy="3046988"/>
          </a:xfrm>
          <a:prstGeom prst="rect">
            <a:avLst/>
          </a:prstGeom>
        </p:spPr>
        <p:txBody>
          <a:bodyPr wrap="square" lIns="0" tIns="0" rIns="0" bIns="0" rtlCol="0" anchor="t">
            <a:spAutoFit/>
          </a:bodyPr>
          <a:lstStyle/>
          <a:p>
            <a:pPr marL="0" lvl="0" indent="0" algn="ctr"/>
            <a:r>
              <a:rPr lang="en-US" sz="6600" dirty="0">
                <a:solidFill>
                  <a:srgbClr val="0070C0"/>
                </a:solidFill>
                <a:latin typeface="Arial" panose="020B0604020202020204" pitchFamily="34" charset="0"/>
                <a:cs typeface="Arial" panose="020B0604020202020204" pitchFamily="34" charset="0"/>
              </a:rPr>
              <a:t>Invisible Traps:</a:t>
            </a:r>
          </a:p>
          <a:p>
            <a:pPr marL="0" lvl="0" indent="0" algn="ctr"/>
            <a:r>
              <a:rPr lang="en-US" sz="6600" b="1" dirty="0">
                <a:solidFill>
                  <a:srgbClr val="0070C0"/>
                </a:solidFill>
                <a:latin typeface="Arial" panose="020B0604020202020204" pitchFamily="34" charset="0"/>
                <a:cs typeface="Arial" panose="020B0604020202020204" pitchFamily="34" charset="0"/>
              </a:rPr>
              <a:t>Beware of Online Sexual Grooming</a:t>
            </a:r>
            <a:endParaRPr lang="en-US" sz="6600" b="1" dirty="0">
              <a:solidFill>
                <a:srgbClr val="0070C0"/>
              </a:solidFill>
              <a:latin typeface="Arial" panose="020B0604020202020204" pitchFamily="34" charset="0"/>
              <a:ea typeface="新細明體-ExtB" panose="02020500000000000000" pitchFamily="18" charset="-120"/>
              <a:cs typeface="Arial" panose="020B0604020202020204" pitchFamily="34" charset="0"/>
              <a:sym typeface="思源宋体-超粗体"/>
            </a:endParaRPr>
          </a:p>
        </p:txBody>
      </p:sp>
      <p:sp>
        <p:nvSpPr>
          <p:cNvPr id="12" name="TextBox 12"/>
          <p:cNvSpPr txBox="1"/>
          <p:nvPr/>
        </p:nvSpPr>
        <p:spPr>
          <a:xfrm>
            <a:off x="685800" y="4428578"/>
            <a:ext cx="17135475" cy="4924425"/>
          </a:xfrm>
          <a:prstGeom prst="rect">
            <a:avLst/>
          </a:prstGeom>
        </p:spPr>
        <p:txBody>
          <a:bodyPr wrap="square" lIns="0" tIns="0" rIns="0" bIns="0" rtlCol="0" anchor="t">
            <a:spAutoFit/>
          </a:bodyPr>
          <a:lstStyle/>
          <a:p>
            <a:pPr marL="0" lvl="0" indent="0" algn="ctr"/>
            <a:r>
              <a:rPr lang="en-US" sz="2800" dirty="0">
                <a:solidFill>
                  <a:srgbClr val="1E5E96"/>
                </a:solidFill>
                <a:latin typeface="思源宋体-超粗体"/>
                <a:ea typeface="思源宋体-超粗体"/>
                <a:cs typeface="思源宋体-超粗体"/>
                <a:sym typeface="思源宋体-超粗体"/>
              </a:rPr>
              <a:t>🌐 </a:t>
            </a:r>
            <a:r>
              <a:rPr lang="en-US" sz="3200" b="1" dirty="0">
                <a:solidFill>
                  <a:srgbClr val="0070C0"/>
                </a:solidFill>
                <a:latin typeface="Arial" panose="020B0604020202020204" pitchFamily="34" charset="0"/>
                <a:cs typeface="Arial" panose="020B0604020202020204" pitchFamily="34" charset="0"/>
              </a:rPr>
              <a:t>The online world contains many traps, and scam techniques are constantly changing.</a:t>
            </a:r>
            <a:br>
              <a:rPr lang="en-US" sz="3200" b="1" dirty="0">
                <a:solidFill>
                  <a:srgbClr val="0070C0"/>
                </a:solidFill>
                <a:latin typeface="Arial" panose="020B0604020202020204" pitchFamily="34" charset="0"/>
                <a:ea typeface="新細明體-ExtB" panose="02020500000000000000" pitchFamily="18" charset="-120"/>
                <a:cs typeface="Arial" panose="020B0604020202020204" pitchFamily="34" charset="0"/>
                <a:sym typeface="思源宋体-超粗体"/>
              </a:rPr>
            </a:br>
            <a:r>
              <a:rPr lang="en-US" sz="3200" b="1" dirty="0">
                <a:solidFill>
                  <a:srgbClr val="0070C0"/>
                </a:solidFill>
                <a:latin typeface="Arial" panose="020B0604020202020204" pitchFamily="34" charset="0"/>
                <a:ea typeface="新細明體-ExtB" panose="02020500000000000000" pitchFamily="18" charset="-120"/>
                <a:cs typeface="Arial" panose="020B0604020202020204" pitchFamily="34" charset="0"/>
                <a:sym typeface="思源宋体-超粗体"/>
              </a:rPr>
              <a:t>Stay alert!</a:t>
            </a:r>
          </a:p>
          <a:p>
            <a:pPr marL="0" lvl="0" indent="0"/>
            <a:r>
              <a:rPr lang="en-US" sz="3200" b="1" dirty="0">
                <a:solidFill>
                  <a:srgbClr val="0070C0"/>
                </a:solidFill>
                <a:latin typeface="Arial" panose="020B0604020202020204" pitchFamily="34" charset="0"/>
                <a:ea typeface="新細明體-ExtB" panose="02020500000000000000" pitchFamily="18" charset="-120"/>
                <a:cs typeface="Arial" panose="020B0604020202020204" pitchFamily="34" charset="0"/>
                <a:sym typeface="思源宋体-超粗体"/>
              </a:rPr>
              <a:t>✅Key Takeaways：</a:t>
            </a:r>
          </a:p>
          <a:p>
            <a:pPr marL="0" lvl="0" indent="0"/>
            <a:r>
              <a:rPr lang="en-US" sz="3200" b="1" dirty="0">
                <a:solidFill>
                  <a:srgbClr val="0070C0"/>
                </a:solidFill>
                <a:latin typeface="Arial" panose="020B0604020202020204" pitchFamily="34" charset="0"/>
                <a:ea typeface="新細明體-ExtB" panose="02020500000000000000" pitchFamily="18" charset="-120"/>
                <a:cs typeface="Arial" panose="020B0604020202020204" pitchFamily="34" charset="0"/>
                <a:sym typeface="思源宋体-超粗体"/>
              </a:rPr>
              <a:t>• </a:t>
            </a:r>
            <a:r>
              <a:rPr lang="en-US" sz="3200" b="1" dirty="0">
                <a:solidFill>
                  <a:srgbClr val="0070C0"/>
                </a:solidFill>
                <a:latin typeface="Arial" panose="020B0604020202020204" pitchFamily="34" charset="0"/>
                <a:cs typeface="Arial" panose="020B0604020202020204" pitchFamily="34" charset="0"/>
              </a:rPr>
              <a:t>Dating apps and nude-chat traps are everywhere</a:t>
            </a:r>
          </a:p>
          <a:p>
            <a:pPr marL="0" lvl="0" indent="0"/>
            <a:r>
              <a:rPr lang="en-US" sz="3200" b="1" dirty="0">
                <a:solidFill>
                  <a:srgbClr val="0070C0"/>
                </a:solidFill>
                <a:latin typeface="Arial" panose="020B0604020202020204" pitchFamily="34" charset="0"/>
                <a:ea typeface="新細明體-ExtB" panose="02020500000000000000" pitchFamily="18" charset="-120"/>
                <a:cs typeface="Arial" panose="020B0604020202020204" pitchFamily="34" charset="0"/>
                <a:sym typeface="思源宋体-超粗体"/>
              </a:rPr>
              <a:t>• Never act recklessly</a:t>
            </a:r>
          </a:p>
          <a:p>
            <a:pPr marL="0" lvl="0" indent="0"/>
            <a:r>
              <a:rPr lang="en-US" sz="3200" b="1" dirty="0">
                <a:solidFill>
                  <a:srgbClr val="0070C0"/>
                </a:solidFill>
                <a:latin typeface="Arial" panose="020B0604020202020204" pitchFamily="34" charset="0"/>
                <a:ea typeface="新細明體-ExtB" panose="02020500000000000000" pitchFamily="18" charset="-120"/>
                <a:cs typeface="Arial" panose="020B0604020202020204" pitchFamily="34" charset="0"/>
                <a:sym typeface="思源宋体-超粗体"/>
              </a:rPr>
              <a:t>• Follow the </a:t>
            </a:r>
            <a:r>
              <a:rPr lang="en-US" sz="3200" b="1" dirty="0">
                <a:solidFill>
                  <a:srgbClr val="0070C0"/>
                </a:solidFill>
                <a:latin typeface="Arial" panose="020B0604020202020204" pitchFamily="34" charset="0"/>
                <a:ea typeface="新細明體-ExtB" panose="02020500000000000000" pitchFamily="18" charset="-120"/>
                <a:cs typeface="Arial" panose="020B0604020202020204" pitchFamily="34" charset="0"/>
              </a:rPr>
              <a:t>three steps to prevent grooming:</a:t>
            </a:r>
            <a:r>
              <a:rPr lang="en-US" sz="3200" b="1" dirty="0">
                <a:solidFill>
                  <a:srgbClr val="0070C0"/>
                </a:solidFill>
                <a:latin typeface="Arial" panose="020B0604020202020204" pitchFamily="34" charset="0"/>
                <a:cs typeface="Arial" panose="020B0604020202020204" pitchFamily="34" charset="0"/>
              </a:rPr>
              <a:t> refuse inappropriate requests, protect your personal privacy, </a:t>
            </a:r>
            <a:r>
              <a:rPr lang="en-US" sz="3200" b="1" dirty="0">
                <a:solidFill>
                  <a:srgbClr val="0070C0"/>
                </a:solidFill>
                <a:latin typeface="Arial" panose="020B0604020202020204" pitchFamily="34" charset="0"/>
                <a:ea typeface="思源宋体-超粗体"/>
                <a:cs typeface="Arial" panose="020B0604020202020204" pitchFamily="34" charset="0"/>
                <a:sym typeface="思源宋体-超粗体"/>
              </a:rPr>
              <a:t>t</a:t>
            </a:r>
            <a:r>
              <a:rPr lang="en-US" altLang="zh-TW" sz="3200" b="1" dirty="0">
                <a:solidFill>
                  <a:srgbClr val="0070C0"/>
                </a:solidFill>
                <a:latin typeface="Arial" panose="020B0604020202020204" pitchFamily="34" charset="0"/>
                <a:ea typeface="思源宋体-超粗体"/>
                <a:cs typeface="Arial" panose="020B0604020202020204" pitchFamily="34" charset="0"/>
                <a:sym typeface="思源宋体-超粗体"/>
              </a:rPr>
              <a:t>ake control of the situation</a:t>
            </a:r>
            <a:endParaRPr lang="en-US" sz="3200" b="1" dirty="0">
              <a:solidFill>
                <a:srgbClr val="0070C0"/>
              </a:solidFill>
              <a:latin typeface="Arial" panose="020B0604020202020204" pitchFamily="34" charset="0"/>
              <a:ea typeface="新細明體-ExtB" panose="02020500000000000000" pitchFamily="18" charset="-120"/>
              <a:cs typeface="Arial" panose="020B0604020202020204" pitchFamily="34" charset="0"/>
              <a:sym typeface="思源宋体-超粗体"/>
            </a:endParaRPr>
          </a:p>
          <a:p>
            <a:pPr lvl="0"/>
            <a:r>
              <a:rPr lang="en-US" sz="3200" b="1" dirty="0">
                <a:solidFill>
                  <a:srgbClr val="0070C0"/>
                </a:solidFill>
                <a:latin typeface="Arial" panose="020B0604020202020204" pitchFamily="34" charset="0"/>
                <a:ea typeface="新細明體-ExtB" panose="02020500000000000000" pitchFamily="18" charset="-120"/>
                <a:cs typeface="Arial" panose="020B0604020202020204" pitchFamily="34" charset="0"/>
                <a:sym typeface="思源宋体-超粗体"/>
              </a:rPr>
              <a:t>💪 </a:t>
            </a:r>
            <a:r>
              <a:rPr lang="en-US" sz="3200" b="1" dirty="0">
                <a:solidFill>
                  <a:srgbClr val="0070C0"/>
                </a:solidFill>
                <a:latin typeface="Arial" panose="020B0604020202020204" pitchFamily="34" charset="0"/>
                <a:cs typeface="Arial" panose="020B0604020202020204" pitchFamily="34" charset="0"/>
              </a:rPr>
              <a:t>Remember: If you encounter anything suspicious, be brave to say "NO“, and seek help from parents, teachers, or the Police! </a:t>
            </a:r>
            <a:endParaRPr lang="en-US" sz="3200" b="1" dirty="0">
              <a:solidFill>
                <a:srgbClr val="0070C0"/>
              </a:solidFill>
              <a:latin typeface="Arial" panose="020B0604020202020204" pitchFamily="34" charset="0"/>
              <a:ea typeface="新細明體-ExtB" panose="02020500000000000000" pitchFamily="18" charset="-120"/>
              <a:cs typeface="Arial" panose="020B0604020202020204" pitchFamily="34" charset="0"/>
              <a:sym typeface="思源宋体-超粗体"/>
            </a:endParaRPr>
          </a:p>
          <a:p>
            <a:pPr marL="0" lvl="0" indent="0"/>
            <a:r>
              <a:rPr lang="en-US" sz="3200" b="1" dirty="0">
                <a:solidFill>
                  <a:srgbClr val="0070C0"/>
                </a:solidFill>
                <a:latin typeface="Arial" panose="020B0604020202020204" pitchFamily="34" charset="0"/>
                <a:ea typeface="新細明體-ExtB" panose="02020500000000000000" pitchFamily="18" charset="-120"/>
                <a:cs typeface="Arial" panose="020B0604020202020204" pitchFamily="34" charset="0"/>
                <a:sym typeface="思源宋体-超粗体"/>
              </a:rPr>
              <a:t>📞 </a:t>
            </a:r>
            <a:r>
              <a:rPr lang="en-US" sz="3200" b="1" dirty="0">
                <a:solidFill>
                  <a:srgbClr val="0070C0"/>
                </a:solidFill>
                <a:latin typeface="Arial" panose="020B0604020202020204" pitchFamily="34" charset="0"/>
                <a:cs typeface="Arial" panose="020B0604020202020204" pitchFamily="34" charset="0"/>
              </a:rPr>
              <a:t>Hong Kong Police Force Anti-Scam Helpline: </a:t>
            </a:r>
            <a:r>
              <a:rPr lang="en-US" sz="3200" b="1" dirty="0">
                <a:solidFill>
                  <a:srgbClr val="0070C0"/>
                </a:solidFill>
                <a:latin typeface="Arial" panose="020B0604020202020204" pitchFamily="34" charset="0"/>
                <a:ea typeface="新細明體-ExtB" panose="02020500000000000000" pitchFamily="18" charset="-120"/>
                <a:cs typeface="Arial" panose="020B0604020202020204" pitchFamily="34" charset="0"/>
                <a:sym typeface="思源宋体-超粗体"/>
              </a:rPr>
              <a:t>18222</a:t>
            </a:r>
          </a:p>
        </p:txBody>
      </p:sp>
      <p:sp>
        <p:nvSpPr>
          <p:cNvPr id="18" name="Freeform 4">
            <a:extLst>
              <a:ext uri="{FF2B5EF4-FFF2-40B4-BE49-F238E27FC236}">
                <a16:creationId xmlns:a16="http://schemas.microsoft.com/office/drawing/2014/main" id="{2CF27F78-312E-A341-2D87-C983CB483ED6}"/>
              </a:ext>
            </a:extLst>
          </p:cNvPr>
          <p:cNvSpPr/>
          <p:nvPr/>
        </p:nvSpPr>
        <p:spPr>
          <a:xfrm>
            <a:off x="1600200" y="399163"/>
            <a:ext cx="2893724" cy="3171204"/>
          </a:xfrm>
          <a:custGeom>
            <a:avLst/>
            <a:gdLst/>
            <a:ahLst/>
            <a:cxnLst/>
            <a:rect l="l" t="t" r="r" b="b"/>
            <a:pathLst>
              <a:path w="2893724" h="3171204">
                <a:moveTo>
                  <a:pt x="0" y="0"/>
                </a:moveTo>
                <a:lnTo>
                  <a:pt x="2893724" y="0"/>
                </a:lnTo>
                <a:lnTo>
                  <a:pt x="2893724" y="3171204"/>
                </a:lnTo>
                <a:lnTo>
                  <a:pt x="0" y="3171204"/>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GB"/>
          </a:p>
        </p:txBody>
      </p:sp>
      <p:sp>
        <p:nvSpPr>
          <p:cNvPr id="3" name="Freeform 7">
            <a:extLst>
              <a:ext uri="{FF2B5EF4-FFF2-40B4-BE49-F238E27FC236}">
                <a16:creationId xmlns:a16="http://schemas.microsoft.com/office/drawing/2014/main" id="{4EEADEF3-E663-1D12-390B-7C3FE9F2CE1B}"/>
              </a:ext>
            </a:extLst>
          </p:cNvPr>
          <p:cNvSpPr/>
          <p:nvPr/>
        </p:nvSpPr>
        <p:spPr>
          <a:xfrm rot="-945273">
            <a:off x="15692251" y="2264011"/>
            <a:ext cx="1653880" cy="2115043"/>
          </a:xfrm>
          <a:custGeom>
            <a:avLst/>
            <a:gdLst/>
            <a:ahLst/>
            <a:cxnLst/>
            <a:rect l="l" t="t" r="r" b="b"/>
            <a:pathLst>
              <a:path w="1821747" h="2298735">
                <a:moveTo>
                  <a:pt x="0" y="0"/>
                </a:moveTo>
                <a:lnTo>
                  <a:pt x="1821747" y="0"/>
                </a:lnTo>
                <a:lnTo>
                  <a:pt x="1821747" y="2298734"/>
                </a:lnTo>
                <a:lnTo>
                  <a:pt x="0" y="2298734"/>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sp>
        <p:nvSpPr>
          <p:cNvPr id="2" name="文字方塊 2">
            <a:extLst>
              <a:ext uri="{FF2B5EF4-FFF2-40B4-BE49-F238E27FC236}">
                <a16:creationId xmlns:a16="http://schemas.microsoft.com/office/drawing/2014/main" id="{DA3DC384-2D68-E38C-8392-3C2137D8A50D}"/>
              </a:ext>
            </a:extLst>
          </p:cNvPr>
          <p:cNvSpPr txBox="1"/>
          <p:nvPr/>
        </p:nvSpPr>
        <p:spPr>
          <a:xfrm>
            <a:off x="7315200" y="356400"/>
            <a:ext cx="10668000" cy="523220"/>
          </a:xfrm>
          <a:prstGeom prst="rect">
            <a:avLst/>
          </a:prstGeom>
          <a:noFill/>
        </p:spPr>
        <p:txBody>
          <a:bodyPr wrap="square">
            <a:spAutoFit/>
          </a:bodyPr>
          <a:lstStyle/>
          <a:p>
            <a:r>
              <a:rPr lang="en-GB" sz="2800" dirty="0">
                <a:latin typeface="Arial" panose="020B0604020202020204" pitchFamily="34" charset="0"/>
                <a:ea typeface="PMingLiU" panose="02020500000000000000" pitchFamily="18" charset="-120"/>
                <a:cs typeface="Arial" panose="020B0604020202020204" pitchFamily="34" charset="0"/>
              </a:rPr>
              <a:t>Unmasking the Screen: Deconstructing Online Sexual Grooming</a:t>
            </a:r>
            <a:endParaRPr lang="en-GB" sz="2800" dirty="0">
              <a:latin typeface="Arial" panose="020B0604020202020204" pitchFamily="34" charset="0"/>
              <a:cs typeface="Arial" panose="020B0604020202020204" pitchFamily="34" charset="0"/>
            </a:endParaRPr>
          </a:p>
        </p:txBody>
      </p:sp>
      <p:sp>
        <p:nvSpPr>
          <p:cNvPr id="4" name="投影片編號版面配置區 1">
            <a:extLst>
              <a:ext uri="{FF2B5EF4-FFF2-40B4-BE49-F238E27FC236}">
                <a16:creationId xmlns:a16="http://schemas.microsoft.com/office/drawing/2014/main" id="{57DCC960-1C47-8D5C-1A0C-994E822021C7}"/>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23</a:t>
            </a:fld>
            <a:endParaRPr lang="en-US" altLang="en-US" dirty="0">
              <a:solidFill>
                <a:schemeClr val="tx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7ECBF"/>
        </a:solidFill>
        <a:effectLst/>
      </p:bgPr>
    </p:bg>
    <p:spTree>
      <p:nvGrpSpPr>
        <p:cNvPr id="1" name="">
          <a:extLst>
            <a:ext uri="{FF2B5EF4-FFF2-40B4-BE49-F238E27FC236}">
              <a16:creationId xmlns:a16="http://schemas.microsoft.com/office/drawing/2014/main" id="{FC1059E7-7C6F-DA91-48E6-23D97C8F3DFD}"/>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20AF24A0-B96A-232B-2ED4-F843113A8952}"/>
              </a:ext>
            </a:extLst>
          </p:cNvPr>
          <p:cNvSpPr>
            <a:spLocks noChangeArrowheads="1"/>
          </p:cNvSpPr>
          <p:nvPr/>
        </p:nvSpPr>
        <p:spPr bwMode="auto">
          <a:xfrm>
            <a:off x="4742795" y="8450133"/>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pic>
        <p:nvPicPr>
          <p:cNvPr id="3" name="圖片 2">
            <a:extLst>
              <a:ext uri="{FF2B5EF4-FFF2-40B4-BE49-F238E27FC236}">
                <a16:creationId xmlns:a16="http://schemas.microsoft.com/office/drawing/2014/main" id="{1D3760F5-668F-CC92-F71C-962CB7B19172}"/>
              </a:ext>
            </a:extLst>
          </p:cNvPr>
          <p:cNvPicPr>
            <a:picLocks noChangeAspect="1"/>
          </p:cNvPicPr>
          <p:nvPr/>
        </p:nvPicPr>
        <p:blipFill>
          <a:blip r:embed="rId2"/>
          <a:stretch>
            <a:fillRect/>
          </a:stretch>
        </p:blipFill>
        <p:spPr>
          <a:xfrm>
            <a:off x="6066563" y="7114391"/>
            <a:ext cx="4264599" cy="1492610"/>
          </a:xfrm>
          <a:prstGeom prst="rect">
            <a:avLst/>
          </a:prstGeom>
        </p:spPr>
      </p:pic>
      <p:sp>
        <p:nvSpPr>
          <p:cNvPr id="8" name="文字方塊 7">
            <a:extLst>
              <a:ext uri="{FF2B5EF4-FFF2-40B4-BE49-F238E27FC236}">
                <a16:creationId xmlns:a16="http://schemas.microsoft.com/office/drawing/2014/main" id="{6ED8345B-755B-603C-33BB-5C26810D14C9}"/>
              </a:ext>
            </a:extLst>
          </p:cNvPr>
          <p:cNvSpPr txBox="1"/>
          <p:nvPr/>
        </p:nvSpPr>
        <p:spPr>
          <a:xfrm>
            <a:off x="3429000" y="6283394"/>
            <a:ext cx="4434320" cy="830997"/>
          </a:xfrm>
          <a:prstGeom prst="rect">
            <a:avLst/>
          </a:prstGeom>
          <a:noFill/>
        </p:spPr>
        <p:txBody>
          <a:bodyPr wrap="square">
            <a:spAutoFit/>
          </a:bodyPr>
          <a:lstStyle/>
          <a:p>
            <a:r>
              <a:rPr lang="en-GB" sz="2800" dirty="0">
                <a:latin typeface="Times New Roman" panose="02020603050405020304" pitchFamily="18" charset="0"/>
                <a:ea typeface="DengXian" panose="02010600030101010101" pitchFamily="2" charset="-122"/>
                <a:cs typeface="Times New Roman" panose="02020603050405020304" pitchFamily="18" charset="0"/>
              </a:rPr>
              <a:t>Special Acknowledgement</a:t>
            </a:r>
            <a:r>
              <a:rPr lang="zh-CN" altLang="en-US" sz="2800" dirty="0">
                <a:latin typeface="Times New Roman" panose="02020603050405020304" pitchFamily="18" charset="0"/>
                <a:ea typeface="DengXian" panose="02010600030101010101" pitchFamily="2" charset="-122"/>
                <a:cs typeface="Times New Roman" panose="02020603050405020304" pitchFamily="18" charset="0"/>
              </a:rPr>
              <a:t>：</a:t>
            </a:r>
            <a:r>
              <a:rPr lang="zh-CN" altLang="en-US" sz="2800" dirty="0">
                <a:latin typeface="Times New Roman" panose="02020603050405020304" pitchFamily="18" charset="0"/>
                <a:ea typeface="Aptos" panose="020B0004020202020204" pitchFamily="34" charset="0"/>
                <a:cs typeface="Times New Roman" panose="02020603050405020304" pitchFamily="18" charset="0"/>
              </a:rPr>
              <a:t> </a:t>
            </a:r>
            <a:endParaRPr lang="en-GB" sz="2800" dirty="0">
              <a:latin typeface="Times New Roman" panose="02020603050405020304" pitchFamily="18" charset="0"/>
              <a:cs typeface="Times New Roman" panose="02020603050405020304" pitchFamily="18" charset="0"/>
            </a:endParaRPr>
          </a:p>
          <a:p>
            <a:r>
              <a:rPr lang="en-GB" sz="2000" dirty="0">
                <a:latin typeface="新細明體-ExtB" panose="02020500000000000000" pitchFamily="18" charset="-120"/>
                <a:ea typeface="新細明體-ExtB" panose="02020500000000000000" pitchFamily="18" charset="-120"/>
              </a:rPr>
              <a:t> </a:t>
            </a:r>
            <a:r>
              <a:rPr lang="zh-CN" sz="2000" kern="0" dirty="0">
                <a:effectLst/>
                <a:latin typeface="Times New Roman" panose="02020603050405020304" pitchFamily="18" charset="0"/>
                <a:ea typeface="Aptos" panose="020B0004020202020204" pitchFamily="34" charset="0"/>
                <a:cs typeface="Times New Roman" panose="02020603050405020304" pitchFamily="18" charset="0"/>
              </a:rPr>
              <a:t> </a:t>
            </a:r>
            <a:endParaRPr lang="en-GB" sz="2000" dirty="0">
              <a:latin typeface="Times New Roman" panose="02020603050405020304" pitchFamily="18" charset="0"/>
              <a:cs typeface="Times New Roman" panose="02020603050405020304" pitchFamily="18" charset="0"/>
            </a:endParaRPr>
          </a:p>
        </p:txBody>
      </p:sp>
      <p:sp>
        <p:nvSpPr>
          <p:cNvPr id="2" name="文字方塊 2">
            <a:extLst>
              <a:ext uri="{FF2B5EF4-FFF2-40B4-BE49-F238E27FC236}">
                <a16:creationId xmlns:a16="http://schemas.microsoft.com/office/drawing/2014/main" id="{0A042873-44A9-8A5F-CDB9-FEA81716D665}"/>
              </a:ext>
            </a:extLst>
          </p:cNvPr>
          <p:cNvSpPr txBox="1"/>
          <p:nvPr/>
        </p:nvSpPr>
        <p:spPr>
          <a:xfrm>
            <a:off x="7315200" y="356400"/>
            <a:ext cx="10668000" cy="523220"/>
          </a:xfrm>
          <a:prstGeom prst="rect">
            <a:avLst/>
          </a:prstGeom>
          <a:noFill/>
        </p:spPr>
        <p:txBody>
          <a:bodyPr wrap="square">
            <a:spAutoFit/>
          </a:bodyPr>
          <a:lstStyle/>
          <a:p>
            <a:r>
              <a:rPr lang="en-GB" sz="2800" dirty="0">
                <a:latin typeface="Arial" panose="020B0604020202020204" pitchFamily="34" charset="0"/>
                <a:ea typeface="PMingLiU" panose="02020500000000000000" pitchFamily="18" charset="-120"/>
                <a:cs typeface="Arial" panose="020B0604020202020204" pitchFamily="34" charset="0"/>
              </a:rPr>
              <a:t>Unmasking the Screen: Deconstructing Online Sexual Grooming</a:t>
            </a:r>
            <a:endParaRPr lang="en-GB" sz="2800" dirty="0">
              <a:latin typeface="Arial" panose="020B0604020202020204" pitchFamily="34" charset="0"/>
              <a:cs typeface="Arial" panose="020B0604020202020204" pitchFamily="34" charset="0"/>
            </a:endParaRPr>
          </a:p>
        </p:txBody>
      </p:sp>
      <p:sp>
        <p:nvSpPr>
          <p:cNvPr id="4" name="投影片編號版面配置區 1">
            <a:extLst>
              <a:ext uri="{FF2B5EF4-FFF2-40B4-BE49-F238E27FC236}">
                <a16:creationId xmlns:a16="http://schemas.microsoft.com/office/drawing/2014/main" id="{53E11BFC-80B3-4376-8706-C78073816060}"/>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24</a:t>
            </a:fld>
            <a:endParaRPr lang="en-US" altLang="en-US" dirty="0">
              <a:solidFill>
                <a:schemeClr val="tx1"/>
              </a:solidFill>
            </a:endParaRPr>
          </a:p>
        </p:txBody>
      </p:sp>
    </p:spTree>
    <p:extLst>
      <p:ext uri="{BB962C8B-B14F-4D97-AF65-F5344CB8AC3E}">
        <p14:creationId xmlns:p14="http://schemas.microsoft.com/office/powerpoint/2010/main" val="2576506671"/>
      </p:ext>
    </p:extLst>
  </p:cSld>
  <p:clrMapOvr>
    <a:masterClrMapping/>
  </p:clrMapOvr>
</p:sld>
</file>

<file path=ppt/theme/theme1.xml><?xml version="1.0" encoding="utf-8"?>
<a:theme xmlns:a="http://schemas.openxmlformats.org/drawingml/2006/main" name="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Editorial</Template>
  <TotalTime>1686</TotalTime>
  <Words>1567</Words>
  <Application>Microsoft Office PowerPoint</Application>
  <PresentationFormat>Custom</PresentationFormat>
  <Paragraphs>202</Paragraphs>
  <Slides>24</Slides>
  <Notes>6</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網上陷阱教育演示大綱 副本</dc:title>
  <dc:creator>Yeung Mei Lun</dc:creator>
  <cp:lastModifiedBy>AU, Yuen Yee Mandy [CHL]</cp:lastModifiedBy>
  <cp:revision>50</cp:revision>
  <dcterms:created xsi:type="dcterms:W3CDTF">2006-08-16T00:00:00Z</dcterms:created>
  <dcterms:modified xsi:type="dcterms:W3CDTF">2026-10-05T09:32:18Z</dcterms:modified>
  <dc:identifier>DAHQFx2Go10</dc:identifier>
</cp:coreProperties>
</file>