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78" r:id="rId4"/>
    <p:sldId id="279" r:id="rId5"/>
    <p:sldId id="280" r:id="rId6"/>
    <p:sldId id="281" r:id="rId7"/>
    <p:sldId id="262" r:id="rId8"/>
    <p:sldId id="286" r:id="rId9"/>
    <p:sldId id="264" r:id="rId10"/>
    <p:sldId id="265" r:id="rId11"/>
    <p:sldId id="266" r:id="rId12"/>
    <p:sldId id="271" r:id="rId13"/>
    <p:sldId id="272" r:id="rId14"/>
    <p:sldId id="321" r:id="rId15"/>
    <p:sldId id="273" r:id="rId16"/>
    <p:sldId id="282" r:id="rId17"/>
    <p:sldId id="274" r:id="rId18"/>
    <p:sldId id="275" r:id="rId19"/>
    <p:sldId id="283"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gQ3v7aKOhST3Pv43kyKdSrmf56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5" dt="2026-10-05T06:58:28.3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3947" autoAdjust="0"/>
  </p:normalViewPr>
  <p:slideViewPr>
    <p:cSldViewPr snapToGrid="0">
      <p:cViewPr varScale="1">
        <p:scale>
          <a:sx n="74" d="100"/>
          <a:sy n="74" d="100"/>
        </p:scale>
        <p:origin x="821" y="86"/>
      </p:cViewPr>
      <p:guideLst/>
    </p:cSldViewPr>
  </p:slideViewPr>
  <p:notesTextViewPr>
    <p:cViewPr>
      <p:scale>
        <a:sx n="1" d="1"/>
        <a:sy n="1" d="1"/>
      </p:scale>
      <p:origin x="0" y="0"/>
    </p:cViewPr>
  </p:notesTextViewPr>
  <p:sorterViewPr>
    <p:cViewPr varScale="1">
      <p:scale>
        <a:sx n="100" d="100"/>
        <a:sy n="100" d="100"/>
      </p:scale>
      <p:origin x="0" y="-220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N, Haley [SPFEO]" userId="S::chanh@eduhk.hk::7d7eee0c-1046-4f70-8a48-87e127f46548" providerId="AD" clId="Web-{00000000-0000-0000-0000-000000000000}"/>
    <pc:docChg chg="modSld">
      <pc:chgData name="CHAN, Haley [SPFEO]" userId="S::chanh@eduhk.hk::7d7eee0c-1046-4f70-8a48-87e127f46548" providerId="AD" clId="Web-{00000000-0000-0000-0000-000000000000}" dt="2026-10-05T06:58:28.382" v="73" actId="1076"/>
      <pc:docMkLst>
        <pc:docMk/>
      </pc:docMkLst>
      <pc:sldChg chg="modSp">
        <pc:chgData name="CHAN, Haley [SPFEO]" userId="S::chanh@eduhk.hk::7d7eee0c-1046-4f70-8a48-87e127f46548" providerId="AD" clId="Web-{00000000-0000-0000-0000-000000000000}" dt="2026-10-05T06:51:50.871" v="11" actId="1076"/>
        <pc:sldMkLst>
          <pc:docMk/>
          <pc:sldMk cId="0" sldId="265"/>
        </pc:sldMkLst>
        <pc:picChg chg="mod">
          <ac:chgData name="CHAN, Haley [SPFEO]" userId="S::chanh@eduhk.hk::7d7eee0c-1046-4f70-8a48-87e127f46548" providerId="AD" clId="Web-{00000000-0000-0000-0000-000000000000}" dt="2026-10-05T06:51:50.871" v="11" actId="1076"/>
          <ac:picMkLst>
            <pc:docMk/>
            <pc:sldMk cId="0" sldId="265"/>
            <ac:picMk id="174" creationId="{00000000-0000-0000-0000-000000000000}"/>
          </ac:picMkLst>
        </pc:picChg>
      </pc:sldChg>
      <pc:sldChg chg="addSp delSp modSp mod setBg">
        <pc:chgData name="CHAN, Haley [SPFEO]" userId="S::chanh@eduhk.hk::7d7eee0c-1046-4f70-8a48-87e127f46548" providerId="AD" clId="Web-{00000000-0000-0000-0000-000000000000}" dt="2026-10-05T06:58:28.382" v="73" actId="1076"/>
        <pc:sldMkLst>
          <pc:docMk/>
          <pc:sldMk cId="0" sldId="266"/>
        </pc:sldMkLst>
        <pc:spChg chg="mod">
          <ac:chgData name="CHAN, Haley [SPFEO]" userId="S::chanh@eduhk.hk::7d7eee0c-1046-4f70-8a48-87e127f46548" providerId="AD" clId="Web-{00000000-0000-0000-0000-000000000000}" dt="2026-10-05T06:58:28.382" v="73" actId="1076"/>
          <ac:spMkLst>
            <pc:docMk/>
            <pc:sldMk cId="0" sldId="266"/>
            <ac:spMk id="180" creationId="{00000000-0000-0000-0000-000000000000}"/>
          </ac:spMkLst>
        </pc:spChg>
        <pc:spChg chg="mod">
          <ac:chgData name="CHAN, Haley [SPFEO]" userId="S::chanh@eduhk.hk::7d7eee0c-1046-4f70-8a48-87e127f46548" providerId="AD" clId="Web-{00000000-0000-0000-0000-000000000000}" dt="2026-10-05T06:55:43.143" v="51" actId="14100"/>
          <ac:spMkLst>
            <pc:docMk/>
            <pc:sldMk cId="0" sldId="266"/>
            <ac:spMk id="181" creationId="{00000000-0000-0000-0000-000000000000}"/>
          </ac:spMkLst>
        </pc:spChg>
        <pc:spChg chg="mod">
          <ac:chgData name="CHAN, Haley [SPFEO]" userId="S::chanh@eduhk.hk::7d7eee0c-1046-4f70-8a48-87e127f46548" providerId="AD" clId="Web-{00000000-0000-0000-0000-000000000000}" dt="2026-10-05T06:55:51.862" v="53" actId="14100"/>
          <ac:spMkLst>
            <pc:docMk/>
            <pc:sldMk cId="0" sldId="266"/>
            <ac:spMk id="182" creationId="{00000000-0000-0000-0000-000000000000}"/>
          </ac:spMkLst>
        </pc:spChg>
        <pc:spChg chg="mod">
          <ac:chgData name="CHAN, Haley [SPFEO]" userId="S::chanh@eduhk.hk::7d7eee0c-1046-4f70-8a48-87e127f46548" providerId="AD" clId="Web-{00000000-0000-0000-0000-000000000000}" dt="2026-10-05T06:55:17.423" v="47" actId="1076"/>
          <ac:spMkLst>
            <pc:docMk/>
            <pc:sldMk cId="0" sldId="266"/>
            <ac:spMk id="183" creationId="{00000000-0000-0000-0000-000000000000}"/>
          </ac:spMkLst>
        </pc:spChg>
        <pc:picChg chg="add del mod">
          <ac:chgData name="CHAN, Haley [SPFEO]" userId="S::chanh@eduhk.hk::7d7eee0c-1046-4f70-8a48-87e127f46548" providerId="AD" clId="Web-{00000000-0000-0000-0000-000000000000}" dt="2026-10-05T06:56:07.909" v="55" actId="1076"/>
          <ac:picMkLst>
            <pc:docMk/>
            <pc:sldMk cId="0" sldId="266"/>
            <ac:picMk id="179" creationId="{00000000-0000-0000-0000-000000000000}"/>
          </ac:picMkLst>
        </pc:picChg>
      </pc:sldChg>
      <pc:sldChg chg="addSp delSp modSp">
        <pc:chgData name="CHAN, Haley [SPFEO]" userId="S::chanh@eduhk.hk::7d7eee0c-1046-4f70-8a48-87e127f46548" providerId="AD" clId="Web-{00000000-0000-0000-0000-000000000000}" dt="2026-10-05T06:57:25.380" v="67"/>
        <pc:sldMkLst>
          <pc:docMk/>
          <pc:sldMk cId="3396190309" sldId="271"/>
        </pc:sldMkLst>
        <pc:spChg chg="del">
          <ac:chgData name="CHAN, Haley [SPFEO]" userId="S::chanh@eduhk.hk::7d7eee0c-1046-4f70-8a48-87e127f46548" providerId="AD" clId="Web-{00000000-0000-0000-0000-000000000000}" dt="2026-10-05T06:57:22.302" v="66"/>
          <ac:spMkLst>
            <pc:docMk/>
            <pc:sldMk cId="3396190309" sldId="271"/>
            <ac:spMk id="3" creationId="{2743CBC0-9765-3100-037F-4B1CB4CB8B72}"/>
          </ac:spMkLst>
        </pc:spChg>
        <pc:spChg chg="add">
          <ac:chgData name="CHAN, Haley [SPFEO]" userId="S::chanh@eduhk.hk::7d7eee0c-1046-4f70-8a48-87e127f46548" providerId="AD" clId="Web-{00000000-0000-0000-0000-000000000000}" dt="2026-10-05T06:57:25.380" v="67"/>
          <ac:spMkLst>
            <pc:docMk/>
            <pc:sldMk cId="3396190309" sldId="271"/>
            <ac:spMk id="5" creationId="{533C65B4-D10F-13D3-6649-C0BD718C5720}"/>
          </ac:spMkLst>
        </pc:spChg>
        <pc:spChg chg="mod">
          <ac:chgData name="CHAN, Haley [SPFEO]" userId="S::chanh@eduhk.hk::7d7eee0c-1046-4f70-8a48-87e127f46548" providerId="AD" clId="Web-{00000000-0000-0000-0000-000000000000}" dt="2026-10-05T06:57:06.129" v="65" actId="1076"/>
          <ac:spMkLst>
            <pc:docMk/>
            <pc:sldMk cId="3396190309" sldId="271"/>
            <ac:spMk id="244" creationId="{00000000-0000-0000-0000-000000000000}"/>
          </ac:spMkLst>
        </pc:spChg>
      </pc:sldChg>
      <pc:sldChg chg="addSp delSp">
        <pc:chgData name="CHAN, Haley [SPFEO]" userId="S::chanh@eduhk.hk::7d7eee0c-1046-4f70-8a48-87e127f46548" providerId="AD" clId="Web-{00000000-0000-0000-0000-000000000000}" dt="2026-10-05T06:57:34.864" v="69"/>
        <pc:sldMkLst>
          <pc:docMk/>
          <pc:sldMk cId="4246034086" sldId="272"/>
        </pc:sldMkLst>
        <pc:spChg chg="del">
          <ac:chgData name="CHAN, Haley [SPFEO]" userId="S::chanh@eduhk.hk::7d7eee0c-1046-4f70-8a48-87e127f46548" providerId="AD" clId="Web-{00000000-0000-0000-0000-000000000000}" dt="2026-10-05T06:57:32.130" v="68"/>
          <ac:spMkLst>
            <pc:docMk/>
            <pc:sldMk cId="4246034086" sldId="272"/>
            <ac:spMk id="3" creationId="{42FD9AE9-0CCA-24F9-7B51-16348987919D}"/>
          </ac:spMkLst>
        </pc:spChg>
        <pc:spChg chg="add">
          <ac:chgData name="CHAN, Haley [SPFEO]" userId="S::chanh@eduhk.hk::7d7eee0c-1046-4f70-8a48-87e127f46548" providerId="AD" clId="Web-{00000000-0000-0000-0000-000000000000}" dt="2026-10-05T06:57:34.864" v="69"/>
          <ac:spMkLst>
            <pc:docMk/>
            <pc:sldMk cId="4246034086" sldId="272"/>
            <ac:spMk id="5" creationId="{DFCF2F59-7E9C-1771-DDEB-51B96EA1E047}"/>
          </ac:spMkLst>
        </pc:spChg>
      </pc:sldChg>
      <pc:sldChg chg="modSp">
        <pc:chgData name="CHAN, Haley [SPFEO]" userId="S::chanh@eduhk.hk::7d7eee0c-1046-4f70-8a48-87e127f46548" providerId="AD" clId="Web-{00000000-0000-0000-0000-000000000000}" dt="2026-10-05T06:50:38.119" v="3" actId="14100"/>
        <pc:sldMkLst>
          <pc:docMk/>
          <pc:sldMk cId="981965342" sldId="278"/>
        </pc:sldMkLst>
        <pc:spChg chg="mod">
          <ac:chgData name="CHAN, Haley [SPFEO]" userId="S::chanh@eduhk.hk::7d7eee0c-1046-4f70-8a48-87e127f46548" providerId="AD" clId="Web-{00000000-0000-0000-0000-000000000000}" dt="2026-10-05T06:50:38.119" v="3" actId="14100"/>
          <ac:spMkLst>
            <pc:docMk/>
            <pc:sldMk cId="981965342" sldId="278"/>
            <ac:spMk id="100" creationId="{00000000-0000-0000-0000-000000000000}"/>
          </ac:spMkLst>
        </pc:spChg>
      </pc:sldChg>
      <pc:sldChg chg="modSp">
        <pc:chgData name="CHAN, Haley [SPFEO]" userId="S::chanh@eduhk.hk::7d7eee0c-1046-4f70-8a48-87e127f46548" providerId="AD" clId="Web-{00000000-0000-0000-0000-000000000000}" dt="2026-10-05T06:51:02.760" v="6" actId="1076"/>
        <pc:sldMkLst>
          <pc:docMk/>
          <pc:sldMk cId="3252588341" sldId="279"/>
        </pc:sldMkLst>
        <pc:spChg chg="mod">
          <ac:chgData name="CHAN, Haley [SPFEO]" userId="S::chanh@eduhk.hk::7d7eee0c-1046-4f70-8a48-87e127f46548" providerId="AD" clId="Web-{00000000-0000-0000-0000-000000000000}" dt="2026-10-05T06:51:02.760" v="6" actId="1076"/>
          <ac:spMkLst>
            <pc:docMk/>
            <pc:sldMk cId="3252588341" sldId="279"/>
            <ac:spMk id="100" creationId="{00000000-0000-0000-0000-000000000000}"/>
          </ac:spMkLst>
        </pc:spChg>
      </pc:sldChg>
      <pc:sldChg chg="modSp">
        <pc:chgData name="CHAN, Haley [SPFEO]" userId="S::chanh@eduhk.hk::7d7eee0c-1046-4f70-8a48-87e127f46548" providerId="AD" clId="Web-{00000000-0000-0000-0000-000000000000}" dt="2026-10-05T06:51:21.714" v="8" actId="14100"/>
        <pc:sldMkLst>
          <pc:docMk/>
          <pc:sldMk cId="1581803066" sldId="281"/>
        </pc:sldMkLst>
        <pc:spChg chg="mod">
          <ac:chgData name="CHAN, Haley [SPFEO]" userId="S::chanh@eduhk.hk::7d7eee0c-1046-4f70-8a48-87e127f46548" providerId="AD" clId="Web-{00000000-0000-0000-0000-000000000000}" dt="2026-10-05T06:51:21.714" v="8" actId="14100"/>
          <ac:spMkLst>
            <pc:docMk/>
            <pc:sldMk cId="1581803066" sldId="281"/>
            <ac:spMk id="4" creationId="{DE2A7A95-35F4-83A2-1577-D949D50482D0}"/>
          </ac:spMkLst>
        </pc:spChg>
      </pc:sldChg>
      <pc:sldChg chg="addSp">
        <pc:chgData name="CHAN, Haley [SPFEO]" userId="S::chanh@eduhk.hk::7d7eee0c-1046-4f70-8a48-87e127f46548" providerId="AD" clId="Web-{00000000-0000-0000-0000-000000000000}" dt="2026-10-05T06:57:45.146" v="70"/>
        <pc:sldMkLst>
          <pc:docMk/>
          <pc:sldMk cId="3984268326" sldId="282"/>
        </pc:sldMkLst>
        <pc:spChg chg="add">
          <ac:chgData name="CHAN, Haley [SPFEO]" userId="S::chanh@eduhk.hk::7d7eee0c-1046-4f70-8a48-87e127f46548" providerId="AD" clId="Web-{00000000-0000-0000-0000-000000000000}" dt="2026-10-05T06:57:45.146" v="70"/>
          <ac:spMkLst>
            <pc:docMk/>
            <pc:sldMk cId="3984268326" sldId="282"/>
            <ac:spMk id="6" creationId="{DB790658-E609-A5CD-812F-7B38DE7BB71B}"/>
          </ac:spMkLst>
        </pc:spChg>
      </pc:sldChg>
      <pc:sldChg chg="modSp">
        <pc:chgData name="CHAN, Haley [SPFEO]" userId="S::chanh@eduhk.hk::7d7eee0c-1046-4f70-8a48-87e127f46548" providerId="AD" clId="Web-{00000000-0000-0000-0000-000000000000}" dt="2026-10-05T06:57:57.115" v="71" actId="1076"/>
        <pc:sldMkLst>
          <pc:docMk/>
          <pc:sldMk cId="1780025684" sldId="283"/>
        </pc:sldMkLst>
        <pc:picChg chg="mod">
          <ac:chgData name="CHAN, Haley [SPFEO]" userId="S::chanh@eduhk.hk::7d7eee0c-1046-4f70-8a48-87e127f46548" providerId="AD" clId="Web-{00000000-0000-0000-0000-000000000000}" dt="2026-10-05T06:57:57.115" v="71" actId="1076"/>
          <ac:picMkLst>
            <pc:docMk/>
            <pc:sldMk cId="1780025684" sldId="283"/>
            <ac:picMk id="258" creationId="{323001A7-CA01-64CE-8617-409CDC496950}"/>
          </ac:picMkLst>
        </pc:picChg>
      </pc:sldChg>
      <pc:sldChg chg="modSp">
        <pc:chgData name="CHAN, Haley [SPFEO]" userId="S::chanh@eduhk.hk::7d7eee0c-1046-4f70-8a48-87e127f46548" providerId="AD" clId="Web-{00000000-0000-0000-0000-000000000000}" dt="2026-10-05T06:51:36.073" v="9" actId="1076"/>
        <pc:sldMkLst>
          <pc:docMk/>
          <pc:sldMk cId="1532563596" sldId="286"/>
        </pc:sldMkLst>
        <pc:picChg chg="mod">
          <ac:chgData name="CHAN, Haley [SPFEO]" userId="S::chanh@eduhk.hk::7d7eee0c-1046-4f70-8a48-87e127f46548" providerId="AD" clId="Web-{00000000-0000-0000-0000-000000000000}" dt="2026-10-05T06:51:36.073" v="9" actId="1076"/>
          <ac:picMkLst>
            <pc:docMk/>
            <pc:sldMk cId="1532563596" sldId="286"/>
            <ac:picMk id="160" creationId="{B39C0A77-3804-B040-ACEC-4B130F69CF3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7839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6899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93E03FE9-3389-8827-C83E-2640CD4A3688}"/>
            </a:ext>
          </a:extLst>
        </p:cNvPr>
        <p:cNvGrpSpPr/>
        <p:nvPr/>
      </p:nvGrpSpPr>
      <p:grpSpPr>
        <a:xfrm>
          <a:off x="0" y="0"/>
          <a:ext cx="0" cy="0"/>
          <a:chOff x="0" y="0"/>
          <a:chExt cx="0" cy="0"/>
        </a:xfrm>
      </p:grpSpPr>
      <p:sp>
        <p:nvSpPr>
          <p:cNvPr id="116" name="Google Shape;116;p5:notes">
            <a:extLst>
              <a:ext uri="{FF2B5EF4-FFF2-40B4-BE49-F238E27FC236}">
                <a16:creationId xmlns:a16="http://schemas.microsoft.com/office/drawing/2014/main" id="{BB9DC7A7-3F93-8349-7D6A-580E2342C68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5:notes">
            <a:extLst>
              <a:ext uri="{FF2B5EF4-FFF2-40B4-BE49-F238E27FC236}">
                <a16:creationId xmlns:a16="http://schemas.microsoft.com/office/drawing/2014/main" id="{96468895-DF4B-2A93-8B4F-1DC9B59593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1268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DD941D9-AB4D-15C8-5417-1D16294A3C89}"/>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2C2E1CD6-53D1-5F9C-2E08-661F209CB3B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706A24F3-24D6-12E9-E1B9-E3495B369BE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5179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12306663-51D3-1BCC-8A80-38A12D723019}"/>
            </a:ext>
          </a:extLst>
        </p:cNvPr>
        <p:cNvGrpSpPr/>
        <p:nvPr/>
      </p:nvGrpSpPr>
      <p:grpSpPr>
        <a:xfrm>
          <a:off x="0" y="0"/>
          <a:ext cx="0" cy="0"/>
          <a:chOff x="0" y="0"/>
          <a:chExt cx="0" cy="0"/>
        </a:xfrm>
      </p:grpSpPr>
      <p:sp>
        <p:nvSpPr>
          <p:cNvPr id="157" name="Google Shape;157;p9:notes">
            <a:extLst>
              <a:ext uri="{FF2B5EF4-FFF2-40B4-BE49-F238E27FC236}">
                <a16:creationId xmlns:a16="http://schemas.microsoft.com/office/drawing/2014/main" id="{9DFFB5B2-0820-80A3-6940-2B9830B94A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9:notes">
            <a:extLst>
              <a:ext uri="{FF2B5EF4-FFF2-40B4-BE49-F238E27FC236}">
                <a16:creationId xmlns:a16="http://schemas.microsoft.com/office/drawing/2014/main" id="{3C088E3C-12B3-2649-34FB-5D46E8EC99A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1182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0760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2645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8437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a:extLst>
            <a:ext uri="{FF2B5EF4-FFF2-40B4-BE49-F238E27FC236}">
              <a16:creationId xmlns:a16="http://schemas.microsoft.com/office/drawing/2014/main" id="{158A1DAE-98AC-5467-D40E-A521B200D816}"/>
            </a:ext>
          </a:extLst>
        </p:cNvPr>
        <p:cNvGrpSpPr/>
        <p:nvPr/>
      </p:nvGrpSpPr>
      <p:grpSpPr>
        <a:xfrm>
          <a:off x="0" y="0"/>
          <a:ext cx="0" cy="0"/>
          <a:chOff x="0" y="0"/>
          <a:chExt cx="0" cy="0"/>
        </a:xfrm>
      </p:grpSpPr>
      <p:sp>
        <p:nvSpPr>
          <p:cNvPr id="205" name="Google Shape;205;p14:notes">
            <a:extLst>
              <a:ext uri="{FF2B5EF4-FFF2-40B4-BE49-F238E27FC236}">
                <a16:creationId xmlns:a16="http://schemas.microsoft.com/office/drawing/2014/main" id="{59203234-E748-C9E3-D21A-074CC08AE14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4:notes">
            <a:extLst>
              <a:ext uri="{FF2B5EF4-FFF2-40B4-BE49-F238E27FC236}">
                <a16:creationId xmlns:a16="http://schemas.microsoft.com/office/drawing/2014/main" id="{D24C1681-B9E8-93C0-CE31-F7D1DF9129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044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D0EAF704-60CB-B669-EA09-B5678BBAFBC0}"/>
            </a:ext>
          </a:extLst>
        </p:cNvPr>
        <p:cNvGrpSpPr/>
        <p:nvPr/>
      </p:nvGrpSpPr>
      <p:grpSpPr>
        <a:xfrm>
          <a:off x="0" y="0"/>
          <a:ext cx="0" cy="0"/>
          <a:chOff x="0" y="0"/>
          <a:chExt cx="0" cy="0"/>
        </a:xfrm>
      </p:grpSpPr>
      <p:sp>
        <p:nvSpPr>
          <p:cNvPr id="255" name="Google Shape;255;p18:notes">
            <a:extLst>
              <a:ext uri="{FF2B5EF4-FFF2-40B4-BE49-F238E27FC236}">
                <a16:creationId xmlns:a16="http://schemas.microsoft.com/office/drawing/2014/main" id="{FDCA5D01-9B98-0845-F4B6-6419616B4E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8:notes">
            <a:extLst>
              <a:ext uri="{FF2B5EF4-FFF2-40B4-BE49-F238E27FC236}">
                <a16:creationId xmlns:a16="http://schemas.microsoft.com/office/drawing/2014/main" id="{C4A4FD61-AA2F-F278-0684-587D85F599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252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標題及內容" type="obj">
  <p:cSld name="OBJECT">
    <p:spTree>
      <p:nvGrpSpPr>
        <p:cNvPr id="1" name="Shape 15"/>
        <p:cNvGrpSpPr/>
        <p:nvPr/>
      </p:nvGrpSpPr>
      <p:grpSpPr>
        <a:xfrm>
          <a:off x="0" y="0"/>
          <a:ext cx="0" cy="0"/>
          <a:chOff x="0" y="0"/>
          <a:chExt cx="0" cy="0"/>
        </a:xfrm>
      </p:grpSpPr>
      <p:sp>
        <p:nvSpPr>
          <p:cNvPr id="16" name="Google Shape;1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標題投影片" type="title">
  <p:cSld name="TITLE">
    <p:spTree>
      <p:nvGrpSpPr>
        <p:cNvPr id="1" name="Shape 25"/>
        <p:cNvGrpSpPr/>
        <p:nvPr/>
      </p:nvGrpSpPr>
      <p:grpSpPr>
        <a:xfrm>
          <a:off x="0" y="0"/>
          <a:ext cx="0" cy="0"/>
          <a:chOff x="0" y="0"/>
          <a:chExt cx="0" cy="0"/>
        </a:xfrm>
      </p:grpSpPr>
      <p:sp>
        <p:nvSpPr>
          <p:cNvPr id="26" name="Google Shape;26;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兩個內容"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只有標題"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含輔助字幕的內容"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含輔助字幕的圖片"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直排標題及文字"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章節標題" type="secHead">
  <p:cSld name="章節標題">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extLst>
      <p:ext uri="{BB962C8B-B14F-4D97-AF65-F5344CB8AC3E}">
        <p14:creationId xmlns:p14="http://schemas.microsoft.com/office/powerpoint/2010/main" val="329690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54" r:id="rId4"/>
    <p:sldLayoutId id="2147483655" r:id="rId5"/>
    <p:sldLayoutId id="2147483656" r:id="rId6"/>
    <p:sldLayoutId id="2147483657" r:id="rId7"/>
    <p:sldLayoutId id="2147483659" r:id="rId8"/>
    <p:sldLayoutId id="2147483660"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hyperlink" Target="https://www.youtube.com/watch?v=aG9_Z3b9ddI"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l="305" t="-910" r="-1"/>
          <a:stretch/>
        </p:blipFill>
        <p:spPr>
          <a:xfrm>
            <a:off x="0" y="-67863"/>
            <a:ext cx="12192000" cy="6925863"/>
          </a:xfrm>
          <a:prstGeom prst="rect">
            <a:avLst/>
          </a:prstGeom>
          <a:noFill/>
          <a:ln>
            <a:noFill/>
          </a:ln>
        </p:spPr>
      </p:pic>
      <p:sp>
        <p:nvSpPr>
          <p:cNvPr id="89" name="Google Shape;89;p1"/>
          <p:cNvSpPr txBox="1">
            <a:spLocks noGrp="1"/>
          </p:cNvSpPr>
          <p:nvPr>
            <p:ph type="title"/>
          </p:nvPr>
        </p:nvSpPr>
        <p:spPr>
          <a:xfrm>
            <a:off x="838200" y="817946"/>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ltLang="zh-TW" b="1" u="sng" dirty="0">
                <a:solidFill>
                  <a:schemeClr val="dk1"/>
                </a:solidFill>
                <a:latin typeface="+mn-lt"/>
              </a:rPr>
              <a:t>Financial Mindset Quiz</a:t>
            </a:r>
            <a:endParaRPr lang="zh-TW" altLang="en-US" b="1" u="sng" dirty="0">
              <a:solidFill>
                <a:schemeClr val="dk1"/>
              </a:solidFill>
              <a:latin typeface="+mn-lt"/>
            </a:endParaRPr>
          </a:p>
        </p:txBody>
      </p:sp>
      <p:sp>
        <p:nvSpPr>
          <p:cNvPr id="8" name="Google Shape;90;p1">
            <a:extLst>
              <a:ext uri="{FF2B5EF4-FFF2-40B4-BE49-F238E27FC236}">
                <a16:creationId xmlns:a16="http://schemas.microsoft.com/office/drawing/2014/main" id="{00BA4E7F-2435-12DB-AA67-4B3C85A48009}"/>
              </a:ext>
            </a:extLst>
          </p:cNvPr>
          <p:cNvSpPr txBox="1">
            <a:spLocks noGrp="1"/>
          </p:cNvSpPr>
          <p:nvPr>
            <p:ph type="body" idx="1"/>
          </p:nvPr>
        </p:nvSpPr>
        <p:spPr>
          <a:xfrm>
            <a:off x="2701636" y="2036043"/>
            <a:ext cx="7844442" cy="1225906"/>
          </a:xfrm>
          <a:prstGeom prst="rect">
            <a:avLst/>
          </a:prstGeom>
          <a:noFill/>
          <a:ln>
            <a:noFill/>
          </a:ln>
        </p:spPr>
        <p:txBody>
          <a:bodyPr spcFirstLastPara="1" wrap="square" lIns="91425" tIns="45700" rIns="91425" bIns="45700" anchor="t" anchorCtr="0">
            <a:normAutofit/>
          </a:bodyPr>
          <a:lstStyle/>
          <a:p>
            <a:pPr marL="114300" lvl="0" indent="0" rtl="0">
              <a:lnSpc>
                <a:spcPct val="90000"/>
              </a:lnSpc>
              <a:spcBef>
                <a:spcPts val="0"/>
              </a:spcBef>
              <a:spcAft>
                <a:spcPts val="0"/>
              </a:spcAft>
              <a:buClr>
                <a:schemeClr val="dk1"/>
              </a:buClr>
              <a:buSzPts val="3200"/>
              <a:buNone/>
            </a:pPr>
            <a:r>
              <a:rPr lang="en-US" altLang="zh-TW" dirty="0">
                <a:solidFill>
                  <a:schemeClr val="tx1"/>
                </a:solidFill>
                <a:latin typeface="+mn-lt"/>
                <a:ea typeface="Calibri" panose="020F0502020204030204" pitchFamily="34" charset="0"/>
                <a:cs typeface="Calibri" panose="020F0502020204030204" pitchFamily="34" charset="0"/>
              </a:rPr>
              <a:t>Imagine that a relative gives you a red packet containing HK$100. What would you do with </a:t>
            </a:r>
            <a:r>
              <a:rPr lang="en-US" altLang="zh-TW" dirty="0">
                <a:latin typeface="+mn-lt"/>
                <a:ea typeface="Calibri" panose="020F0502020204030204" pitchFamily="34" charset="0"/>
                <a:cs typeface="Calibri" panose="020F0502020204030204" pitchFamily="34" charset="0"/>
                <a:sym typeface="Arial"/>
              </a:rPr>
              <a:t>it?</a:t>
            </a:r>
            <a:endParaRPr dirty="0">
              <a:latin typeface="+mn-lt"/>
              <a:ea typeface="Calibri" panose="020F0502020204030204" pitchFamily="34" charset="0"/>
              <a:cs typeface="Calibri" panose="020F0502020204030204" pitchFamily="34" charset="0"/>
              <a:sym typeface="Arial"/>
            </a:endParaRPr>
          </a:p>
        </p:txBody>
      </p:sp>
      <p:sp>
        <p:nvSpPr>
          <p:cNvPr id="9" name="Google Shape;91;p1">
            <a:extLst>
              <a:ext uri="{FF2B5EF4-FFF2-40B4-BE49-F238E27FC236}">
                <a16:creationId xmlns:a16="http://schemas.microsoft.com/office/drawing/2014/main" id="{5AF8FD1E-3BDC-6712-165F-5955B2758185}"/>
              </a:ext>
            </a:extLst>
          </p:cNvPr>
          <p:cNvSpPr/>
          <p:nvPr/>
        </p:nvSpPr>
        <p:spPr>
          <a:xfrm>
            <a:off x="2836717" y="3195462"/>
            <a:ext cx="7269307" cy="2246729"/>
          </a:xfrm>
          <a:prstGeom prst="rect">
            <a:avLst/>
          </a:prstGeom>
          <a:noFill/>
          <a:ln>
            <a:noFill/>
          </a:ln>
        </p:spPr>
        <p:txBody>
          <a:bodyPr spcFirstLastPara="1" wrap="square" lIns="91425" tIns="45700" rIns="91425" bIns="45700" anchor="t" anchorCtr="0">
            <a:spAutoFit/>
          </a:bodyPr>
          <a:lstStyle/>
          <a:p>
            <a:pPr marL="514350" indent="-514350" algn="just">
              <a:buAutoNum type="alphaUcPeriod"/>
            </a:pPr>
            <a:r>
              <a:rPr lang="en-US" sz="2800" dirty="0">
                <a:solidFill>
                  <a:schemeClr val="dk1"/>
                </a:solidFill>
                <a:latin typeface="+mn-lt"/>
                <a:ea typeface="Calibri" panose="020F0502020204030204" pitchFamily="34" charset="0"/>
                <a:cs typeface="Calibri" panose="020F0502020204030204" pitchFamily="34" charset="0"/>
              </a:rPr>
              <a:t>Save all</a:t>
            </a:r>
          </a:p>
          <a:p>
            <a:pPr marL="514350" indent="-514350" algn="just">
              <a:buFont typeface="Arial"/>
              <a:buAutoNum type="alphaUcPeriod"/>
            </a:pPr>
            <a:r>
              <a:rPr lang="en-US" altLang="zh-TW" sz="2800" dirty="0">
                <a:solidFill>
                  <a:schemeClr val="dk1"/>
                </a:solidFill>
                <a:latin typeface="+mn-lt"/>
                <a:ea typeface="Calibri" panose="020F0502020204030204" pitchFamily="34" charset="0"/>
                <a:cs typeface="Calibri" panose="020F0502020204030204" pitchFamily="34" charset="0"/>
                <a:sym typeface="Calibri"/>
              </a:rPr>
              <a:t>S</a:t>
            </a:r>
            <a:r>
              <a:rPr lang="en-US" sz="2800" dirty="0">
                <a:solidFill>
                  <a:schemeClr val="dk1"/>
                </a:solidFill>
                <a:latin typeface="+mn-lt"/>
                <a:ea typeface="Calibri" panose="020F0502020204030204" pitchFamily="34" charset="0"/>
                <a:cs typeface="Calibri" panose="020F0502020204030204" pitchFamily="34" charset="0"/>
              </a:rPr>
              <a:t>pend all</a:t>
            </a:r>
          </a:p>
          <a:p>
            <a:pPr marL="514350" indent="-514350" algn="just">
              <a:buFont typeface="Arial"/>
              <a:buAutoNum type="alphaUcPeriod"/>
            </a:pPr>
            <a:r>
              <a:rPr lang="en-US" altLang="zh-TW" sz="2800" dirty="0">
                <a:solidFill>
                  <a:schemeClr val="dk1"/>
                </a:solidFill>
                <a:latin typeface="+mn-lt"/>
                <a:ea typeface="Calibri" panose="020F0502020204030204" pitchFamily="34" charset="0"/>
                <a:cs typeface="Calibri" panose="020F0502020204030204" pitchFamily="34" charset="0"/>
                <a:sym typeface="Calibri"/>
              </a:rPr>
              <a:t>Half and half</a:t>
            </a:r>
            <a:endParaRPr lang="en-US" sz="2800" dirty="0">
              <a:solidFill>
                <a:schemeClr val="dk1"/>
              </a:solidFill>
              <a:latin typeface="+mn-lt"/>
              <a:ea typeface="Calibri" panose="020F0502020204030204" pitchFamily="34" charset="0"/>
              <a:cs typeface="Calibri" panose="020F0502020204030204" pitchFamily="34" charset="0"/>
              <a:sym typeface="Calibri"/>
            </a:endParaRPr>
          </a:p>
          <a:p>
            <a:pPr marL="514350" indent="-514350" algn="ctr">
              <a:buFont typeface="Arial"/>
              <a:buAutoNum type="alphaUcPeriod"/>
            </a:pPr>
            <a:endParaRPr lang="en-US" sz="2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514350" indent="-514350" algn="ctr">
              <a:buAutoNum type="alphaUcPeriod"/>
            </a:pPr>
            <a:endParaRPr sz="2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3" name="文字方塊 2">
            <a:extLst>
              <a:ext uri="{FF2B5EF4-FFF2-40B4-BE49-F238E27FC236}">
                <a16:creationId xmlns:a16="http://schemas.microsoft.com/office/drawing/2014/main" id="{D9125663-D675-8825-3FAC-7DBD64EE17B5}"/>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2" name="投影片編號版面配置區 1">
            <a:extLst>
              <a:ext uri="{FF2B5EF4-FFF2-40B4-BE49-F238E27FC236}">
                <a16:creationId xmlns:a16="http://schemas.microsoft.com/office/drawing/2014/main" id="{D4877D8A-3B4C-4459-F60C-2138E94A4FDD}"/>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a:t>
            </a:fld>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2"/>
          <p:cNvPicPr preferRelativeResize="0"/>
          <p:nvPr/>
        </p:nvPicPr>
        <p:blipFill rotWithShape="1">
          <a:blip r:embed="rId3">
            <a:alphaModFix/>
          </a:blip>
          <a:srcRect/>
          <a:stretch/>
        </p:blipFill>
        <p:spPr>
          <a:xfrm>
            <a:off x="0" y="635"/>
            <a:ext cx="12192000" cy="6856926"/>
          </a:xfrm>
          <a:prstGeom prst="rect">
            <a:avLst/>
          </a:prstGeom>
          <a:noFill/>
          <a:ln>
            <a:noFill/>
          </a:ln>
        </p:spPr>
      </p:pic>
      <p:sp>
        <p:nvSpPr>
          <p:cNvPr id="99" name="Google Shape;99;p2"/>
          <p:cNvSpPr txBox="1">
            <a:spLocks noGrp="1"/>
          </p:cNvSpPr>
          <p:nvPr>
            <p:ph type="title"/>
          </p:nvPr>
        </p:nvSpPr>
        <p:spPr>
          <a:xfrm>
            <a:off x="1574799" y="1027756"/>
            <a:ext cx="9580881" cy="1325563"/>
          </a:xfrm>
          <a:prstGeom prst="rect">
            <a:avLst/>
          </a:prstGeom>
          <a:noFill/>
          <a:ln>
            <a:noFill/>
          </a:ln>
        </p:spPr>
        <p:txBody>
          <a:bodyPr spcFirstLastPara="1" wrap="square" lIns="91425" tIns="45700" rIns="91425" bIns="45700" anchor="ctr" anchorCtr="0">
            <a:normAutofit/>
          </a:bodyPr>
          <a:lstStyle/>
          <a:p>
            <a:pPr>
              <a:lnSpc>
                <a:spcPct val="100000"/>
              </a:lnSpc>
              <a:buClr>
                <a:srgbClr val="000000"/>
              </a:buClr>
              <a:buSzPct val="100000"/>
            </a:pPr>
            <a:r>
              <a:rPr lang="en-US" altLang="zh-TW" sz="3600" b="1" dirty="0">
                <a:solidFill>
                  <a:schemeClr val="dk1"/>
                </a:solidFill>
                <a:latin typeface="Arial" panose="020B0604020202020204" pitchFamily="34" charset="0"/>
                <a:cs typeface="Arial" panose="020B0604020202020204" pitchFamily="34" charset="0"/>
              </a:rPr>
              <a:t>Option A: </a:t>
            </a:r>
            <a:r>
              <a:rPr lang="en-GB" sz="3600" b="1" dirty="0">
                <a:latin typeface="Arial" panose="020B0604020202020204" pitchFamily="34" charset="0"/>
                <a:cs typeface="Arial" panose="020B0604020202020204" pitchFamily="34" charset="0"/>
              </a:rPr>
              <a:t>The Saving Master</a:t>
            </a:r>
            <a:r>
              <a:rPr lang="en-GB" sz="3600" dirty="0"/>
              <a:t>💰</a:t>
            </a:r>
            <a:endParaRPr sz="3600" dirty="0">
              <a:solidFill>
                <a:schemeClr val="dk1"/>
              </a:solidFill>
              <a:latin typeface="+mn-lt"/>
            </a:endParaRPr>
          </a:p>
        </p:txBody>
      </p:sp>
      <p:sp>
        <p:nvSpPr>
          <p:cNvPr id="100" name="Google Shape;100;p2"/>
          <p:cNvSpPr txBox="1">
            <a:spLocks noGrp="1"/>
          </p:cNvSpPr>
          <p:nvPr>
            <p:ph type="body" idx="1"/>
          </p:nvPr>
        </p:nvSpPr>
        <p:spPr>
          <a:xfrm>
            <a:off x="1670489" y="2124718"/>
            <a:ext cx="9029399" cy="4351655"/>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2800"/>
              <a:buNone/>
            </a:pPr>
            <a:r>
              <a:rPr lang="en-US" altLang="zh-TW" sz="2400" b="1" dirty="0">
                <a:latin typeface="+mn-lt"/>
                <a:ea typeface="Calibri" panose="020F0502020204030204" pitchFamily="34" charset="0"/>
                <a:cs typeface="Calibri" panose="020F0502020204030204" pitchFamily="34" charset="0"/>
              </a:rPr>
              <a:t>Core Idea: </a:t>
            </a:r>
            <a:r>
              <a:rPr lang="en-US" altLang="zh-TW" sz="2400" dirty="0">
                <a:latin typeface="+mn-lt"/>
                <a:ea typeface="Calibri" panose="020F0502020204030204" pitchFamily="34" charset="0"/>
                <a:cs typeface="Calibri" panose="020F0502020204030204" pitchFamily="34" charset="0"/>
              </a:rPr>
              <a:t>Feels that putting money into a piggy bank or bank account is the safest thing to do.</a:t>
            </a:r>
          </a:p>
          <a:p>
            <a:pPr marL="0" lvl="0" indent="0" algn="just" rtl="0">
              <a:lnSpc>
                <a:spcPct val="100000"/>
              </a:lnSpc>
              <a:spcBef>
                <a:spcPts val="0"/>
              </a:spcBef>
              <a:spcAft>
                <a:spcPts val="0"/>
              </a:spcAft>
              <a:buClr>
                <a:schemeClr val="dk1"/>
              </a:buClr>
              <a:buSzPts val="2800"/>
              <a:buNone/>
            </a:pPr>
            <a:endParaRPr lang="en-US" altLang="zh-TW" sz="2400" dirty="0">
              <a:latin typeface="+mn-lt"/>
              <a:ea typeface="Calibri" panose="020F0502020204030204" pitchFamily="34" charset="0"/>
              <a:cs typeface="Calibri" panose="020F0502020204030204" pitchFamily="34" charset="0"/>
            </a:endParaRPr>
          </a:p>
          <a:p>
            <a:pPr marL="0" lvl="0" indent="0" algn="just" rtl="0">
              <a:lnSpc>
                <a:spcPct val="100000"/>
              </a:lnSpc>
              <a:spcBef>
                <a:spcPts val="0"/>
              </a:spcBef>
              <a:spcAft>
                <a:spcPts val="0"/>
              </a:spcAft>
              <a:buClr>
                <a:schemeClr val="dk1"/>
              </a:buClr>
              <a:buSzPts val="2800"/>
              <a:buNone/>
            </a:pPr>
            <a:r>
              <a:rPr lang="en-US" altLang="zh-TW" sz="2400" b="1" dirty="0">
                <a:latin typeface="+mn-lt"/>
                <a:ea typeface="Calibri" panose="020F0502020204030204" pitchFamily="34" charset="0"/>
                <a:cs typeface="Calibri" panose="020F0502020204030204" pitchFamily="34" charset="0"/>
              </a:rPr>
              <a:t>Money Attitude: </a:t>
            </a:r>
            <a:r>
              <a:rPr lang="en-US" altLang="zh-TW" sz="2400" dirty="0">
                <a:latin typeface="+mn-lt"/>
                <a:ea typeface="Calibri" panose="020F0502020204030204" pitchFamily="34" charset="0"/>
                <a:cs typeface="Calibri" panose="020F0502020204030204" pitchFamily="34" charset="0"/>
              </a:rPr>
              <a:t>Believes in "every little bit adds up" and avoids spending money recklessly.</a:t>
            </a:r>
          </a:p>
          <a:p>
            <a:pPr marL="0" lvl="0" indent="0" algn="just" rtl="0">
              <a:lnSpc>
                <a:spcPct val="100000"/>
              </a:lnSpc>
              <a:spcBef>
                <a:spcPts val="0"/>
              </a:spcBef>
              <a:spcAft>
                <a:spcPts val="0"/>
              </a:spcAft>
              <a:buClr>
                <a:schemeClr val="dk1"/>
              </a:buClr>
              <a:buSzPts val="2800"/>
              <a:buNone/>
            </a:pPr>
            <a:endParaRPr lang="en-US" altLang="zh-TW" sz="2400" dirty="0">
              <a:latin typeface="+mn-lt"/>
              <a:ea typeface="Calibri" panose="020F0502020204030204" pitchFamily="34" charset="0"/>
              <a:cs typeface="Calibri" panose="020F0502020204030204" pitchFamily="34" charset="0"/>
            </a:endParaRPr>
          </a:p>
          <a:p>
            <a:pPr marL="0" lvl="0" indent="0" algn="just" rtl="0">
              <a:lnSpc>
                <a:spcPct val="100000"/>
              </a:lnSpc>
              <a:spcBef>
                <a:spcPts val="0"/>
              </a:spcBef>
              <a:spcAft>
                <a:spcPts val="0"/>
              </a:spcAft>
              <a:buClr>
                <a:schemeClr val="dk1"/>
              </a:buClr>
              <a:buSzPts val="2800"/>
              <a:buNone/>
            </a:pPr>
            <a:r>
              <a:rPr lang="en-US" altLang="zh-TW" sz="2400" b="1" dirty="0">
                <a:latin typeface="+mn-lt"/>
                <a:ea typeface="Calibri" panose="020F0502020204030204" pitchFamily="34" charset="0"/>
                <a:cs typeface="Calibri" panose="020F0502020204030204" pitchFamily="34" charset="0"/>
              </a:rPr>
              <a:t>Friendly Reminder: </a:t>
            </a:r>
            <a:r>
              <a:rPr lang="en-US" altLang="zh-TW" sz="2400" dirty="0">
                <a:latin typeface="+mn-lt"/>
                <a:ea typeface="Calibri" panose="020F0502020204030204" pitchFamily="34" charset="0"/>
                <a:cs typeface="Calibri" panose="020F0502020204030204" pitchFamily="34" charset="0"/>
              </a:rPr>
              <a:t>Saving money is a wonderful habit! However, it is also completely fine to occasionally spend some money on useful learning tools or share some treats to enjoy happy moments with your friends.</a:t>
            </a:r>
          </a:p>
        </p:txBody>
      </p:sp>
      <p:sp>
        <p:nvSpPr>
          <p:cNvPr id="3" name="文字方塊 2">
            <a:extLst>
              <a:ext uri="{FF2B5EF4-FFF2-40B4-BE49-F238E27FC236}">
                <a16:creationId xmlns:a16="http://schemas.microsoft.com/office/drawing/2014/main" id="{28BBEAC9-6B73-1933-13A2-4ECA89A14AD9}"/>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FF72DDD4-2A1D-6128-DF1C-1EA21B9E9964}"/>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2"/>
          <p:cNvPicPr preferRelativeResize="0"/>
          <p:nvPr/>
        </p:nvPicPr>
        <p:blipFill rotWithShape="1">
          <a:blip r:embed="rId3">
            <a:alphaModFix/>
          </a:blip>
          <a:srcRect/>
          <a:stretch/>
        </p:blipFill>
        <p:spPr>
          <a:xfrm>
            <a:off x="0" y="0"/>
            <a:ext cx="12192000" cy="6856926"/>
          </a:xfrm>
          <a:prstGeom prst="rect">
            <a:avLst/>
          </a:prstGeom>
          <a:noFill/>
          <a:ln>
            <a:noFill/>
          </a:ln>
        </p:spPr>
      </p:pic>
      <p:sp>
        <p:nvSpPr>
          <p:cNvPr id="99" name="Google Shape;99;p2"/>
          <p:cNvSpPr txBox="1">
            <a:spLocks noGrp="1"/>
          </p:cNvSpPr>
          <p:nvPr>
            <p:ph type="title"/>
          </p:nvPr>
        </p:nvSpPr>
        <p:spPr>
          <a:xfrm>
            <a:off x="1574799" y="875804"/>
            <a:ext cx="9580881" cy="1325563"/>
          </a:xfrm>
          <a:prstGeom prst="rect">
            <a:avLst/>
          </a:prstGeom>
          <a:noFill/>
          <a:ln>
            <a:noFill/>
          </a:ln>
        </p:spPr>
        <p:txBody>
          <a:bodyPr spcFirstLastPara="1" wrap="square" lIns="91425" tIns="45700" rIns="91425" bIns="45700" anchor="ctr" anchorCtr="0">
            <a:normAutofit/>
          </a:bodyPr>
          <a:lstStyle/>
          <a:p>
            <a:pPr lvl="0">
              <a:lnSpc>
                <a:spcPct val="100000"/>
              </a:lnSpc>
              <a:buSzPct val="100000"/>
            </a:pPr>
            <a:r>
              <a:rPr lang="en-US" altLang="zh-TW" sz="3600" b="1" dirty="0">
                <a:solidFill>
                  <a:schemeClr val="dk1"/>
                </a:solidFill>
                <a:latin typeface="Arial" panose="020B0604020202020204" pitchFamily="34" charset="0"/>
                <a:cs typeface="Arial" panose="020B0604020202020204" pitchFamily="34" charset="0"/>
              </a:rPr>
              <a:t>Option B: </a:t>
            </a:r>
            <a:r>
              <a:rPr lang="en-GB" sz="3600" b="1" kern="100" dirty="0">
                <a:latin typeface="Arial" panose="020B0604020202020204" pitchFamily="34" charset="0"/>
                <a:ea typeface="DengXian" panose="02010600030101010101" pitchFamily="2" charset="-122"/>
                <a:cs typeface="Arial" panose="020B0604020202020204" pitchFamily="34" charset="0"/>
              </a:rPr>
              <a:t>The Instant Joy-Seeker</a:t>
            </a:r>
            <a:r>
              <a:rPr lang="en-GB" sz="3600" b="1" kern="100" dirty="0">
                <a:latin typeface="Arial"/>
                <a:ea typeface="DengXian" panose="02010600030101010101" pitchFamily="2" charset="-122"/>
                <a:cs typeface="Segoe UI Emoji" panose="020B0502040204020203" pitchFamily="34" charset="0"/>
              </a:rPr>
              <a:t>🎉</a:t>
            </a:r>
            <a:endParaRPr sz="3600" dirty="0">
              <a:solidFill>
                <a:schemeClr val="dk1"/>
              </a:solidFill>
              <a:latin typeface="+mn-lt"/>
            </a:endParaRPr>
          </a:p>
        </p:txBody>
      </p:sp>
      <p:sp>
        <p:nvSpPr>
          <p:cNvPr id="100" name="Google Shape;100;p2"/>
          <p:cNvSpPr txBox="1">
            <a:spLocks noGrp="1"/>
          </p:cNvSpPr>
          <p:nvPr>
            <p:ph type="body" idx="1"/>
          </p:nvPr>
        </p:nvSpPr>
        <p:spPr>
          <a:xfrm>
            <a:off x="1574799" y="2201367"/>
            <a:ext cx="9582036" cy="3985895"/>
          </a:xfrm>
          <a:prstGeom prst="rect">
            <a:avLst/>
          </a:prstGeom>
          <a:noFill/>
          <a:ln>
            <a:noFill/>
          </a:ln>
        </p:spPr>
        <p:txBody>
          <a:bodyPr spcFirstLastPara="1" wrap="square" lIns="91425" tIns="45700" rIns="91425" bIns="45700" anchor="t" anchorCtr="0">
            <a:noAutofit/>
          </a:bodyPr>
          <a:lstStyle/>
          <a:p>
            <a:pPr marL="114300" indent="0">
              <a:lnSpc>
                <a:spcPct val="100000"/>
              </a:lnSpc>
              <a:spcBef>
                <a:spcPts val="0"/>
              </a:spcBef>
              <a:buNone/>
              <a:tabLst>
                <a:tab pos="457200" algn="l"/>
              </a:tabLst>
            </a:pPr>
            <a:r>
              <a:rPr lang="en-GB" sz="2400" b="1" kern="100" dirty="0">
                <a:latin typeface="Arial"/>
                <a:ea typeface="DengXian" panose="02010600030101010101" pitchFamily="2" charset="-122"/>
                <a:cs typeface="Times New Roman" panose="02020603050405020304" pitchFamily="18" charset="0"/>
              </a:rPr>
              <a:t>Core Idea</a:t>
            </a:r>
            <a:r>
              <a:rPr lang="en-GB" sz="2400" kern="100" dirty="0">
                <a:latin typeface="Arial"/>
                <a:ea typeface="DengXian" panose="02010600030101010101" pitchFamily="2" charset="-122"/>
                <a:cs typeface="Times New Roman" panose="02020603050405020304" pitchFamily="18" charset="0"/>
              </a:rPr>
              <a:t>: Feels that the true purpose of money is to buy happiness and get things they like right away.</a:t>
            </a:r>
          </a:p>
          <a:p>
            <a:pPr marL="114300" indent="0">
              <a:lnSpc>
                <a:spcPct val="100000"/>
              </a:lnSpc>
              <a:spcBef>
                <a:spcPts val="0"/>
              </a:spcBef>
              <a:buNone/>
              <a:tabLst>
                <a:tab pos="457200" algn="l"/>
              </a:tabLst>
            </a:pPr>
            <a:endParaRPr lang="en-GB" sz="2400" kern="100" dirty="0">
              <a:latin typeface="Arial"/>
              <a:ea typeface="DengXian" panose="02010600030101010101" pitchFamily="2" charset="-122"/>
              <a:cs typeface="Times New Roman" panose="02020603050405020304" pitchFamily="18" charset="0"/>
            </a:endParaRPr>
          </a:p>
          <a:p>
            <a:pPr marL="114300" indent="0">
              <a:lnSpc>
                <a:spcPct val="100000"/>
              </a:lnSpc>
              <a:spcBef>
                <a:spcPts val="0"/>
              </a:spcBef>
              <a:buNone/>
              <a:tabLst>
                <a:tab pos="457200" algn="l"/>
              </a:tabLst>
            </a:pPr>
            <a:r>
              <a:rPr lang="en-GB" sz="2400" b="1" kern="100" dirty="0">
                <a:latin typeface="Arial"/>
                <a:ea typeface="DengXian" panose="02010600030101010101" pitchFamily="2" charset="-122"/>
                <a:cs typeface="Times New Roman" panose="02020603050405020304" pitchFamily="18" charset="0"/>
              </a:rPr>
              <a:t>Money Attitude</a:t>
            </a:r>
            <a:r>
              <a:rPr lang="en-GB" sz="2400" kern="100" dirty="0">
                <a:latin typeface="Arial"/>
                <a:ea typeface="DengXian" panose="02010600030101010101" pitchFamily="2" charset="-122"/>
                <a:cs typeface="Times New Roman" panose="02020603050405020304" pitchFamily="18" charset="0"/>
              </a:rPr>
              <a:t>: Spends whenever they want to, prioritizing immediate satisfaction and fun.</a:t>
            </a:r>
          </a:p>
          <a:p>
            <a:pPr marL="114300" indent="0">
              <a:lnSpc>
                <a:spcPct val="100000"/>
              </a:lnSpc>
              <a:spcBef>
                <a:spcPts val="0"/>
              </a:spcBef>
              <a:buNone/>
              <a:tabLst>
                <a:tab pos="457200" algn="l"/>
              </a:tabLst>
            </a:pPr>
            <a:endParaRPr lang="en-GB" sz="2400" kern="100" dirty="0">
              <a:latin typeface="Arial"/>
              <a:ea typeface="DengXian" panose="02010600030101010101" pitchFamily="2" charset="-122"/>
              <a:cs typeface="Times New Roman" panose="02020603050405020304" pitchFamily="18" charset="0"/>
            </a:endParaRPr>
          </a:p>
          <a:p>
            <a:pPr marL="114300" indent="0">
              <a:lnSpc>
                <a:spcPct val="100000"/>
              </a:lnSpc>
              <a:spcBef>
                <a:spcPts val="0"/>
              </a:spcBef>
              <a:buNone/>
              <a:tabLst>
                <a:tab pos="457200" algn="l"/>
              </a:tabLst>
            </a:pPr>
            <a:r>
              <a:rPr lang="en-GB" sz="2400" b="1" kern="100" dirty="0">
                <a:latin typeface="Arial"/>
                <a:ea typeface="DengXian"/>
                <a:cs typeface="Times New Roman"/>
              </a:rPr>
              <a:t>Friendly Reminder</a:t>
            </a:r>
            <a:r>
              <a:rPr lang="en-GB" sz="2400" kern="100" dirty="0">
                <a:latin typeface="Arial"/>
                <a:ea typeface="DengXian"/>
                <a:cs typeface="Times New Roman"/>
              </a:rPr>
              <a:t>: Although it feels super exciting at the moment, if you spend all your money at once, you might not have enough left when you really need to buy important things or face an unexpected emergency!</a:t>
            </a:r>
            <a:endParaRPr lang="en-GB" sz="2000" kern="100" dirty="0">
              <a:latin typeface="Aptos" panose="020B0004020202020204" pitchFamily="34" charset="0"/>
              <a:ea typeface="DengXian" panose="02010600030101010101" pitchFamily="2" charset="-122"/>
              <a:cs typeface="Times New Roman" panose="02020603050405020304" pitchFamily="18" charset="0"/>
            </a:endParaRPr>
          </a:p>
        </p:txBody>
      </p:sp>
      <p:sp>
        <p:nvSpPr>
          <p:cNvPr id="3" name="文字方塊 2">
            <a:extLst>
              <a:ext uri="{FF2B5EF4-FFF2-40B4-BE49-F238E27FC236}">
                <a16:creationId xmlns:a16="http://schemas.microsoft.com/office/drawing/2014/main" id="{CD3F2426-19EA-2818-92F5-4CB8C2CD1A81}"/>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C5704E18-ED3D-3FA0-6892-4641D1B05C13}"/>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3</a:t>
            </a:fld>
            <a:endParaRPr lang="en-US" altLang="en-US"/>
          </a:p>
        </p:txBody>
      </p:sp>
    </p:spTree>
    <p:extLst>
      <p:ext uri="{BB962C8B-B14F-4D97-AF65-F5344CB8AC3E}">
        <p14:creationId xmlns:p14="http://schemas.microsoft.com/office/powerpoint/2010/main" val="981965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2"/>
          <p:cNvPicPr preferRelativeResize="0"/>
          <p:nvPr/>
        </p:nvPicPr>
        <p:blipFill rotWithShape="1">
          <a:blip r:embed="rId3">
            <a:alphaModFix/>
          </a:blip>
          <a:srcRect/>
          <a:stretch/>
        </p:blipFill>
        <p:spPr>
          <a:xfrm>
            <a:off x="0" y="1074"/>
            <a:ext cx="12192000" cy="6856926"/>
          </a:xfrm>
          <a:prstGeom prst="rect">
            <a:avLst/>
          </a:prstGeom>
          <a:noFill/>
          <a:ln>
            <a:noFill/>
          </a:ln>
        </p:spPr>
      </p:pic>
      <p:sp>
        <p:nvSpPr>
          <p:cNvPr id="99" name="Google Shape;99;p2"/>
          <p:cNvSpPr txBox="1">
            <a:spLocks noGrp="1"/>
          </p:cNvSpPr>
          <p:nvPr>
            <p:ph type="title"/>
          </p:nvPr>
        </p:nvSpPr>
        <p:spPr>
          <a:xfrm>
            <a:off x="1558635" y="914055"/>
            <a:ext cx="10398991" cy="1325563"/>
          </a:xfrm>
          <a:prstGeom prst="rect">
            <a:avLst/>
          </a:prstGeom>
          <a:noFill/>
          <a:ln>
            <a:noFill/>
          </a:ln>
        </p:spPr>
        <p:txBody>
          <a:bodyPr spcFirstLastPara="1" wrap="square" lIns="91425" tIns="45700" rIns="91425" bIns="45700" anchor="ctr" anchorCtr="0">
            <a:noAutofit/>
          </a:bodyPr>
          <a:lstStyle/>
          <a:p>
            <a:pPr lvl="0">
              <a:buSzPct val="100000"/>
            </a:pPr>
            <a:r>
              <a:rPr lang="en-US" altLang="zh-TW" sz="3300" b="1" dirty="0">
                <a:solidFill>
                  <a:schemeClr val="dk1"/>
                </a:solidFill>
                <a:latin typeface="+mn-lt"/>
              </a:rPr>
              <a:t>Option C: </a:t>
            </a:r>
            <a:r>
              <a:rPr lang="en-GB" sz="3600" b="1" dirty="0"/>
              <a:t>The Smart Money Manager</a:t>
            </a:r>
            <a:r>
              <a:rPr lang="en-GB" sz="3600" dirty="0"/>
              <a:t> ⚖️</a:t>
            </a:r>
            <a:endParaRPr sz="3300" dirty="0">
              <a:latin typeface="+mn-lt"/>
            </a:endParaRPr>
          </a:p>
        </p:txBody>
      </p:sp>
      <p:sp>
        <p:nvSpPr>
          <p:cNvPr id="100" name="Google Shape;100;p2"/>
          <p:cNvSpPr txBox="1">
            <a:spLocks noGrp="1"/>
          </p:cNvSpPr>
          <p:nvPr>
            <p:ph type="body" idx="1"/>
          </p:nvPr>
        </p:nvSpPr>
        <p:spPr>
          <a:xfrm>
            <a:off x="1477355" y="2041591"/>
            <a:ext cx="9785466" cy="4331335"/>
          </a:xfrm>
          <a:prstGeom prst="rect">
            <a:avLst/>
          </a:prstGeom>
          <a:noFill/>
          <a:ln>
            <a:noFill/>
          </a:ln>
        </p:spPr>
        <p:txBody>
          <a:bodyPr spcFirstLastPara="1" wrap="square" lIns="91425" tIns="45700" rIns="91425" bIns="45700" anchor="t" anchorCtr="0">
            <a:noAutofit/>
          </a:bodyPr>
          <a:lstStyle/>
          <a:p>
            <a:pPr marL="114300" lvl="0" indent="0" algn="just">
              <a:lnSpc>
                <a:spcPct val="100000"/>
              </a:lnSpc>
              <a:spcBef>
                <a:spcPts val="0"/>
              </a:spcBef>
              <a:buNone/>
            </a:pPr>
            <a:r>
              <a:rPr lang="en-GB" sz="2400" b="1" dirty="0">
                <a:latin typeface="+mn-lt"/>
              </a:rPr>
              <a:t>Core Idea</a:t>
            </a:r>
            <a:r>
              <a:rPr lang="en-GB" sz="2400" dirty="0">
                <a:latin typeface="+mn-lt"/>
              </a:rPr>
              <a:t>: Believes in the healthy balance of "saving a portion while spending a portion.“</a:t>
            </a:r>
          </a:p>
          <a:p>
            <a:pPr marL="114300" lvl="0" indent="0" algn="just">
              <a:lnSpc>
                <a:spcPct val="100000"/>
              </a:lnSpc>
              <a:spcBef>
                <a:spcPts val="0"/>
              </a:spcBef>
              <a:buNone/>
            </a:pPr>
            <a:endParaRPr lang="en-GB" sz="2400" dirty="0">
              <a:latin typeface="+mn-lt"/>
            </a:endParaRPr>
          </a:p>
          <a:p>
            <a:pPr marL="114300" lvl="0" indent="0" algn="just">
              <a:lnSpc>
                <a:spcPct val="100000"/>
              </a:lnSpc>
              <a:spcBef>
                <a:spcPts val="0"/>
              </a:spcBef>
              <a:buNone/>
            </a:pPr>
            <a:r>
              <a:rPr lang="en-GB" sz="2400" b="1" dirty="0">
                <a:latin typeface="+mn-lt"/>
              </a:rPr>
              <a:t>Money Attitude</a:t>
            </a:r>
            <a:r>
              <a:rPr lang="en-GB" sz="2400" dirty="0">
                <a:latin typeface="+mn-lt"/>
              </a:rPr>
              <a:t>: Divides money into two parts—one half is tucked away safely into savings, and the other half is used to buy things they need.</a:t>
            </a:r>
          </a:p>
          <a:p>
            <a:pPr marL="114300" lvl="0" indent="0" algn="just">
              <a:lnSpc>
                <a:spcPct val="100000"/>
              </a:lnSpc>
              <a:spcBef>
                <a:spcPts val="0"/>
              </a:spcBef>
              <a:buNone/>
            </a:pPr>
            <a:endParaRPr lang="en-GB" sz="2400" dirty="0">
              <a:latin typeface="+mn-lt"/>
            </a:endParaRPr>
          </a:p>
          <a:p>
            <a:pPr marL="114300" lvl="0" indent="0" algn="just">
              <a:lnSpc>
                <a:spcPct val="100000"/>
              </a:lnSpc>
              <a:spcBef>
                <a:spcPts val="0"/>
              </a:spcBef>
              <a:buNone/>
            </a:pPr>
            <a:r>
              <a:rPr lang="en-GB" sz="2400" b="1" dirty="0">
                <a:latin typeface="+mn-lt"/>
              </a:rPr>
              <a:t>Friendly Reminder</a:t>
            </a:r>
            <a:r>
              <a:rPr lang="en-GB" sz="2400" dirty="0">
                <a:latin typeface="+mn-lt"/>
              </a:rPr>
              <a:t>: This is an excellent budgeting habit! It keeps your future protected while allowing you to enjoy small rewards in the present.</a:t>
            </a:r>
          </a:p>
        </p:txBody>
      </p:sp>
      <p:sp>
        <p:nvSpPr>
          <p:cNvPr id="3" name="文字方塊 2">
            <a:extLst>
              <a:ext uri="{FF2B5EF4-FFF2-40B4-BE49-F238E27FC236}">
                <a16:creationId xmlns:a16="http://schemas.microsoft.com/office/drawing/2014/main" id="{6D7304DE-CD2D-8ED5-4B82-1EC784FB4B84}"/>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FF085197-8A27-EB4A-9F90-273D48E831B2}"/>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4</a:t>
            </a:fld>
            <a:endParaRPr lang="en-US" altLang="en-US"/>
          </a:p>
        </p:txBody>
      </p:sp>
    </p:spTree>
    <p:extLst>
      <p:ext uri="{BB962C8B-B14F-4D97-AF65-F5344CB8AC3E}">
        <p14:creationId xmlns:p14="http://schemas.microsoft.com/office/powerpoint/2010/main" val="3252588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a:extLst>
            <a:ext uri="{FF2B5EF4-FFF2-40B4-BE49-F238E27FC236}">
              <a16:creationId xmlns:a16="http://schemas.microsoft.com/office/drawing/2014/main" id="{331B2B32-5DC8-7A7C-86A7-A6B7A21A4BDA}"/>
            </a:ext>
          </a:extLst>
        </p:cNvPr>
        <p:cNvGrpSpPr/>
        <p:nvPr/>
      </p:nvGrpSpPr>
      <p:grpSpPr>
        <a:xfrm>
          <a:off x="0" y="0"/>
          <a:ext cx="0" cy="0"/>
          <a:chOff x="0" y="0"/>
          <a:chExt cx="0" cy="0"/>
        </a:xfrm>
      </p:grpSpPr>
      <p:sp>
        <p:nvSpPr>
          <p:cNvPr id="119" name="Google Shape;119;p5">
            <a:extLst>
              <a:ext uri="{FF2B5EF4-FFF2-40B4-BE49-F238E27FC236}">
                <a16:creationId xmlns:a16="http://schemas.microsoft.com/office/drawing/2014/main" id="{8C9F4D61-A4FF-3CC7-2C6F-989C22AF76FE}"/>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20" name="Google Shape;120;p5">
            <a:extLst>
              <a:ext uri="{FF2B5EF4-FFF2-40B4-BE49-F238E27FC236}">
                <a16:creationId xmlns:a16="http://schemas.microsoft.com/office/drawing/2014/main" id="{A1626736-6689-55EA-D371-4984F13C8CF6}"/>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21" name="Google Shape;121;p5">
            <a:extLst>
              <a:ext uri="{FF2B5EF4-FFF2-40B4-BE49-F238E27FC236}">
                <a16:creationId xmlns:a16="http://schemas.microsoft.com/office/drawing/2014/main" id="{66BE98B0-D726-8BEE-AD99-70E7A9FF6007}"/>
              </a:ext>
            </a:extLst>
          </p:cNvPr>
          <p:cNvPicPr preferRelativeResize="0"/>
          <p:nvPr/>
        </p:nvPicPr>
        <p:blipFill rotWithShape="1">
          <a:blip r:embed="rId3">
            <a:alphaModFix/>
          </a:blip>
          <a:srcRect l="16558" t="16477" r="15426" b="15057"/>
          <a:stretch/>
        </p:blipFill>
        <p:spPr>
          <a:xfrm>
            <a:off x="0" y="0"/>
            <a:ext cx="12192000" cy="6903339"/>
          </a:xfrm>
          <a:prstGeom prst="rect">
            <a:avLst/>
          </a:prstGeom>
          <a:noFill/>
          <a:ln>
            <a:noFill/>
          </a:ln>
        </p:spPr>
      </p:pic>
      <p:sp>
        <p:nvSpPr>
          <p:cNvPr id="4" name="Rectangle: Rounded Corners 3">
            <a:extLst>
              <a:ext uri="{FF2B5EF4-FFF2-40B4-BE49-F238E27FC236}">
                <a16:creationId xmlns:a16="http://schemas.microsoft.com/office/drawing/2014/main" id="{CFBCF85F-E969-0AA9-19A1-ABB6801BA0D2}"/>
              </a:ext>
            </a:extLst>
          </p:cNvPr>
          <p:cNvSpPr/>
          <p:nvPr/>
        </p:nvSpPr>
        <p:spPr>
          <a:xfrm>
            <a:off x="1989693" y="1690688"/>
            <a:ext cx="8555736" cy="27670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sz="4000" b="1" dirty="0">
                <a:ln w="0"/>
                <a:solidFill>
                  <a:schemeClr val="tx1"/>
                </a:solidFill>
              </a:rPr>
              <a:t>Spotting Quick Cash Traps: </a:t>
            </a:r>
            <a:br>
              <a:rPr lang="en-US" sz="4000" b="1" dirty="0">
                <a:ln w="0"/>
                <a:solidFill>
                  <a:schemeClr val="tx1"/>
                </a:solidFill>
              </a:rPr>
            </a:br>
            <a:r>
              <a:rPr lang="en-US" sz="4000" b="1" dirty="0">
                <a:ln w="0"/>
                <a:solidFill>
                  <a:schemeClr val="tx1"/>
                </a:solidFill>
              </a:rPr>
              <a:t>Say </a:t>
            </a:r>
            <a:r>
              <a:rPr lang="en-US" sz="4000" b="1" dirty="0">
                <a:ln w="0"/>
                <a:solidFill>
                  <a:srgbClr val="FF0000"/>
                </a:solidFill>
              </a:rPr>
              <a:t>No</a:t>
            </a:r>
            <a:r>
              <a:rPr lang="en-US" sz="4000" b="1" dirty="0">
                <a:ln w="0"/>
                <a:solidFill>
                  <a:schemeClr val="tx1"/>
                </a:solidFill>
              </a:rPr>
              <a:t> to Temptation </a:t>
            </a:r>
          </a:p>
        </p:txBody>
      </p:sp>
      <p:sp>
        <p:nvSpPr>
          <p:cNvPr id="3" name="文字方塊 2">
            <a:extLst>
              <a:ext uri="{FF2B5EF4-FFF2-40B4-BE49-F238E27FC236}">
                <a16:creationId xmlns:a16="http://schemas.microsoft.com/office/drawing/2014/main" id="{7B5906A4-8592-03EF-DEC2-5D1D05849616}"/>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5" name="投影片編號版面配置區 1">
            <a:extLst>
              <a:ext uri="{FF2B5EF4-FFF2-40B4-BE49-F238E27FC236}">
                <a16:creationId xmlns:a16="http://schemas.microsoft.com/office/drawing/2014/main" id="{F7B67723-CE41-57F3-FE80-D7DC72637FEB}"/>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5</a:t>
            </a:fld>
            <a:endParaRPr lang="en-US" altLang="en-US"/>
          </a:p>
        </p:txBody>
      </p:sp>
    </p:spTree>
    <p:extLst>
      <p:ext uri="{BB962C8B-B14F-4D97-AF65-F5344CB8AC3E}">
        <p14:creationId xmlns:p14="http://schemas.microsoft.com/office/powerpoint/2010/main" val="3382259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8921F73E-890D-2578-8765-4C655EF69750}"/>
            </a:ext>
          </a:extLst>
        </p:cNvPr>
        <p:cNvGrpSpPr/>
        <p:nvPr/>
      </p:nvGrpSpPr>
      <p:grpSpPr>
        <a:xfrm>
          <a:off x="0" y="0"/>
          <a:ext cx="0" cy="0"/>
          <a:chOff x="0" y="0"/>
          <a:chExt cx="0" cy="0"/>
        </a:xfrm>
      </p:grpSpPr>
      <p:pic>
        <p:nvPicPr>
          <p:cNvPr id="88" name="Google Shape;88;p1">
            <a:extLst>
              <a:ext uri="{FF2B5EF4-FFF2-40B4-BE49-F238E27FC236}">
                <a16:creationId xmlns:a16="http://schemas.microsoft.com/office/drawing/2014/main" id="{4C43F648-665A-FA49-5188-507575ABB824}"/>
              </a:ext>
            </a:extLst>
          </p:cNvPr>
          <p:cNvPicPr preferRelativeResize="0"/>
          <p:nvPr/>
        </p:nvPicPr>
        <p:blipFill rotWithShape="1">
          <a:blip r:embed="rId3">
            <a:alphaModFix/>
          </a:blip>
          <a:srcRect l="305" t="-910" r="-1"/>
          <a:stretch/>
        </p:blipFill>
        <p:spPr>
          <a:xfrm>
            <a:off x="-1732" y="-67863"/>
            <a:ext cx="12192000" cy="6925863"/>
          </a:xfrm>
          <a:prstGeom prst="rect">
            <a:avLst/>
          </a:prstGeom>
          <a:noFill/>
          <a:ln>
            <a:noFill/>
          </a:ln>
        </p:spPr>
      </p:pic>
      <p:sp>
        <p:nvSpPr>
          <p:cNvPr id="89" name="Google Shape;89;p1">
            <a:extLst>
              <a:ext uri="{FF2B5EF4-FFF2-40B4-BE49-F238E27FC236}">
                <a16:creationId xmlns:a16="http://schemas.microsoft.com/office/drawing/2014/main" id="{202333F6-E95A-B257-4E99-F4725FDAFBB1}"/>
              </a:ext>
            </a:extLst>
          </p:cNvPr>
          <p:cNvSpPr txBox="1">
            <a:spLocks noGrp="1"/>
          </p:cNvSpPr>
          <p:nvPr>
            <p:ph type="title"/>
          </p:nvPr>
        </p:nvSpPr>
        <p:spPr>
          <a:xfrm>
            <a:off x="1148194" y="926715"/>
            <a:ext cx="10515600" cy="1325563"/>
          </a:xfrm>
          <a:prstGeom prst="rect">
            <a:avLst/>
          </a:prstGeom>
          <a:noFill/>
          <a:ln>
            <a:noFill/>
          </a:ln>
        </p:spPr>
        <p:txBody>
          <a:bodyPr spcFirstLastPara="1" wrap="square" lIns="91425" tIns="45700" rIns="91425" bIns="45700" anchor="ctr" anchorCtr="0">
            <a:normAutofit/>
          </a:bodyPr>
          <a:lstStyle/>
          <a:p>
            <a:pPr algn="ctr"/>
            <a:r>
              <a:rPr lang="en-GB" sz="3600" b="1" dirty="0"/>
              <a:t>Loss Comes First, Gains Never Arrive</a:t>
            </a:r>
          </a:p>
        </p:txBody>
      </p:sp>
      <p:sp>
        <p:nvSpPr>
          <p:cNvPr id="3" name="文字方塊 2">
            <a:extLst>
              <a:ext uri="{FF2B5EF4-FFF2-40B4-BE49-F238E27FC236}">
                <a16:creationId xmlns:a16="http://schemas.microsoft.com/office/drawing/2014/main" id="{42D5E112-3923-EF93-96F1-A9C29CE227FD}"/>
              </a:ext>
            </a:extLst>
          </p:cNvPr>
          <p:cNvSpPr txBox="1"/>
          <p:nvPr/>
        </p:nvSpPr>
        <p:spPr>
          <a:xfrm>
            <a:off x="6945954" y="226198"/>
            <a:ext cx="6094268" cy="400110"/>
          </a:xfrm>
          <a:prstGeom prst="rect">
            <a:avLst/>
          </a:prstGeom>
          <a:noFill/>
        </p:spPr>
        <p:txBody>
          <a:bodyPr wrap="square">
            <a:spAutoFit/>
          </a:bodyPr>
          <a:lstStyle/>
          <a:p>
            <a:r>
              <a:rPr lang="zh-TW" sz="20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rPr>
              <a:t>《識破「搵快錢」陷阱：向誘惑說「不」》</a:t>
            </a:r>
            <a:endParaRPr lang="en-GB" sz="2000" dirty="0">
              <a:solidFill>
                <a:schemeClr val="bg1"/>
              </a:solidFill>
              <a:latin typeface="Microsoft JhengHei" panose="020B0604030504040204" pitchFamily="34" charset="-120"/>
              <a:ea typeface="Microsoft JhengHei" panose="020B0604030504040204" pitchFamily="34" charset="-120"/>
            </a:endParaRPr>
          </a:p>
        </p:txBody>
      </p:sp>
      <p:sp>
        <p:nvSpPr>
          <p:cNvPr id="4" name="文字方塊 3">
            <a:extLst>
              <a:ext uri="{FF2B5EF4-FFF2-40B4-BE49-F238E27FC236}">
                <a16:creationId xmlns:a16="http://schemas.microsoft.com/office/drawing/2014/main" id="{DE2A7A95-35F4-83A2-1577-D949D50482D0}"/>
              </a:ext>
            </a:extLst>
          </p:cNvPr>
          <p:cNvSpPr txBox="1"/>
          <p:nvPr/>
        </p:nvSpPr>
        <p:spPr>
          <a:xfrm>
            <a:off x="2355953" y="2254671"/>
            <a:ext cx="8826269" cy="892552"/>
          </a:xfrm>
          <a:prstGeom prst="rect">
            <a:avLst/>
          </a:prstGeom>
          <a:noFill/>
        </p:spPr>
        <p:txBody>
          <a:bodyPr wrap="square">
            <a:spAutoFit/>
          </a:bodyPr>
          <a:lstStyle/>
          <a:p>
            <a:r>
              <a:rPr lang="en-GB" altLang="zh-TW" sz="2800" b="1" dirty="0">
                <a:latin typeface="Microsoft JhengHei" panose="020B0604030504040204" pitchFamily="34" charset="-120"/>
                <a:ea typeface="Microsoft JhengHei" panose="020B0604030504040204" pitchFamily="34" charset="-120"/>
              </a:rPr>
              <a:t>Watch the video</a:t>
            </a:r>
            <a:br>
              <a:rPr lang="en-GB" altLang="zh-TW" sz="2400" dirty="0">
                <a:latin typeface="Microsoft JhengHei" panose="020B0604030504040204" pitchFamily="34" charset="-120"/>
                <a:ea typeface="Microsoft JhengHei" panose="020B0604030504040204" pitchFamily="34" charset="-120"/>
              </a:rPr>
            </a:br>
            <a:r>
              <a:rPr lang="en-GB" sz="2400" dirty="0">
                <a:latin typeface="Microsoft JhengHei" panose="020B0604030504040204" pitchFamily="34" charset="-120"/>
                <a:ea typeface="Microsoft JhengHei" panose="020B0604030504040204" pitchFamily="34" charset="-120"/>
              </a:rPr>
              <a:t>https://youtu.be/zMWuC2SbB3U?si=mzsbHWu8Q2X2dP_Y</a:t>
            </a:r>
          </a:p>
        </p:txBody>
      </p:sp>
      <p:pic>
        <p:nvPicPr>
          <p:cNvPr id="5" name="圖片 4" descr="mpv —— 媒体播放器- mpv_CFanStation">
            <a:extLst>
              <a:ext uri="{FF2B5EF4-FFF2-40B4-BE49-F238E27FC236}">
                <a16:creationId xmlns:a16="http://schemas.microsoft.com/office/drawing/2014/main" id="{49797298-2D15-C4BA-90CD-08113AB0A6E8}"/>
              </a:ext>
            </a:extLst>
          </p:cNvPr>
          <p:cNvPicPr>
            <a:picLocks noChangeAspect="1"/>
          </p:cNvPicPr>
          <p:nvPr/>
        </p:nvPicPr>
        <p:blipFill>
          <a:blip r:embed="rId4"/>
          <a:stretch>
            <a:fillRect/>
          </a:stretch>
        </p:blipFill>
        <p:spPr>
          <a:xfrm>
            <a:off x="4468297" y="3126903"/>
            <a:ext cx="3251941" cy="3251941"/>
          </a:xfrm>
          <a:prstGeom prst="rect">
            <a:avLst/>
          </a:prstGeom>
        </p:spPr>
      </p:pic>
      <p:sp>
        <p:nvSpPr>
          <p:cNvPr id="6" name="投影片編號版面配置區 1">
            <a:extLst>
              <a:ext uri="{FF2B5EF4-FFF2-40B4-BE49-F238E27FC236}">
                <a16:creationId xmlns:a16="http://schemas.microsoft.com/office/drawing/2014/main" id="{D078F5EA-87F6-CCE1-CE3D-77688DC52E40}"/>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6</a:t>
            </a:fld>
            <a:endParaRPr lang="en-US" altLang="en-US"/>
          </a:p>
        </p:txBody>
      </p:sp>
    </p:spTree>
    <p:extLst>
      <p:ext uri="{BB962C8B-B14F-4D97-AF65-F5344CB8AC3E}">
        <p14:creationId xmlns:p14="http://schemas.microsoft.com/office/powerpoint/2010/main" val="1581803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7"/>
          <p:cNvPicPr preferRelativeResize="0"/>
          <p:nvPr/>
        </p:nvPicPr>
        <p:blipFill rotWithShape="1">
          <a:blip r:embed="rId3">
            <a:alphaModFix/>
          </a:blip>
          <a:srcRect t="1289"/>
          <a:stretch/>
        </p:blipFill>
        <p:spPr>
          <a:xfrm>
            <a:off x="0" y="0"/>
            <a:ext cx="12192000" cy="6870356"/>
          </a:xfrm>
          <a:prstGeom prst="rect">
            <a:avLst/>
          </a:prstGeom>
          <a:noFill/>
          <a:ln>
            <a:noFill/>
          </a:ln>
        </p:spPr>
      </p:pic>
      <p:sp>
        <p:nvSpPr>
          <p:cNvPr id="138" name="Google Shape;138;p7"/>
          <p:cNvSpPr txBox="1">
            <a:spLocks noGrp="1"/>
          </p:cNvSpPr>
          <p:nvPr>
            <p:ph type="ctrTitle"/>
          </p:nvPr>
        </p:nvSpPr>
        <p:spPr>
          <a:xfrm rot="-487747">
            <a:off x="1648639" y="440140"/>
            <a:ext cx="8321913" cy="23876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dk1"/>
              </a:buClr>
              <a:buSzPts val="6000"/>
              <a:buFont typeface="DFKai-SB"/>
              <a:buNone/>
            </a:pPr>
            <a:r>
              <a:rPr lang="en-US" sz="3600" b="1" dirty="0">
                <a:latin typeface="微軟正黑體" panose="020B0604030504040204" pitchFamily="34" charset="-120"/>
                <a:ea typeface="微軟正黑體" panose="020B0604030504040204" pitchFamily="34" charset="-120"/>
              </a:rPr>
              <a:t>Does </a:t>
            </a:r>
            <a:r>
              <a:rPr lang="en-US" sz="3600" b="1" dirty="0" err="1">
                <a:latin typeface="微軟正黑體" panose="020B0604030504040204" pitchFamily="34" charset="-120"/>
                <a:ea typeface="微軟正黑體" panose="020B0604030504040204" pitchFamily="34" charset="-120"/>
              </a:rPr>
              <a:t>a“high</a:t>
            </a:r>
            <a:r>
              <a:rPr lang="en-US" sz="3600" b="1" dirty="0">
                <a:latin typeface="微軟正黑體" panose="020B0604030504040204" pitchFamily="34" charset="-120"/>
                <a:ea typeface="微軟正黑體" panose="020B0604030504040204" pitchFamily="34" charset="-120"/>
              </a:rPr>
              <a:t>-paying, low-effort” job really exist?</a:t>
            </a:r>
            <a:r>
              <a:rPr lang="zh-TW" altLang="en-US" sz="3600" b="1" dirty="0">
                <a:latin typeface="微軟正黑體" panose="020B0604030504040204" pitchFamily="34" charset="-120"/>
                <a:ea typeface="微軟正黑體" panose="020B0604030504040204" pitchFamily="34" charset="-120"/>
                <a:sym typeface="DFKai-SB"/>
              </a:rPr>
              <a:t>？</a:t>
            </a:r>
            <a:endParaRPr sz="3600" b="1" dirty="0">
              <a:latin typeface="微軟正黑體" panose="020B0604030504040204" pitchFamily="34" charset="-120"/>
              <a:ea typeface="微軟正黑體" panose="020B0604030504040204" pitchFamily="34" charset="-120"/>
              <a:sym typeface="DFKai-SB"/>
            </a:endParaRPr>
          </a:p>
        </p:txBody>
      </p:sp>
      <p:sp>
        <p:nvSpPr>
          <p:cNvPr id="139" name="Google Shape;139;p7"/>
          <p:cNvSpPr txBox="1">
            <a:spLocks noGrp="1"/>
          </p:cNvSpPr>
          <p:nvPr>
            <p:ph type="subTitle" idx="1"/>
          </p:nvPr>
        </p:nvSpPr>
        <p:spPr>
          <a:xfrm>
            <a:off x="2182171" y="4715150"/>
            <a:ext cx="7827657" cy="1655762"/>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4400"/>
              <a:buNone/>
            </a:pPr>
            <a:r>
              <a:rPr lang="en-US" altLang="zh-TW" sz="3600" b="1" dirty="0">
                <a:latin typeface="微軟正黑體" panose="020B0604030504040204" pitchFamily="34" charset="-120"/>
                <a:ea typeface="微軟正黑體" panose="020B0604030504040204" pitchFamily="34" charset="-120"/>
                <a:cs typeface="DFKai-SB"/>
                <a:sym typeface="DFKai-SB"/>
              </a:rPr>
              <a:t>What might be the hidden cost behind these jobs?</a:t>
            </a:r>
            <a:endParaRPr sz="3600" dirty="0">
              <a:latin typeface="微軟正黑體" panose="020B0604030504040204" pitchFamily="34" charset="-120"/>
              <a:ea typeface="微軟正黑體" panose="020B0604030504040204" pitchFamily="34" charset="-120"/>
            </a:endParaRPr>
          </a:p>
        </p:txBody>
      </p:sp>
      <p:pic>
        <p:nvPicPr>
          <p:cNvPr id="140" name="Google Shape;140;p7" descr="卡通金錢圖案素材| PNG和向量圖| 透明背景圖片| 免費下载- Pngtree"/>
          <p:cNvPicPr preferRelativeResize="0"/>
          <p:nvPr/>
        </p:nvPicPr>
        <p:blipFill rotWithShape="1">
          <a:blip r:embed="rId4">
            <a:alphaModFix/>
          </a:blip>
          <a:srcRect/>
          <a:stretch/>
        </p:blipFill>
        <p:spPr>
          <a:xfrm>
            <a:off x="8073731" y="2202199"/>
            <a:ext cx="2792576" cy="2792577"/>
          </a:xfrm>
          <a:prstGeom prst="rect">
            <a:avLst/>
          </a:prstGeom>
          <a:noFill/>
          <a:ln>
            <a:noFill/>
          </a:ln>
        </p:spPr>
      </p:pic>
      <p:pic>
        <p:nvPicPr>
          <p:cNvPr id="141" name="Google Shape;141;p7" descr="監獄插畫圖片PNG去背圖| 矢量圖案素材| 免费下载| Pngtree"/>
          <p:cNvPicPr preferRelativeResize="0"/>
          <p:nvPr/>
        </p:nvPicPr>
        <p:blipFill rotWithShape="1">
          <a:blip r:embed="rId5">
            <a:alphaModFix/>
          </a:blip>
          <a:srcRect l="6701" t="26093" r="7224" b="16121"/>
          <a:stretch/>
        </p:blipFill>
        <p:spPr>
          <a:xfrm>
            <a:off x="2240753" y="3267880"/>
            <a:ext cx="1952886" cy="1311028"/>
          </a:xfrm>
          <a:prstGeom prst="rect">
            <a:avLst/>
          </a:prstGeom>
          <a:noFill/>
          <a:ln>
            <a:noFill/>
          </a:ln>
        </p:spPr>
      </p:pic>
      <p:sp>
        <p:nvSpPr>
          <p:cNvPr id="3" name="文字方塊 2">
            <a:extLst>
              <a:ext uri="{FF2B5EF4-FFF2-40B4-BE49-F238E27FC236}">
                <a16:creationId xmlns:a16="http://schemas.microsoft.com/office/drawing/2014/main" id="{BBE0FB0A-0CB3-5713-F583-7F936A95017D}"/>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D607561E-A245-77A9-A19B-8FA11506FFA7}"/>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7</a:t>
            </a:fld>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a:extLst>
            <a:ext uri="{FF2B5EF4-FFF2-40B4-BE49-F238E27FC236}">
              <a16:creationId xmlns:a16="http://schemas.microsoft.com/office/drawing/2014/main" id="{BFFB6677-8721-28FC-E0B2-CCBA529CA50C}"/>
            </a:ext>
          </a:extLst>
        </p:cNvPr>
        <p:cNvGrpSpPr/>
        <p:nvPr/>
      </p:nvGrpSpPr>
      <p:grpSpPr>
        <a:xfrm>
          <a:off x="0" y="0"/>
          <a:ext cx="0" cy="0"/>
          <a:chOff x="0" y="0"/>
          <a:chExt cx="0" cy="0"/>
        </a:xfrm>
      </p:grpSpPr>
      <p:pic>
        <p:nvPicPr>
          <p:cNvPr id="160" name="Google Shape;160;p9">
            <a:extLst>
              <a:ext uri="{FF2B5EF4-FFF2-40B4-BE49-F238E27FC236}">
                <a16:creationId xmlns:a16="http://schemas.microsoft.com/office/drawing/2014/main" id="{B39C0A77-3804-B040-ACEC-4B130F69CF35}"/>
              </a:ext>
            </a:extLst>
          </p:cNvPr>
          <p:cNvPicPr preferRelativeResize="0"/>
          <p:nvPr/>
        </p:nvPicPr>
        <p:blipFill rotWithShape="1">
          <a:blip r:embed="rId3">
            <a:alphaModFix/>
          </a:blip>
          <a:srcRect t="1373"/>
          <a:stretch/>
        </p:blipFill>
        <p:spPr>
          <a:xfrm>
            <a:off x="-3529" y="0"/>
            <a:ext cx="12192000" cy="6856107"/>
          </a:xfrm>
          <a:prstGeom prst="rect">
            <a:avLst/>
          </a:prstGeom>
          <a:noFill/>
          <a:ln>
            <a:noFill/>
          </a:ln>
        </p:spPr>
      </p:pic>
      <p:sp>
        <p:nvSpPr>
          <p:cNvPr id="2" name="TextBox 1">
            <a:extLst>
              <a:ext uri="{FF2B5EF4-FFF2-40B4-BE49-F238E27FC236}">
                <a16:creationId xmlns:a16="http://schemas.microsoft.com/office/drawing/2014/main" id="{EE04620A-BB36-3076-FFB8-3AA80BF5DAD4}"/>
              </a:ext>
            </a:extLst>
          </p:cNvPr>
          <p:cNvSpPr txBox="1"/>
          <p:nvPr/>
        </p:nvSpPr>
        <p:spPr>
          <a:xfrm>
            <a:off x="5638354" y="6498877"/>
            <a:ext cx="6428197" cy="30777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r"/>
            <a:r>
              <a:rPr lang="en-US" dirty="0"/>
              <a:t>https://www.police.gov.hk/info/ebook/fiib/2024/01/index.html#p=5</a:t>
            </a:r>
          </a:p>
        </p:txBody>
      </p:sp>
      <p:sp>
        <p:nvSpPr>
          <p:cNvPr id="4" name="文字方塊 3">
            <a:extLst>
              <a:ext uri="{FF2B5EF4-FFF2-40B4-BE49-F238E27FC236}">
                <a16:creationId xmlns:a16="http://schemas.microsoft.com/office/drawing/2014/main" id="{F435BD83-AC94-A4B8-1013-E6E6019F841F}"/>
              </a:ext>
            </a:extLst>
          </p:cNvPr>
          <p:cNvSpPr txBox="1"/>
          <p:nvPr/>
        </p:nvSpPr>
        <p:spPr>
          <a:xfrm>
            <a:off x="6945954" y="226198"/>
            <a:ext cx="6094268" cy="400110"/>
          </a:xfrm>
          <a:prstGeom prst="rect">
            <a:avLst/>
          </a:prstGeom>
          <a:noFill/>
        </p:spPr>
        <p:txBody>
          <a:bodyPr wrap="square">
            <a:spAutoFit/>
          </a:bodyPr>
          <a:lstStyle/>
          <a:p>
            <a:r>
              <a:rPr lang="zh-TW" sz="20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rPr>
              <a:t>《識破「搵快錢」陷阱：向誘惑說「不」》</a:t>
            </a:r>
            <a:endParaRPr lang="en-GB" sz="2000" dirty="0">
              <a:solidFill>
                <a:schemeClr val="bg1"/>
              </a:solidFill>
              <a:latin typeface="Microsoft JhengHei" panose="020B0604030504040204" pitchFamily="34" charset="-120"/>
              <a:ea typeface="Microsoft JhengHei" panose="020B0604030504040204" pitchFamily="34" charset="-120"/>
            </a:endParaRPr>
          </a:p>
        </p:txBody>
      </p:sp>
      <p:pic>
        <p:nvPicPr>
          <p:cNvPr id="3" name="Google Shape;151;p8">
            <a:extLst>
              <a:ext uri="{FF2B5EF4-FFF2-40B4-BE49-F238E27FC236}">
                <a16:creationId xmlns:a16="http://schemas.microsoft.com/office/drawing/2014/main" id="{DC28714C-10C2-8D18-B78F-8EAA970B924F}"/>
              </a:ext>
            </a:extLst>
          </p:cNvPr>
          <p:cNvPicPr preferRelativeResize="0">
            <a:picLocks/>
          </p:cNvPicPr>
          <p:nvPr/>
        </p:nvPicPr>
        <p:blipFill rotWithShape="1">
          <a:blip r:embed="rId4">
            <a:alphaModFix/>
          </a:blip>
          <a:srcRect/>
          <a:stretch/>
        </p:blipFill>
        <p:spPr>
          <a:xfrm>
            <a:off x="1676400" y="1013114"/>
            <a:ext cx="3801629" cy="4831772"/>
          </a:xfrm>
          <a:prstGeom prst="rect">
            <a:avLst/>
          </a:prstGeom>
          <a:noFill/>
          <a:ln>
            <a:noFill/>
          </a:ln>
        </p:spPr>
      </p:pic>
      <p:pic>
        <p:nvPicPr>
          <p:cNvPr id="8" name="Google Shape;150;p8">
            <a:extLst>
              <a:ext uri="{FF2B5EF4-FFF2-40B4-BE49-F238E27FC236}">
                <a16:creationId xmlns:a16="http://schemas.microsoft.com/office/drawing/2014/main" id="{D2EE4106-933F-F2A4-57C0-B7887A231EF5}"/>
              </a:ext>
            </a:extLst>
          </p:cNvPr>
          <p:cNvPicPr preferRelativeResize="0"/>
          <p:nvPr/>
        </p:nvPicPr>
        <p:blipFill rotWithShape="1">
          <a:blip r:embed="rId5">
            <a:alphaModFix/>
          </a:blip>
          <a:srcRect/>
          <a:stretch/>
        </p:blipFill>
        <p:spPr>
          <a:xfrm rot="480000">
            <a:off x="6696195" y="1307662"/>
            <a:ext cx="3510114" cy="4690145"/>
          </a:xfrm>
          <a:prstGeom prst="rect">
            <a:avLst/>
          </a:prstGeom>
          <a:noFill/>
          <a:ln>
            <a:noFill/>
          </a:ln>
        </p:spPr>
      </p:pic>
      <p:sp>
        <p:nvSpPr>
          <p:cNvPr id="10" name="Google Shape;148;p8">
            <a:extLst>
              <a:ext uri="{FF2B5EF4-FFF2-40B4-BE49-F238E27FC236}">
                <a16:creationId xmlns:a16="http://schemas.microsoft.com/office/drawing/2014/main" id="{9F681825-F9AC-4D81-94C4-9FB89BA59B90}"/>
              </a:ext>
            </a:extLst>
          </p:cNvPr>
          <p:cNvSpPr/>
          <p:nvPr/>
        </p:nvSpPr>
        <p:spPr>
          <a:xfrm>
            <a:off x="4579327" y="1010797"/>
            <a:ext cx="3348355"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altLang="zh-TW" sz="4000" b="1" i="0" u="none" strike="noStrik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ea typeface="Calibri"/>
                <a:cs typeface="Calibri"/>
                <a:sym typeface="Calibri"/>
              </a:rPr>
              <a:t>Cases </a:t>
            </a:r>
            <a:br>
              <a:rPr lang="en-GB" altLang="zh-TW" sz="4000" b="1" i="0" u="none" strike="noStrik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ea typeface="Calibri"/>
                <a:cs typeface="Calibri"/>
                <a:sym typeface="Calibri"/>
              </a:rPr>
            </a:br>
            <a:r>
              <a:rPr lang="en-GB" altLang="zh-TW" sz="4000" b="1" i="0" u="none" strike="noStrik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ea typeface="Calibri"/>
                <a:cs typeface="Calibri"/>
                <a:sym typeface="Calibri"/>
              </a:rPr>
              <a:t>study</a:t>
            </a:r>
            <a:endParaRPr sz="4000" b="1" i="0" u="none" strike="noStrik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ea typeface="Calibri"/>
              <a:cs typeface="Calibri"/>
              <a:sym typeface="Calibri"/>
            </a:endParaRPr>
          </a:p>
        </p:txBody>
      </p:sp>
      <p:sp>
        <p:nvSpPr>
          <p:cNvPr id="6" name="投影片編號版面配置區 1">
            <a:extLst>
              <a:ext uri="{FF2B5EF4-FFF2-40B4-BE49-F238E27FC236}">
                <a16:creationId xmlns:a16="http://schemas.microsoft.com/office/drawing/2014/main" id="{DC71D337-910C-6D40-7992-9756649DF769}"/>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8</a:t>
            </a:fld>
            <a:endParaRPr lang="en-US" altLang="en-US"/>
          </a:p>
        </p:txBody>
      </p:sp>
    </p:spTree>
    <p:extLst>
      <p:ext uri="{BB962C8B-B14F-4D97-AF65-F5344CB8AC3E}">
        <p14:creationId xmlns:p14="http://schemas.microsoft.com/office/powerpoint/2010/main" val="153256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9"/>
          <p:cNvPicPr preferRelativeResize="0"/>
          <p:nvPr/>
        </p:nvPicPr>
        <p:blipFill rotWithShape="1">
          <a:blip r:embed="rId3">
            <a:alphaModFix/>
          </a:blip>
          <a:srcRect t="1373"/>
          <a:stretch/>
        </p:blipFill>
        <p:spPr>
          <a:xfrm>
            <a:off x="0" y="22362"/>
            <a:ext cx="12192000" cy="6856107"/>
          </a:xfrm>
          <a:prstGeom prst="rect">
            <a:avLst/>
          </a:prstGeom>
          <a:noFill/>
          <a:ln>
            <a:noFill/>
          </a:ln>
        </p:spPr>
      </p:pic>
      <p:sp>
        <p:nvSpPr>
          <p:cNvPr id="161" name="Google Shape;161;p9"/>
          <p:cNvSpPr txBox="1">
            <a:spLocks noGrp="1"/>
          </p:cNvSpPr>
          <p:nvPr>
            <p:ph type="body" idx="1"/>
          </p:nvPr>
        </p:nvSpPr>
        <p:spPr>
          <a:xfrm>
            <a:off x="3002973" y="1202179"/>
            <a:ext cx="6712527" cy="435133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800"/>
              <a:buNone/>
            </a:pPr>
            <a:r>
              <a:rPr lang="en-US" i="1" dirty="0">
                <a:latin typeface="Arial" panose="020B0604020202020204" pitchFamily="34" charset="0"/>
                <a:cs typeface="Arial" panose="020B0604020202020204" pitchFamily="34" charset="0"/>
              </a:rPr>
              <a:t>"I was just helping to collect money / open a bank account / run errands. </a:t>
            </a:r>
          </a:p>
          <a:p>
            <a:pPr marL="0" lvl="0" indent="0" algn="l" rtl="0">
              <a:lnSpc>
                <a:spcPct val="100000"/>
              </a:lnSpc>
              <a:spcBef>
                <a:spcPts val="0"/>
              </a:spcBef>
              <a:spcAft>
                <a:spcPts val="0"/>
              </a:spcAft>
              <a:buClr>
                <a:schemeClr val="dk1"/>
              </a:buClr>
              <a:buSzPts val="2800"/>
              <a:buNone/>
            </a:pPr>
            <a:r>
              <a:rPr lang="en-US" i="1" dirty="0">
                <a:latin typeface="Arial" panose="020B0604020202020204" pitchFamily="34" charset="0"/>
                <a:cs typeface="Arial" panose="020B0604020202020204" pitchFamily="34" charset="0"/>
              </a:rPr>
              <a:t>I was not the person who cheated anyone, so the punishment should not be very serious, right?”</a:t>
            </a:r>
          </a:p>
          <a:p>
            <a:pPr marL="0" lvl="0" indent="0" algn="l" rtl="0">
              <a:lnSpc>
                <a:spcPct val="100000"/>
              </a:lnSpc>
              <a:spcBef>
                <a:spcPts val="0"/>
              </a:spcBef>
              <a:spcAft>
                <a:spcPts val="0"/>
              </a:spcAft>
              <a:buClr>
                <a:schemeClr val="dk1"/>
              </a:buClr>
              <a:buSzPts val="2800"/>
              <a:buNone/>
            </a:pPr>
            <a:endParaRPr lang="en-US" sz="3200" i="1" dirty="0">
              <a:latin typeface="Arial" panose="020B0604020202020204" pitchFamily="34" charset="0"/>
              <a:cs typeface="Arial" panose="020B0604020202020204" pitchFamily="34" charset="0"/>
            </a:endParaRPr>
          </a:p>
          <a:p>
            <a:pPr marL="0" indent="0">
              <a:lnSpc>
                <a:spcPct val="100000"/>
              </a:lnSpc>
              <a:spcBef>
                <a:spcPts val="0"/>
              </a:spcBef>
              <a:buSzPts val="2800"/>
              <a:buNone/>
            </a:pPr>
            <a:r>
              <a:rPr lang="en-US" altLang="zh-TW" sz="5400" b="1" dirty="0">
                <a:latin typeface="Arial" panose="020B0604020202020204" pitchFamily="34" charset="0"/>
                <a:ea typeface="微軟正黑體" panose="020B0604030504040204" pitchFamily="34" charset="-120"/>
                <a:cs typeface="Arial" panose="020B0604020202020204" pitchFamily="34" charset="0"/>
              </a:rPr>
              <a:t>Do you agree</a:t>
            </a:r>
            <a:r>
              <a:rPr lang="zh-TW" altLang="en-US" sz="5400" b="1" dirty="0">
                <a:latin typeface="Arial" panose="020B0604020202020204" pitchFamily="34" charset="0"/>
                <a:ea typeface="微軟正黑體" panose="020B0604030504040204" pitchFamily="34" charset="-120"/>
                <a:cs typeface="Arial" panose="020B0604020202020204" pitchFamily="34" charset="0"/>
              </a:rPr>
              <a:t>？</a:t>
            </a:r>
            <a:endParaRPr lang="en-US" sz="5400" b="1" dirty="0">
              <a:latin typeface="Arial" panose="020B0604020202020204" pitchFamily="34" charset="0"/>
              <a:ea typeface="微軟正黑體" panose="020B0604030504040204" pitchFamily="34" charset="-120"/>
              <a:cs typeface="Arial" panose="020B0604020202020204" pitchFamily="34" charset="0"/>
            </a:endParaRPr>
          </a:p>
          <a:p>
            <a:pPr marL="0" lvl="0" indent="0" algn="l" rtl="0">
              <a:lnSpc>
                <a:spcPct val="90000"/>
              </a:lnSpc>
              <a:spcBef>
                <a:spcPts val="0"/>
              </a:spcBef>
              <a:spcAft>
                <a:spcPts val="0"/>
              </a:spcAft>
              <a:buClr>
                <a:schemeClr val="dk1"/>
              </a:buClr>
              <a:buSzPts val="2800"/>
              <a:buNone/>
            </a:pPr>
            <a:endParaRPr sz="2400" i="1" dirty="0">
              <a:latin typeface="+mn-lt"/>
            </a:endParaRPr>
          </a:p>
        </p:txBody>
      </p:sp>
      <p:sp>
        <p:nvSpPr>
          <p:cNvPr id="2" name="TextBox 1">
            <a:extLst>
              <a:ext uri="{FF2B5EF4-FFF2-40B4-BE49-F238E27FC236}">
                <a16:creationId xmlns:a16="http://schemas.microsoft.com/office/drawing/2014/main" id="{70F12861-F2BA-0DC8-E641-18A59A0F3549}"/>
              </a:ext>
            </a:extLst>
          </p:cNvPr>
          <p:cNvSpPr txBox="1"/>
          <p:nvPr/>
        </p:nvSpPr>
        <p:spPr>
          <a:xfrm>
            <a:off x="5638354" y="6498877"/>
            <a:ext cx="6428197" cy="30777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r"/>
            <a:r>
              <a:rPr lang="en-US" dirty="0"/>
              <a:t>https://www.police.gov.hk/info/ebook/fiib/2024/01/index.html#p=5</a:t>
            </a:r>
          </a:p>
        </p:txBody>
      </p:sp>
      <p:sp>
        <p:nvSpPr>
          <p:cNvPr id="4" name="文字方塊 3">
            <a:extLst>
              <a:ext uri="{FF2B5EF4-FFF2-40B4-BE49-F238E27FC236}">
                <a16:creationId xmlns:a16="http://schemas.microsoft.com/office/drawing/2014/main" id="{FD5F2A9F-B948-E0AE-EA31-BF1C2595D7FC}"/>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pic>
        <p:nvPicPr>
          <p:cNvPr id="5" name="Google Shape;155;p8">
            <a:extLst>
              <a:ext uri="{FF2B5EF4-FFF2-40B4-BE49-F238E27FC236}">
                <a16:creationId xmlns:a16="http://schemas.microsoft.com/office/drawing/2014/main" id="{08B34695-396F-311F-5D3F-15F189D585F7}"/>
              </a:ext>
            </a:extLst>
          </p:cNvPr>
          <p:cNvPicPr preferRelativeResize="0"/>
          <p:nvPr/>
        </p:nvPicPr>
        <p:blipFill rotWithShape="1">
          <a:blip r:embed="rId4">
            <a:alphaModFix/>
          </a:blip>
          <a:srcRect/>
          <a:stretch/>
        </p:blipFill>
        <p:spPr>
          <a:xfrm>
            <a:off x="8292557" y="3667333"/>
            <a:ext cx="2933343" cy="2164696"/>
          </a:xfrm>
          <a:prstGeom prst="rect">
            <a:avLst/>
          </a:prstGeom>
          <a:noFill/>
          <a:ln>
            <a:noFill/>
          </a:ln>
        </p:spPr>
      </p:pic>
      <p:sp>
        <p:nvSpPr>
          <p:cNvPr id="7" name="投影片編號版面配置區 1">
            <a:extLst>
              <a:ext uri="{FF2B5EF4-FFF2-40B4-BE49-F238E27FC236}">
                <a16:creationId xmlns:a16="http://schemas.microsoft.com/office/drawing/2014/main" id="{7D4A75AF-729B-B210-B3DF-17762EA5C533}"/>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9</a:t>
            </a:fld>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10"/>
          <p:cNvPicPr preferRelativeResize="0"/>
          <p:nvPr/>
        </p:nvPicPr>
        <p:blipFill rotWithShape="1">
          <a:blip r:embed="rId3">
            <a:alphaModFix/>
          </a:blip>
          <a:srcRect t="1373"/>
          <a:stretch/>
        </p:blipFill>
        <p:spPr>
          <a:xfrm>
            <a:off x="0" y="1893"/>
            <a:ext cx="12192000" cy="6856107"/>
          </a:xfrm>
          <a:prstGeom prst="rect">
            <a:avLst/>
          </a:prstGeom>
          <a:noFill/>
          <a:ln>
            <a:noFill/>
          </a:ln>
        </p:spPr>
      </p:pic>
      <p:sp>
        <p:nvSpPr>
          <p:cNvPr id="170" name="Google Shape;170;p10"/>
          <p:cNvSpPr txBox="1">
            <a:spLocks noGrp="1"/>
          </p:cNvSpPr>
          <p:nvPr>
            <p:ph type="title"/>
          </p:nvPr>
        </p:nvSpPr>
        <p:spPr>
          <a:xfrm>
            <a:off x="838200" y="67945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altLang="zh-TW" sz="3600" b="1" dirty="0"/>
              <a:t>    Legal Consequence</a:t>
            </a:r>
            <a:endParaRPr sz="3600" b="1" dirty="0"/>
          </a:p>
        </p:txBody>
      </p:sp>
      <p:sp>
        <p:nvSpPr>
          <p:cNvPr id="171" name="Google Shape;171;p10"/>
          <p:cNvSpPr txBox="1">
            <a:spLocks noGrp="1"/>
          </p:cNvSpPr>
          <p:nvPr>
            <p:ph type="body" idx="1"/>
          </p:nvPr>
        </p:nvSpPr>
        <p:spPr>
          <a:xfrm>
            <a:off x="1829459" y="2005013"/>
            <a:ext cx="9419772" cy="4351338"/>
          </a:xfrm>
          <a:prstGeom prst="rect">
            <a:avLst/>
          </a:prstGeom>
          <a:noFill/>
          <a:ln>
            <a:noFill/>
          </a:ln>
        </p:spPr>
        <p:txBody>
          <a:bodyPr spcFirstLastPara="1" wrap="square" lIns="91425" tIns="45700" rIns="91425" bIns="45700" anchor="t" anchorCtr="0">
            <a:normAutofit/>
          </a:bodyPr>
          <a:lstStyle/>
          <a:p>
            <a:pPr indent="-457200">
              <a:lnSpc>
                <a:spcPct val="100000"/>
              </a:lnSpc>
              <a:buSzPts val="2800"/>
              <a:buFont typeface="Noto Sans Symbols"/>
              <a:buChar char="●"/>
            </a:pPr>
            <a:endParaRPr dirty="0">
              <a:latin typeface="微軟正黑體" panose="020B0604030504040204" pitchFamily="34" charset="-120"/>
              <a:ea typeface="微軟正黑體" panose="020B0604030504040204" pitchFamily="34" charset="-120"/>
            </a:endParaRPr>
          </a:p>
          <a:p>
            <a:pPr indent="-457200">
              <a:lnSpc>
                <a:spcPct val="100000"/>
              </a:lnSpc>
              <a:spcBef>
                <a:spcPts val="0"/>
              </a:spcBef>
              <a:buSzPts val="2800"/>
              <a:buFont typeface="Noto Sans Symbols"/>
              <a:buChar char="●"/>
            </a:pPr>
            <a:r>
              <a:rPr lang="en-US" sz="2400" dirty="0">
                <a:latin typeface="+mn-lt"/>
              </a:rPr>
              <a:t>Theft: The maximum penalty is 10 years’ imprisonment. </a:t>
            </a:r>
          </a:p>
          <a:p>
            <a:pPr indent="-457200">
              <a:lnSpc>
                <a:spcPct val="100000"/>
              </a:lnSpc>
              <a:spcBef>
                <a:spcPts val="0"/>
              </a:spcBef>
              <a:buSzPts val="2800"/>
              <a:buFont typeface="Noto Sans Symbols"/>
              <a:buChar char="●"/>
            </a:pPr>
            <a:r>
              <a:rPr lang="en-US" sz="2400" dirty="0">
                <a:latin typeface="+mn-lt"/>
              </a:rPr>
              <a:t>Fraud: Upon conviction, the maximum penalty is 14 years’ imprisonment. </a:t>
            </a:r>
          </a:p>
          <a:p>
            <a:pPr indent="-457200">
              <a:lnSpc>
                <a:spcPct val="100000"/>
              </a:lnSpc>
              <a:spcBef>
                <a:spcPts val="0"/>
              </a:spcBef>
              <a:buSzPts val="2800"/>
              <a:buFont typeface="Noto Sans Symbols"/>
              <a:buChar char="●"/>
            </a:pPr>
            <a:r>
              <a:rPr lang="en-US" sz="2400" dirty="0">
                <a:latin typeface="+mn-lt"/>
              </a:rPr>
              <a:t>Money laundering: Lending accounts or handling illicit proceeds carries a maximum fine of HK$5,000,000 and 14 years imprisonment. </a:t>
            </a:r>
            <a:endParaRPr sz="2400" dirty="0">
              <a:latin typeface="+mn-lt"/>
              <a:ea typeface="微軟正黑體" panose="020B0604030504040204" pitchFamily="34" charset="-120"/>
            </a:endParaRPr>
          </a:p>
        </p:txBody>
      </p:sp>
      <p:sp>
        <p:nvSpPr>
          <p:cNvPr id="172" name="Google Shape;172;p10"/>
          <p:cNvSpPr/>
          <p:nvPr/>
        </p:nvSpPr>
        <p:spPr>
          <a:xfrm>
            <a:off x="2847109" y="144887"/>
            <a:ext cx="7003473" cy="2459768"/>
          </a:xfrm>
          <a:prstGeom prst="irregularSeal1">
            <a:avLst/>
          </a:prstGeom>
          <a:no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3" name="Google Shape;173;p10"/>
          <p:cNvSpPr/>
          <p:nvPr/>
        </p:nvSpPr>
        <p:spPr>
          <a:xfrm>
            <a:off x="3159137" y="144887"/>
            <a:ext cx="6391535" cy="2459768"/>
          </a:xfrm>
          <a:prstGeom prst="irregularSeal1">
            <a:avLst/>
          </a:prstGeom>
          <a:noFill/>
          <a:ln w="38100" cap="flat" cmpd="sng">
            <a:solidFill>
              <a:srgbClr val="C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4" name="Google Shape;174;p10"/>
          <p:cNvPicPr preferRelativeResize="0"/>
          <p:nvPr/>
        </p:nvPicPr>
        <p:blipFill rotWithShape="1">
          <a:blip r:embed="rId4">
            <a:alphaModFix/>
          </a:blip>
          <a:srcRect l="2439" t="9681"/>
          <a:stretch/>
        </p:blipFill>
        <p:spPr>
          <a:xfrm>
            <a:off x="5713296" y="4517918"/>
            <a:ext cx="2886075" cy="1514475"/>
          </a:xfrm>
          <a:prstGeom prst="rect">
            <a:avLst/>
          </a:prstGeom>
          <a:noFill/>
          <a:ln>
            <a:noFill/>
          </a:ln>
        </p:spPr>
      </p:pic>
      <p:sp>
        <p:nvSpPr>
          <p:cNvPr id="3" name="文字方塊 2">
            <a:extLst>
              <a:ext uri="{FF2B5EF4-FFF2-40B4-BE49-F238E27FC236}">
                <a16:creationId xmlns:a16="http://schemas.microsoft.com/office/drawing/2014/main" id="{F1D28ADA-C58B-AC50-7BB7-093142569F1E}"/>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1B19FE4F-0439-66E5-D64D-B3F5EA0BF116}"/>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10</a:t>
            </a:fld>
            <a:endParaRPr lang="en-US" altLang="en-US"/>
          </a:p>
        </p:txBody>
      </p:sp>
      <p:sp>
        <p:nvSpPr>
          <p:cNvPr id="6" name="投影片編號版面配置區 1">
            <a:extLst>
              <a:ext uri="{FF2B5EF4-FFF2-40B4-BE49-F238E27FC236}">
                <a16:creationId xmlns:a16="http://schemas.microsoft.com/office/drawing/2014/main" id="{F452730A-2A97-FAE9-5721-0BBB0D6B5CEE}"/>
              </a:ext>
            </a:extLst>
          </p:cNvPr>
          <p:cNvSpPr>
            <a:spLocks noGrp="1"/>
          </p:cNvSpPr>
          <p:nvPr/>
        </p:nvSpPr>
        <p:spPr>
          <a:xfrm>
            <a:off x="11230769" y="63356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10</a:t>
            </a:fld>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11"/>
          <p:cNvPicPr preferRelativeResize="0"/>
          <p:nvPr/>
        </p:nvPicPr>
        <p:blipFill rotWithShape="1">
          <a:blip r:embed="rId3">
            <a:alphaModFix/>
          </a:blip>
          <a:srcRect t="1373"/>
          <a:stretch/>
        </p:blipFill>
        <p:spPr>
          <a:xfrm>
            <a:off x="0" y="1893"/>
            <a:ext cx="12192000" cy="6856107"/>
          </a:xfrm>
          <a:prstGeom prst="rect">
            <a:avLst/>
          </a:prstGeom>
          <a:noFill/>
          <a:ln>
            <a:noFill/>
          </a:ln>
        </p:spPr>
      </p:pic>
      <p:sp>
        <p:nvSpPr>
          <p:cNvPr id="180" name="Google Shape;180;p11"/>
          <p:cNvSpPr txBox="1">
            <a:spLocks noGrp="1"/>
          </p:cNvSpPr>
          <p:nvPr>
            <p:ph type="body" idx="1"/>
          </p:nvPr>
        </p:nvSpPr>
        <p:spPr>
          <a:xfrm>
            <a:off x="2806007" y="1561681"/>
            <a:ext cx="7292109"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0000"/>
              </a:lnSpc>
              <a:spcBef>
                <a:spcPts val="0"/>
              </a:spcBef>
              <a:spcAft>
                <a:spcPts val="0"/>
              </a:spcAft>
              <a:buClr>
                <a:schemeClr val="dk1"/>
              </a:buClr>
              <a:buSzPts val="2800"/>
              <a:buNone/>
            </a:pPr>
            <a:endParaRPr dirty="0">
              <a:latin typeface="微軟正黑體" panose="020B0604030504040204" pitchFamily="34" charset="-120"/>
              <a:ea typeface="微軟正黑體" panose="020B0604030504040204" pitchFamily="34" charset="-120"/>
            </a:endParaRPr>
          </a:p>
          <a:p>
            <a:pPr lvl="0">
              <a:lnSpc>
                <a:spcPct val="110000"/>
              </a:lnSpc>
              <a:spcBef>
                <a:spcPts val="0"/>
              </a:spcBef>
            </a:pPr>
            <a:r>
              <a:rPr lang="en-US" sz="2600" b="1" dirty="0">
                <a:latin typeface="+mn-lt"/>
              </a:rPr>
              <a:t>Legal Responsibility: </a:t>
            </a:r>
            <a:r>
              <a:rPr lang="en-US" sz="2600" dirty="0">
                <a:latin typeface="+mn-lt"/>
              </a:rPr>
              <a:t>Regardless of age, helping criminals collect money, deliver packages or disclose personal information may lead to arrest and juvenile detention.</a:t>
            </a:r>
          </a:p>
          <a:p>
            <a:pPr lvl="0">
              <a:lnSpc>
                <a:spcPct val="110000"/>
              </a:lnSpc>
              <a:spcBef>
                <a:spcPts val="0"/>
              </a:spcBef>
            </a:pPr>
            <a:r>
              <a:rPr lang="en-US" sz="2600" b="1" dirty="0">
                <a:latin typeface="+mn-lt"/>
              </a:rPr>
              <a:t>Family Distress: </a:t>
            </a:r>
            <a:r>
              <a:rPr lang="en-US" sz="2600" dirty="0">
                <a:latin typeface="+mn-lt"/>
              </a:rPr>
              <a:t>Involvement in illegal activities can cause loved ones deep distress, worry and helplessness.</a:t>
            </a:r>
          </a:p>
          <a:p>
            <a:pPr lvl="0">
              <a:lnSpc>
                <a:spcPct val="110000"/>
              </a:lnSpc>
              <a:spcBef>
                <a:spcPts val="0"/>
              </a:spcBef>
            </a:pPr>
            <a:r>
              <a:rPr lang="en-US" sz="2600" b="1" dirty="0">
                <a:latin typeface="+mn-lt"/>
              </a:rPr>
              <a:t>Loss of Freedom and Opportunities: </a:t>
            </a:r>
            <a:r>
              <a:rPr lang="en-US" sz="2600" dirty="0">
                <a:latin typeface="+mn-lt"/>
              </a:rPr>
              <a:t>A criminal record may restrict travel and overseas study and make employment more difficult.</a:t>
            </a:r>
          </a:p>
          <a:p>
            <a:pPr marL="457200" lvl="0" indent="-457200" algn="l" rtl="0">
              <a:lnSpc>
                <a:spcPct val="100000"/>
              </a:lnSpc>
              <a:spcBef>
                <a:spcPts val="1000"/>
              </a:spcBef>
              <a:spcAft>
                <a:spcPts val="0"/>
              </a:spcAft>
              <a:buClr>
                <a:schemeClr val="dk1"/>
              </a:buClr>
              <a:buSzPts val="2800"/>
              <a:buFont typeface="Noto Sans Symbols"/>
              <a:buChar char="●"/>
            </a:pPr>
            <a:endParaRPr dirty="0">
              <a:latin typeface="微軟正黑體" panose="020B0604030504040204" pitchFamily="34" charset="-120"/>
              <a:ea typeface="微軟正黑體" panose="020B0604030504040204" pitchFamily="34" charset="-120"/>
            </a:endParaRPr>
          </a:p>
        </p:txBody>
      </p:sp>
      <p:sp>
        <p:nvSpPr>
          <p:cNvPr id="181" name="Google Shape;181;p11"/>
          <p:cNvSpPr/>
          <p:nvPr/>
        </p:nvSpPr>
        <p:spPr>
          <a:xfrm>
            <a:off x="2235097" y="580735"/>
            <a:ext cx="8623762" cy="1202750"/>
          </a:xfrm>
          <a:prstGeom prst="irregularSeal1">
            <a:avLst/>
          </a:prstGeom>
          <a:no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2" name="Google Shape;182;p11"/>
          <p:cNvSpPr/>
          <p:nvPr/>
        </p:nvSpPr>
        <p:spPr>
          <a:xfrm>
            <a:off x="1839075" y="377008"/>
            <a:ext cx="9233593" cy="1548105"/>
          </a:xfrm>
          <a:prstGeom prst="irregularSeal1">
            <a:avLst/>
          </a:prstGeom>
          <a:noFill/>
          <a:ln w="38100" cap="flat" cmpd="sng">
            <a:solidFill>
              <a:srgbClr val="C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3" name="Google Shape;183;p11"/>
          <p:cNvSpPr txBox="1">
            <a:spLocks noGrp="1"/>
          </p:cNvSpPr>
          <p:nvPr>
            <p:ph type="title"/>
          </p:nvPr>
        </p:nvSpPr>
        <p:spPr>
          <a:xfrm>
            <a:off x="2616200" y="1005864"/>
            <a:ext cx="7142480" cy="411249"/>
          </a:xfrm>
          <a:prstGeom prst="rect">
            <a:avLst/>
          </a:prstGeom>
          <a:noFill/>
          <a:ln>
            <a:noFill/>
          </a:ln>
        </p:spPr>
        <p:txBody>
          <a:bodyPr spcFirstLastPara="1" wrap="square" lIns="91425" tIns="45700" rIns="91425" bIns="45700" anchor="ctr" anchorCtr="0">
            <a:normAutofit fontScale="90000"/>
          </a:bodyPr>
          <a:lstStyle/>
          <a:p>
            <a:pPr marL="114300" algn="ctr">
              <a:lnSpc>
                <a:spcPct val="100000"/>
              </a:lnSpc>
            </a:pPr>
            <a:r>
              <a:rPr lang="en-GB" sz="2800" b="1" dirty="0"/>
              <a:t>The Heavy Price of Making the Wrong Choice</a:t>
            </a:r>
            <a:endParaRPr sz="2800" b="1" dirty="0">
              <a:latin typeface="+mn-lt"/>
            </a:endParaRPr>
          </a:p>
        </p:txBody>
      </p:sp>
      <p:sp>
        <p:nvSpPr>
          <p:cNvPr id="3" name="文字方塊 2">
            <a:extLst>
              <a:ext uri="{FF2B5EF4-FFF2-40B4-BE49-F238E27FC236}">
                <a16:creationId xmlns:a16="http://schemas.microsoft.com/office/drawing/2014/main" id="{7518C9FC-F6A6-B73B-F609-6825C56BDEA9}"/>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E89AD213-36F2-1F2B-B562-FC78B95CC01A}"/>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11</a:t>
            </a:fld>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16"/>
          <p:cNvPicPr preferRelativeResize="0"/>
          <p:nvPr/>
        </p:nvPicPr>
        <p:blipFill rotWithShape="1">
          <a:blip r:embed="rId3">
            <a:alphaModFix/>
          </a:blip>
          <a:srcRect l="610"/>
          <a:stretch/>
        </p:blipFill>
        <p:spPr>
          <a:xfrm>
            <a:off x="0" y="0"/>
            <a:ext cx="12192000" cy="6871438"/>
          </a:xfrm>
          <a:prstGeom prst="rect">
            <a:avLst/>
          </a:prstGeom>
          <a:noFill/>
          <a:ln>
            <a:noFill/>
          </a:ln>
        </p:spPr>
      </p:pic>
      <p:sp>
        <p:nvSpPr>
          <p:cNvPr id="243" name="Google Shape;243;p16"/>
          <p:cNvSpPr txBox="1">
            <a:spLocks noGrp="1"/>
          </p:cNvSpPr>
          <p:nvPr>
            <p:ph type="title"/>
          </p:nvPr>
        </p:nvSpPr>
        <p:spPr>
          <a:xfrm>
            <a:off x="3096491" y="1079322"/>
            <a:ext cx="8834524" cy="801434"/>
          </a:xfrm>
          <a:prstGeom prst="rect">
            <a:avLst/>
          </a:prstGeom>
          <a:noFill/>
          <a:ln>
            <a:noFill/>
          </a:ln>
        </p:spPr>
        <p:txBody>
          <a:bodyPr spcFirstLastPara="1" wrap="square" lIns="91425" tIns="45700" rIns="91425" bIns="45700" anchor="ctr" anchorCtr="0">
            <a:normAutofit/>
          </a:bodyPr>
          <a:lstStyle/>
          <a:p>
            <a:pPr marL="114300"/>
            <a:r>
              <a:rPr lang="en-GB" sz="4000" b="1" dirty="0">
                <a:latin typeface="+mn-lt"/>
              </a:rPr>
              <a:t>Scenario 1:</a:t>
            </a:r>
            <a:endParaRPr sz="4000" b="1" dirty="0">
              <a:latin typeface="+mn-lt"/>
            </a:endParaRPr>
          </a:p>
        </p:txBody>
      </p:sp>
      <p:sp>
        <p:nvSpPr>
          <p:cNvPr id="244" name="Google Shape;244;p16"/>
          <p:cNvSpPr txBox="1">
            <a:spLocks noGrp="1"/>
          </p:cNvSpPr>
          <p:nvPr>
            <p:ph type="body" idx="1"/>
          </p:nvPr>
        </p:nvSpPr>
        <p:spPr>
          <a:xfrm>
            <a:off x="2921463" y="1880756"/>
            <a:ext cx="6603306" cy="4311015"/>
          </a:xfrm>
          <a:prstGeom prst="rect">
            <a:avLst/>
          </a:prstGeom>
          <a:noFill/>
          <a:ln>
            <a:noFill/>
          </a:ln>
        </p:spPr>
        <p:txBody>
          <a:bodyPr spcFirstLastPara="1" wrap="square" lIns="91425" tIns="45700" rIns="91425" bIns="45700" anchor="t" anchorCtr="0">
            <a:normAutofit/>
          </a:bodyPr>
          <a:lstStyle/>
          <a:p>
            <a:pPr marL="0" lvl="1" indent="0">
              <a:lnSpc>
                <a:spcPct val="100000"/>
              </a:lnSpc>
              <a:spcBef>
                <a:spcPts val="0"/>
              </a:spcBef>
              <a:buNone/>
            </a:pPr>
            <a:r>
              <a:rPr lang="en-GB" dirty="0">
                <a:latin typeface="+mn-lt"/>
              </a:rPr>
              <a:t>While playing games online, a stranger says:  "Help me download this app to register an account, or give me your phone number/your mom's verification password, and I'll gift you a full set game tokens.“</a:t>
            </a:r>
            <a:endParaRPr lang="en-US"/>
          </a:p>
          <a:p>
            <a:pPr marL="0" lvl="1" indent="0">
              <a:lnSpc>
                <a:spcPct val="100000"/>
              </a:lnSpc>
              <a:spcBef>
                <a:spcPts val="0"/>
              </a:spcBef>
              <a:buNone/>
            </a:pPr>
            <a:endParaRPr lang="en-GB" dirty="0">
              <a:latin typeface="+mn-lt"/>
            </a:endParaRPr>
          </a:p>
          <a:p>
            <a:pPr marL="0" lvl="1" indent="0">
              <a:lnSpc>
                <a:spcPct val="100000"/>
              </a:lnSpc>
              <a:spcBef>
                <a:spcPts val="0"/>
              </a:spcBef>
              <a:buNone/>
            </a:pPr>
            <a:r>
              <a:rPr lang="en-GB" u="sng" dirty="0">
                <a:latin typeface="+mn-lt"/>
              </a:rPr>
              <a:t>Reflection</a:t>
            </a:r>
            <a:r>
              <a:rPr lang="en-GB" dirty="0">
                <a:latin typeface="+mn-lt"/>
              </a:rPr>
              <a:t>: This is exactly the same dangerous </a:t>
            </a:r>
            <a:r>
              <a:rPr lang="en-GB" dirty="0" err="1">
                <a:latin typeface="+mn-lt"/>
              </a:rPr>
              <a:t>behavior</a:t>
            </a:r>
            <a:r>
              <a:rPr lang="en-GB" dirty="0">
                <a:latin typeface="+mn-lt"/>
              </a:rPr>
              <a:t> as "selling out personal data/bank accounts" in the secondary school syllabus. It puts both the child and their family at risk of fraud or committing a crime.</a:t>
            </a:r>
          </a:p>
          <a:p>
            <a:pPr marL="0" indent="0">
              <a:lnSpc>
                <a:spcPct val="100000"/>
              </a:lnSpc>
              <a:spcBef>
                <a:spcPts val="0"/>
              </a:spcBef>
              <a:buSzPts val="2800"/>
              <a:buNone/>
            </a:pPr>
            <a:endParaRPr sz="3200" dirty="0"/>
          </a:p>
        </p:txBody>
      </p:sp>
      <p:sp>
        <p:nvSpPr>
          <p:cNvPr id="4" name="投影片編號版面配置區 1">
            <a:extLst>
              <a:ext uri="{FF2B5EF4-FFF2-40B4-BE49-F238E27FC236}">
                <a16:creationId xmlns:a16="http://schemas.microsoft.com/office/drawing/2014/main" id="{9388B5F5-5DDD-D68A-8E17-31E39950EC85}"/>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12</a:t>
            </a:fld>
            <a:endParaRPr lang="en-US" altLang="en-US"/>
          </a:p>
        </p:txBody>
      </p:sp>
      <p:sp>
        <p:nvSpPr>
          <p:cNvPr id="5" name="文字方塊 3">
            <a:extLst>
              <a:ext uri="{FF2B5EF4-FFF2-40B4-BE49-F238E27FC236}">
                <a16:creationId xmlns:a16="http://schemas.microsoft.com/office/drawing/2014/main" id="{533C65B4-D10F-13D3-6649-C0BD718C5720}"/>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Tree>
    <p:extLst>
      <p:ext uri="{BB962C8B-B14F-4D97-AF65-F5344CB8AC3E}">
        <p14:creationId xmlns:p14="http://schemas.microsoft.com/office/powerpoint/2010/main" val="3396190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17"/>
          <p:cNvPicPr preferRelativeResize="0"/>
          <p:nvPr/>
        </p:nvPicPr>
        <p:blipFill rotWithShape="1">
          <a:blip r:embed="rId3">
            <a:alphaModFix/>
          </a:blip>
          <a:srcRect l="610"/>
          <a:stretch/>
        </p:blipFill>
        <p:spPr>
          <a:xfrm>
            <a:off x="69273" y="0"/>
            <a:ext cx="12192000" cy="6871438"/>
          </a:xfrm>
          <a:prstGeom prst="rect">
            <a:avLst/>
          </a:prstGeom>
          <a:noFill/>
          <a:ln>
            <a:noFill/>
          </a:ln>
        </p:spPr>
      </p:pic>
      <p:sp>
        <p:nvSpPr>
          <p:cNvPr id="251" name="Google Shape;251;p17"/>
          <p:cNvSpPr txBox="1">
            <a:spLocks noGrp="1"/>
          </p:cNvSpPr>
          <p:nvPr>
            <p:ph type="title"/>
          </p:nvPr>
        </p:nvSpPr>
        <p:spPr>
          <a:xfrm>
            <a:off x="3190009" y="778708"/>
            <a:ext cx="9273136" cy="1325563"/>
          </a:xfrm>
          <a:prstGeom prst="rect">
            <a:avLst/>
          </a:prstGeom>
          <a:noFill/>
          <a:ln>
            <a:noFill/>
          </a:ln>
        </p:spPr>
        <p:txBody>
          <a:bodyPr spcFirstLastPara="1" wrap="square" lIns="91425" tIns="45700" rIns="91425" bIns="45700" anchor="ctr" anchorCtr="0">
            <a:normAutofit/>
          </a:bodyPr>
          <a:lstStyle/>
          <a:p>
            <a:pPr marL="114300">
              <a:lnSpc>
                <a:spcPct val="100000"/>
              </a:lnSpc>
            </a:pPr>
            <a:r>
              <a:rPr lang="en-US" altLang="zh-TW" sz="4000" b="1" dirty="0">
                <a:latin typeface="+mn-lt"/>
              </a:rPr>
              <a:t>Scenario 2:</a:t>
            </a:r>
            <a:endParaRPr sz="4000" b="1" dirty="0">
              <a:latin typeface="+mn-lt"/>
            </a:endParaRPr>
          </a:p>
        </p:txBody>
      </p:sp>
      <p:sp>
        <p:nvSpPr>
          <p:cNvPr id="252" name="Google Shape;252;p17"/>
          <p:cNvSpPr txBox="1">
            <a:spLocks noGrp="1"/>
          </p:cNvSpPr>
          <p:nvPr>
            <p:ph type="body" idx="1"/>
          </p:nvPr>
        </p:nvSpPr>
        <p:spPr>
          <a:xfrm>
            <a:off x="2867891" y="1949768"/>
            <a:ext cx="6619009" cy="4351655"/>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2800"/>
              <a:buNone/>
            </a:pPr>
            <a:r>
              <a:rPr lang="en-US" altLang="zh-TW" sz="2400" dirty="0">
                <a:latin typeface="+mn-lt"/>
              </a:rPr>
              <a:t>A "cool older brother" met online says: "Help me pass this bag to someone/go to the convenience store to buy a few gaming point cards for me, and I'll buy you hamburger or give you $50."</a:t>
            </a:r>
          </a:p>
          <a:p>
            <a:pPr marL="0" lvl="0" indent="0" algn="just" rtl="0">
              <a:lnSpc>
                <a:spcPct val="100000"/>
              </a:lnSpc>
              <a:spcBef>
                <a:spcPts val="0"/>
              </a:spcBef>
              <a:spcAft>
                <a:spcPts val="0"/>
              </a:spcAft>
              <a:buClr>
                <a:schemeClr val="dk1"/>
              </a:buClr>
              <a:buSzPts val="2800"/>
              <a:buNone/>
            </a:pPr>
            <a:endParaRPr lang="en-US" altLang="zh-TW" sz="2400" dirty="0">
              <a:latin typeface="+mn-lt"/>
            </a:endParaRPr>
          </a:p>
          <a:p>
            <a:pPr marL="0" lvl="0" indent="0" algn="just" rtl="0">
              <a:lnSpc>
                <a:spcPct val="100000"/>
              </a:lnSpc>
              <a:spcBef>
                <a:spcPts val="0"/>
              </a:spcBef>
              <a:spcAft>
                <a:spcPts val="0"/>
              </a:spcAft>
              <a:buClr>
                <a:schemeClr val="dk1"/>
              </a:buClr>
              <a:buSzPts val="2800"/>
              <a:buNone/>
            </a:pPr>
            <a:r>
              <a:rPr lang="en-US" altLang="zh-TW" sz="2400" u="sng" dirty="0">
                <a:latin typeface="+mn-lt"/>
              </a:rPr>
              <a:t>Reflection</a:t>
            </a:r>
            <a:r>
              <a:rPr lang="en-US" altLang="zh-TW" sz="2400" dirty="0">
                <a:latin typeface="+mn-lt"/>
              </a:rPr>
              <a:t>: There is no such thing as a free lunch. Carrying packages or running errands for strangers can easily involve illegal items (like stolen goods or contraband), and children will still face severe consequences.</a:t>
            </a:r>
          </a:p>
        </p:txBody>
      </p:sp>
      <p:sp>
        <p:nvSpPr>
          <p:cNvPr id="4" name="投影片編號版面配置區 1">
            <a:extLst>
              <a:ext uri="{FF2B5EF4-FFF2-40B4-BE49-F238E27FC236}">
                <a16:creationId xmlns:a16="http://schemas.microsoft.com/office/drawing/2014/main" id="{F89B9609-B65F-BA98-2A4D-8AD69F32B287}"/>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13</a:t>
            </a:fld>
            <a:endParaRPr lang="en-US" altLang="en-US"/>
          </a:p>
        </p:txBody>
      </p:sp>
      <p:sp>
        <p:nvSpPr>
          <p:cNvPr id="6" name="投影片編號版面配置區 1">
            <a:extLst>
              <a:ext uri="{FF2B5EF4-FFF2-40B4-BE49-F238E27FC236}">
                <a16:creationId xmlns:a16="http://schemas.microsoft.com/office/drawing/2014/main" id="{F770F86D-B9DB-F004-46E5-F45CA1B84C4D}"/>
              </a:ext>
            </a:extLst>
          </p:cNvPr>
          <p:cNvSpPr>
            <a:spLocks noGrp="1"/>
          </p:cNvSpPr>
          <p:nvPr/>
        </p:nvSpPr>
        <p:spPr>
          <a:xfrm>
            <a:off x="11230769" y="63356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13</a:t>
            </a:fld>
            <a:endParaRPr lang="en-US" altLang="en-US"/>
          </a:p>
        </p:txBody>
      </p:sp>
      <p:sp>
        <p:nvSpPr>
          <p:cNvPr id="5" name="文字方塊 3">
            <a:extLst>
              <a:ext uri="{FF2B5EF4-FFF2-40B4-BE49-F238E27FC236}">
                <a16:creationId xmlns:a16="http://schemas.microsoft.com/office/drawing/2014/main" id="{DFCF2F59-7E9C-1771-DDEB-51B96EA1E047}"/>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Tree>
    <p:extLst>
      <p:ext uri="{BB962C8B-B14F-4D97-AF65-F5344CB8AC3E}">
        <p14:creationId xmlns:p14="http://schemas.microsoft.com/office/powerpoint/2010/main" val="4246034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82172A0-7D69-F0A9-358A-C02046437BE2}"/>
              </a:ext>
            </a:extLst>
          </p:cNvPr>
          <p:cNvSpPr>
            <a:spLocks noGrp="1"/>
          </p:cNvSpPr>
          <p:nvPr>
            <p:ph type="ctrTitle"/>
          </p:nvPr>
        </p:nvSpPr>
        <p:spPr/>
        <p:txBody>
          <a:bodyPr/>
          <a:lstStyle/>
          <a:p>
            <a:endParaRPr lang="en-GB"/>
          </a:p>
        </p:txBody>
      </p:sp>
      <p:sp>
        <p:nvSpPr>
          <p:cNvPr id="3" name="副標題 2">
            <a:extLst>
              <a:ext uri="{FF2B5EF4-FFF2-40B4-BE49-F238E27FC236}">
                <a16:creationId xmlns:a16="http://schemas.microsoft.com/office/drawing/2014/main" id="{3A92DD8A-E2E6-3466-C684-1C96AF0127F8}"/>
              </a:ext>
            </a:extLst>
          </p:cNvPr>
          <p:cNvSpPr>
            <a:spLocks noGrp="1"/>
          </p:cNvSpPr>
          <p:nvPr>
            <p:ph type="subTitle" idx="1"/>
          </p:nvPr>
        </p:nvSpPr>
        <p:spPr/>
        <p:txBody>
          <a:bodyPr/>
          <a:lstStyle/>
          <a:p>
            <a:endParaRPr lang="en-GB"/>
          </a:p>
        </p:txBody>
      </p:sp>
      <p:pic>
        <p:nvPicPr>
          <p:cNvPr id="5" name="圖片 4">
            <a:extLst>
              <a:ext uri="{FF2B5EF4-FFF2-40B4-BE49-F238E27FC236}">
                <a16:creationId xmlns:a16="http://schemas.microsoft.com/office/drawing/2014/main" id="{B70D3EFE-03DA-AE5F-1942-55661610365B}"/>
              </a:ext>
            </a:extLst>
          </p:cNvPr>
          <p:cNvPicPr>
            <a:picLocks noChangeAspect="1"/>
          </p:cNvPicPr>
          <p:nvPr/>
        </p:nvPicPr>
        <p:blipFill>
          <a:blip r:embed="rId2"/>
          <a:stretch>
            <a:fillRect/>
          </a:stretch>
        </p:blipFill>
        <p:spPr>
          <a:xfrm>
            <a:off x="0" y="28322"/>
            <a:ext cx="12192000" cy="6801355"/>
          </a:xfrm>
          <a:prstGeom prst="rect">
            <a:avLst/>
          </a:prstGeom>
        </p:spPr>
      </p:pic>
      <p:sp>
        <p:nvSpPr>
          <p:cNvPr id="7" name="投影片編號版面配置區 1">
            <a:extLst>
              <a:ext uri="{FF2B5EF4-FFF2-40B4-BE49-F238E27FC236}">
                <a16:creationId xmlns:a16="http://schemas.microsoft.com/office/drawing/2014/main" id="{C597D399-C51A-68CC-C857-6D31760859C9}"/>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14</a:t>
            </a:fld>
            <a:endParaRPr lang="en-US" altLang="en-US"/>
          </a:p>
        </p:txBody>
      </p:sp>
    </p:spTree>
    <p:extLst>
      <p:ext uri="{BB962C8B-B14F-4D97-AF65-F5344CB8AC3E}">
        <p14:creationId xmlns:p14="http://schemas.microsoft.com/office/powerpoint/2010/main" val="2414837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18"/>
          <p:cNvPicPr preferRelativeResize="0">
            <a:picLocks noGrp="1"/>
          </p:cNvPicPr>
          <p:nvPr>
            <p:ph type="body" idx="4294967295"/>
          </p:nvPr>
        </p:nvPicPr>
        <p:blipFill rotWithShape="1">
          <a:blip r:embed="rId3">
            <a:alphaModFix/>
          </a:blip>
          <a:srcRect/>
          <a:stretch/>
        </p:blipFill>
        <p:spPr>
          <a:xfrm>
            <a:off x="-16510" y="2540"/>
            <a:ext cx="12224385" cy="6852920"/>
          </a:xfrm>
          <a:prstGeom prst="rect">
            <a:avLst/>
          </a:prstGeom>
          <a:noFill/>
          <a:ln>
            <a:noFill/>
          </a:ln>
        </p:spPr>
      </p:pic>
      <p:sp>
        <p:nvSpPr>
          <p:cNvPr id="259" name="Google Shape;259;p18"/>
          <p:cNvSpPr txBox="1">
            <a:spLocks noGrp="1"/>
          </p:cNvSpPr>
          <p:nvPr>
            <p:ph type="title"/>
          </p:nvPr>
        </p:nvSpPr>
        <p:spPr>
          <a:xfrm>
            <a:off x="1319644" y="1801090"/>
            <a:ext cx="10144991" cy="192641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Calibri"/>
              <a:buNone/>
            </a:pPr>
            <a:r>
              <a:rPr lang="en-US" sz="3600" dirty="0">
                <a:latin typeface="+mn-lt"/>
              </a:rPr>
              <a:t>This is not just a financial scam.</a:t>
            </a:r>
            <a:br>
              <a:rPr lang="zh-TW" sz="9600" dirty="0">
                <a:latin typeface="+mn-lt"/>
              </a:rPr>
            </a:br>
            <a:r>
              <a:rPr lang="en-US" sz="3600" dirty="0">
                <a:latin typeface="+mn-lt"/>
              </a:rPr>
              <a:t>It can </a:t>
            </a:r>
            <a:r>
              <a:rPr lang="en-US" sz="3600" dirty="0">
                <a:solidFill>
                  <a:srgbClr val="FF0000"/>
                </a:solidFill>
                <a:latin typeface="+mn-lt"/>
              </a:rPr>
              <a:t>destroy</a:t>
            </a:r>
            <a:r>
              <a:rPr lang="en-US" sz="3600" dirty="0">
                <a:latin typeface="+mn-lt"/>
              </a:rPr>
              <a:t> victims’ families, </a:t>
            </a:r>
            <a:br>
              <a:rPr lang="en-US" sz="3600" dirty="0">
                <a:latin typeface="+mn-lt"/>
              </a:rPr>
            </a:br>
            <a:r>
              <a:rPr lang="en-US" sz="3600" dirty="0">
                <a:latin typeface="+mn-lt"/>
              </a:rPr>
              <a:t>sense of security, and their future.</a:t>
            </a:r>
            <a:endParaRPr sz="9600" dirty="0">
              <a:latin typeface="+mn-lt"/>
            </a:endParaRPr>
          </a:p>
        </p:txBody>
      </p:sp>
      <p:pic>
        <p:nvPicPr>
          <p:cNvPr id="260" name="Google Shape;260;p18"/>
          <p:cNvPicPr preferRelativeResize="0"/>
          <p:nvPr/>
        </p:nvPicPr>
        <p:blipFill rotWithShape="1">
          <a:blip r:embed="rId4">
            <a:alphaModFix/>
          </a:blip>
          <a:srcRect l="913" t="1129" r="53626" b="1721"/>
          <a:stretch/>
        </p:blipFill>
        <p:spPr>
          <a:xfrm rot="360000">
            <a:off x="8387427" y="2662612"/>
            <a:ext cx="2404110" cy="3333750"/>
          </a:xfrm>
          <a:prstGeom prst="rect">
            <a:avLst/>
          </a:prstGeom>
          <a:noFill/>
          <a:ln>
            <a:noFill/>
          </a:ln>
        </p:spPr>
      </p:pic>
      <p:sp>
        <p:nvSpPr>
          <p:cNvPr id="2" name="TextBox 1">
            <a:extLst>
              <a:ext uri="{FF2B5EF4-FFF2-40B4-BE49-F238E27FC236}">
                <a16:creationId xmlns:a16="http://schemas.microsoft.com/office/drawing/2014/main" id="{9CCDF114-47F4-FDFD-0502-B42AD7E401EB}"/>
              </a:ext>
            </a:extLst>
          </p:cNvPr>
          <p:cNvSpPr txBox="1"/>
          <p:nvPr/>
        </p:nvSpPr>
        <p:spPr>
          <a:xfrm>
            <a:off x="-16510" y="6499319"/>
            <a:ext cx="5886450" cy="30777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US" dirty="0"/>
              <a:t>https://www.police.gov.hk/info/ebook/fiib/2024/01/index.html#p=14</a:t>
            </a:r>
          </a:p>
        </p:txBody>
      </p:sp>
      <p:sp>
        <p:nvSpPr>
          <p:cNvPr id="4" name="文字方塊 3">
            <a:extLst>
              <a:ext uri="{FF2B5EF4-FFF2-40B4-BE49-F238E27FC236}">
                <a16:creationId xmlns:a16="http://schemas.microsoft.com/office/drawing/2014/main" id="{DAFFF27D-63A8-51B7-B641-01F62AA92505}"/>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5" name="投影片編號版面配置區 1">
            <a:extLst>
              <a:ext uri="{FF2B5EF4-FFF2-40B4-BE49-F238E27FC236}">
                <a16:creationId xmlns:a16="http://schemas.microsoft.com/office/drawing/2014/main" id="{9B5ADB8B-31F6-185C-B6C4-1D739B2CD2C9}"/>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15</a:t>
            </a:fld>
            <a:endParaRPr lang="en-US" altLang="en-US"/>
          </a:p>
        </p:txBody>
      </p:sp>
    </p:spTree>
    <p:extLst>
      <p:ext uri="{BB962C8B-B14F-4D97-AF65-F5344CB8AC3E}">
        <p14:creationId xmlns:p14="http://schemas.microsoft.com/office/powerpoint/2010/main" val="1241892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7">
          <a:extLst>
            <a:ext uri="{FF2B5EF4-FFF2-40B4-BE49-F238E27FC236}">
              <a16:creationId xmlns:a16="http://schemas.microsoft.com/office/drawing/2014/main" id="{FE3E812C-EA81-419B-5F0B-978D4AAED257}"/>
            </a:ext>
          </a:extLst>
        </p:cNvPr>
        <p:cNvGrpSpPr/>
        <p:nvPr/>
      </p:nvGrpSpPr>
      <p:grpSpPr>
        <a:xfrm>
          <a:off x="0" y="0"/>
          <a:ext cx="0" cy="0"/>
          <a:chOff x="0" y="0"/>
          <a:chExt cx="0" cy="0"/>
        </a:xfrm>
      </p:grpSpPr>
      <p:pic>
        <p:nvPicPr>
          <p:cNvPr id="208" name="Google Shape;208;p14">
            <a:extLst>
              <a:ext uri="{FF2B5EF4-FFF2-40B4-BE49-F238E27FC236}">
                <a16:creationId xmlns:a16="http://schemas.microsoft.com/office/drawing/2014/main" id="{3999AAC4-C8C1-2148-F2DE-5FF5C37AED0F}"/>
              </a:ext>
            </a:extLst>
          </p:cNvPr>
          <p:cNvPicPr preferRelativeResize="0"/>
          <p:nvPr/>
        </p:nvPicPr>
        <p:blipFill rotWithShape="1">
          <a:blip r:embed="rId3"/>
          <a:srcRect/>
          <a:stretch/>
        </p:blipFill>
        <p:spPr>
          <a:xfrm>
            <a:off x="0" y="0"/>
            <a:ext cx="12192000" cy="6856926"/>
          </a:xfrm>
          <a:prstGeom prst="rect">
            <a:avLst/>
          </a:prstGeom>
          <a:noFill/>
          <a:ln>
            <a:noFill/>
          </a:ln>
        </p:spPr>
      </p:pic>
      <p:sp>
        <p:nvSpPr>
          <p:cNvPr id="4" name="Google Shape;198;p13">
            <a:extLst>
              <a:ext uri="{FF2B5EF4-FFF2-40B4-BE49-F238E27FC236}">
                <a16:creationId xmlns:a16="http://schemas.microsoft.com/office/drawing/2014/main" id="{CCC2EF0B-F411-2317-A5DC-883F5F5D0302}"/>
              </a:ext>
            </a:extLst>
          </p:cNvPr>
          <p:cNvSpPr txBox="1">
            <a:spLocks/>
          </p:cNvSpPr>
          <p:nvPr/>
        </p:nvSpPr>
        <p:spPr>
          <a:xfrm>
            <a:off x="1319645" y="955964"/>
            <a:ext cx="10362884" cy="109584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nSpc>
                <a:spcPct val="100000"/>
              </a:lnSpc>
              <a:buSzPts val="4400"/>
            </a:pPr>
            <a:r>
              <a:rPr lang="en-GB" sz="4000" dirty="0">
                <a:latin typeface="+mn-lt"/>
              </a:rPr>
              <a:t>Spot the Scam! 5 Big Warning Signs 🛑</a:t>
            </a:r>
            <a:r>
              <a:rPr lang="zh-TW" altLang="en-US" sz="4000" b="1" dirty="0">
                <a:latin typeface="+mn-lt"/>
                <a:ea typeface="微軟正黑體" panose="020B0604030504040204" pitchFamily="34" charset="-120"/>
              </a:rPr>
              <a:t>：</a:t>
            </a:r>
          </a:p>
        </p:txBody>
      </p:sp>
      <p:sp>
        <p:nvSpPr>
          <p:cNvPr id="3" name="文字方塊 2">
            <a:extLst>
              <a:ext uri="{FF2B5EF4-FFF2-40B4-BE49-F238E27FC236}">
                <a16:creationId xmlns:a16="http://schemas.microsoft.com/office/drawing/2014/main" id="{7647994D-1D6C-C203-AA95-DA2127F835EF}"/>
              </a:ext>
            </a:extLst>
          </p:cNvPr>
          <p:cNvSpPr txBox="1"/>
          <p:nvPr/>
        </p:nvSpPr>
        <p:spPr>
          <a:xfrm>
            <a:off x="1475508" y="2051806"/>
            <a:ext cx="9684328" cy="3939540"/>
          </a:xfrm>
          <a:prstGeom prst="rect">
            <a:avLst/>
          </a:prstGeom>
          <a:noFill/>
        </p:spPr>
        <p:txBody>
          <a:bodyPr wrap="square">
            <a:spAutoFit/>
          </a:bodyPr>
          <a:lstStyle/>
          <a:p>
            <a:pPr marL="342900" marR="0" lvl="0" indent="-342900" algn="just">
              <a:spcAft>
                <a:spcPts val="900"/>
              </a:spcAft>
              <a:buFont typeface="+mj-lt"/>
              <a:buAutoNum type="arabicPeriod"/>
            </a:pPr>
            <a:r>
              <a:rPr lang="en-GB" sz="2000" b="1" u="none" strike="noStrike" dirty="0">
                <a:effectLst/>
                <a:latin typeface="Arial"/>
              </a:rPr>
              <a:t>Mysterious Rewards</a:t>
            </a:r>
            <a:r>
              <a:rPr lang="en-GB" sz="2000" b="0" u="none" strike="noStrike" dirty="0">
                <a:effectLst/>
                <a:latin typeface="Arial"/>
              </a:rPr>
              <a:t> 🎁: Someone promises to give you expensive game skins, gift cards, or lots of cash for doing almost no work at all.</a:t>
            </a:r>
          </a:p>
          <a:p>
            <a:pPr marL="342900" marR="0" lvl="0" indent="-342900" algn="just">
              <a:spcAft>
                <a:spcPts val="900"/>
              </a:spcAft>
              <a:buFont typeface="+mj-lt"/>
              <a:buAutoNum type="arabicPeriod"/>
            </a:pPr>
            <a:r>
              <a:rPr lang="en-GB" sz="2000" b="1" u="none" strike="noStrike" dirty="0">
                <a:effectLst/>
                <a:latin typeface="Arial"/>
              </a:rPr>
              <a:t>Demanding Secrecy</a:t>
            </a:r>
            <a:r>
              <a:rPr lang="en-GB" sz="2000" b="0" u="none" strike="noStrike" dirty="0">
                <a:effectLst/>
                <a:latin typeface="Arial"/>
              </a:rPr>
              <a:t> 🤫: The person strictly tells you, </a:t>
            </a:r>
            <a:r>
              <a:rPr lang="en-GB" sz="2000" b="0" i="1" u="none" strike="noStrike" dirty="0">
                <a:effectLst/>
                <a:latin typeface="Arial"/>
              </a:rPr>
              <a:t>"You must keep this a secret and never tell your parents or teachers."</a:t>
            </a:r>
            <a:endParaRPr lang="en-GB" sz="2000" b="0" u="none" strike="noStrike" dirty="0">
              <a:effectLst/>
              <a:latin typeface="Arial"/>
            </a:endParaRPr>
          </a:p>
          <a:p>
            <a:pPr marL="342900" marR="0" lvl="0" indent="-342900" algn="just">
              <a:spcAft>
                <a:spcPts val="900"/>
              </a:spcAft>
              <a:buFont typeface="+mj-lt"/>
              <a:buAutoNum type="arabicPeriod"/>
            </a:pPr>
            <a:r>
              <a:rPr lang="en-GB" sz="2000" b="1" u="none" strike="noStrike" dirty="0">
                <a:effectLst/>
                <a:latin typeface="Arial"/>
              </a:rPr>
              <a:t>Strange Tasks</a:t>
            </a:r>
            <a:r>
              <a:rPr lang="en-GB" sz="2000" b="0" u="none" strike="noStrike" dirty="0">
                <a:effectLst/>
                <a:latin typeface="Arial"/>
              </a:rPr>
              <a:t> 📦: You are asked to deliver a mysterious package without knowing what is inside, or to go to a convenience store to buy a huge amount of gaming point cards.</a:t>
            </a:r>
          </a:p>
          <a:p>
            <a:pPr marL="342900" marR="0" lvl="0" indent="-342900" algn="just">
              <a:spcAft>
                <a:spcPts val="900"/>
              </a:spcAft>
              <a:buFont typeface="+mj-lt"/>
              <a:buAutoNum type="arabicPeriod"/>
            </a:pPr>
            <a:r>
              <a:rPr lang="en-GB" sz="2000" b="1" u="none" strike="noStrike" dirty="0">
                <a:effectLst/>
                <a:latin typeface="Arial"/>
              </a:rPr>
              <a:t>Asking for Private Passwords</a:t>
            </a:r>
            <a:r>
              <a:rPr lang="en-GB" sz="2000" b="0" u="none" strike="noStrike" dirty="0">
                <a:effectLst/>
                <a:latin typeface="Arial"/>
              </a:rPr>
              <a:t> 🔑: Someone asks for your family’s credit card numbers, phone verification codes, or personal account passwords.</a:t>
            </a:r>
          </a:p>
          <a:p>
            <a:pPr marL="342900" marR="0" lvl="0" indent="-342900" algn="just">
              <a:spcAft>
                <a:spcPts val="900"/>
              </a:spcAft>
              <a:buFont typeface="+mj-lt"/>
              <a:buAutoNum type="arabicPeriod"/>
            </a:pPr>
            <a:r>
              <a:rPr lang="en-GB" sz="2000" b="1" u="none" strike="noStrike" dirty="0">
                <a:effectLst/>
                <a:latin typeface="Arial"/>
              </a:rPr>
              <a:t>Unfair Exchanges</a:t>
            </a:r>
            <a:r>
              <a:rPr lang="en-GB" sz="2000" b="0" u="none" strike="noStrike" dirty="0">
                <a:effectLst/>
                <a:latin typeface="Arial"/>
              </a:rPr>
              <a:t> ⚠️: You are asked to give away your phone number, a photo of your student ID, or your personal account details just to get a small </a:t>
            </a:r>
            <a:r>
              <a:rPr lang="en-GB" sz="2000" b="0" u="none" strike="noStrike" dirty="0" err="1">
                <a:effectLst/>
                <a:latin typeface="Arial"/>
              </a:rPr>
              <a:t>favor</a:t>
            </a:r>
            <a:r>
              <a:rPr lang="en-GB" sz="2000" b="0" u="none" strike="noStrike" dirty="0">
                <a:effectLst/>
                <a:latin typeface="Arial"/>
              </a:rPr>
              <a:t>.</a:t>
            </a:r>
            <a:endParaRPr lang="en-GB" sz="2000" b="0" u="none" strike="noStrike" dirty="0">
              <a:effectLst/>
              <a:latin typeface="Google Sans"/>
            </a:endParaRPr>
          </a:p>
        </p:txBody>
      </p:sp>
      <p:sp>
        <p:nvSpPr>
          <p:cNvPr id="5" name="投影片編號版面配置區 1">
            <a:extLst>
              <a:ext uri="{FF2B5EF4-FFF2-40B4-BE49-F238E27FC236}">
                <a16:creationId xmlns:a16="http://schemas.microsoft.com/office/drawing/2014/main" id="{753D5FE8-0A23-2D94-EF54-F6EF4F40EA06}"/>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16</a:t>
            </a:fld>
            <a:endParaRPr lang="en-US" altLang="en-US"/>
          </a:p>
        </p:txBody>
      </p:sp>
      <p:sp>
        <p:nvSpPr>
          <p:cNvPr id="6" name="文字方塊 3">
            <a:extLst>
              <a:ext uri="{FF2B5EF4-FFF2-40B4-BE49-F238E27FC236}">
                <a16:creationId xmlns:a16="http://schemas.microsoft.com/office/drawing/2014/main" id="{DB790658-E609-A5CD-812F-7B38DE7BB71B}"/>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Tree>
    <p:extLst>
      <p:ext uri="{BB962C8B-B14F-4D97-AF65-F5344CB8AC3E}">
        <p14:creationId xmlns:p14="http://schemas.microsoft.com/office/powerpoint/2010/main" val="3984268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19"/>
          <p:cNvPicPr preferRelativeResize="0"/>
          <p:nvPr/>
        </p:nvPicPr>
        <p:blipFill rotWithShape="1">
          <a:blip r:embed="rId3">
            <a:alphaModFix/>
          </a:blip>
          <a:srcRect l="305" t="-910" r="-1"/>
          <a:stretch/>
        </p:blipFill>
        <p:spPr>
          <a:xfrm>
            <a:off x="-51435" y="-34544"/>
            <a:ext cx="12192000" cy="6925863"/>
          </a:xfrm>
          <a:prstGeom prst="rect">
            <a:avLst/>
          </a:prstGeom>
          <a:noFill/>
          <a:ln>
            <a:noFill/>
          </a:ln>
        </p:spPr>
      </p:pic>
      <p:sp>
        <p:nvSpPr>
          <p:cNvPr id="266" name="Google Shape;266;p19"/>
          <p:cNvSpPr txBox="1">
            <a:spLocks noGrp="1"/>
          </p:cNvSpPr>
          <p:nvPr>
            <p:ph type="title"/>
          </p:nvPr>
        </p:nvSpPr>
        <p:spPr>
          <a:xfrm>
            <a:off x="786765" y="756465"/>
            <a:ext cx="10515600" cy="1325563"/>
          </a:xfrm>
          <a:prstGeom prst="rect">
            <a:avLst/>
          </a:prstGeom>
          <a:noFill/>
          <a:ln>
            <a:noFill/>
          </a:ln>
        </p:spPr>
        <p:txBody>
          <a:bodyPr spcFirstLastPara="1" wrap="square" lIns="91425" tIns="45700" rIns="91425" bIns="45700" anchor="ctr" anchorCtr="0">
            <a:normAutofit/>
          </a:bodyPr>
          <a:lstStyle/>
          <a:p>
            <a:pPr lvl="0" algn="ctr">
              <a:buSzPts val="4400"/>
            </a:pPr>
            <a:r>
              <a:rPr lang="en-GB" sz="4000" b="1" dirty="0">
                <a:latin typeface="+mn-lt"/>
              </a:rPr>
              <a:t>The 3 Safety Steps</a:t>
            </a:r>
            <a:endParaRPr sz="4000" b="1" dirty="0">
              <a:latin typeface="+mn-lt"/>
              <a:ea typeface="Calibri"/>
              <a:cs typeface="Calibri"/>
              <a:sym typeface="Calibri"/>
            </a:endParaRPr>
          </a:p>
        </p:txBody>
      </p:sp>
      <p:sp>
        <p:nvSpPr>
          <p:cNvPr id="267" name="Google Shape;267;p19"/>
          <p:cNvSpPr txBox="1">
            <a:spLocks noGrp="1"/>
          </p:cNvSpPr>
          <p:nvPr>
            <p:ph type="body" idx="1"/>
          </p:nvPr>
        </p:nvSpPr>
        <p:spPr>
          <a:xfrm>
            <a:off x="2597727" y="1833085"/>
            <a:ext cx="7626927" cy="4133367"/>
          </a:xfrm>
          <a:prstGeom prst="rect">
            <a:avLst/>
          </a:prstGeom>
          <a:noFill/>
          <a:ln>
            <a:noFill/>
          </a:ln>
        </p:spPr>
        <p:txBody>
          <a:bodyPr spcFirstLastPara="1" wrap="square" lIns="91425" tIns="45700" rIns="91425" bIns="45700" anchor="t" anchorCtr="0">
            <a:noAutofit/>
          </a:bodyPr>
          <a:lstStyle/>
          <a:p>
            <a:pPr marL="114300" lvl="0" indent="0">
              <a:lnSpc>
                <a:spcPct val="100000"/>
              </a:lnSpc>
              <a:spcBef>
                <a:spcPts val="0"/>
              </a:spcBef>
              <a:buNone/>
            </a:pPr>
            <a:r>
              <a:rPr lang="en-GB" sz="2200" b="1" dirty="0">
                <a:latin typeface="+mn-lt"/>
              </a:rPr>
              <a:t>Stop:</a:t>
            </a:r>
          </a:p>
          <a:p>
            <a:pPr marL="114300" lvl="0" indent="0">
              <a:lnSpc>
                <a:spcPct val="100000"/>
              </a:lnSpc>
              <a:spcBef>
                <a:spcPts val="0"/>
              </a:spcBef>
              <a:buNone/>
            </a:pPr>
            <a:r>
              <a:rPr lang="en-GB" sz="2200" dirty="0">
                <a:latin typeface="+mn-lt"/>
              </a:rPr>
              <a:t>If a stranger online or offline asks for money, passwords, or asks you to do a "secret task," </a:t>
            </a:r>
            <a:r>
              <a:rPr lang="en-GB" sz="2200" b="1" dirty="0">
                <a:latin typeface="+mn-lt"/>
              </a:rPr>
              <a:t>stop immediately</a:t>
            </a:r>
            <a:r>
              <a:rPr lang="en-GB" sz="2200" dirty="0">
                <a:latin typeface="+mn-lt"/>
              </a:rPr>
              <a:t>!</a:t>
            </a:r>
          </a:p>
          <a:p>
            <a:pPr marL="114300" lvl="0" indent="0">
              <a:lnSpc>
                <a:spcPct val="100000"/>
              </a:lnSpc>
              <a:spcBef>
                <a:spcPts val="0"/>
              </a:spcBef>
              <a:buNone/>
            </a:pPr>
            <a:endParaRPr lang="en-GB" sz="2200" dirty="0">
              <a:latin typeface="+mn-lt"/>
            </a:endParaRPr>
          </a:p>
          <a:p>
            <a:pPr marL="114300" lvl="0" indent="0">
              <a:lnSpc>
                <a:spcPct val="100000"/>
              </a:lnSpc>
              <a:spcBef>
                <a:spcPts val="0"/>
              </a:spcBef>
              <a:buNone/>
            </a:pPr>
            <a:r>
              <a:rPr lang="en-GB" sz="2200" b="1" dirty="0">
                <a:latin typeface="+mn-lt"/>
              </a:rPr>
              <a:t>Think:</a:t>
            </a:r>
            <a:endParaRPr lang="en-GB" sz="2200" dirty="0">
              <a:latin typeface="+mn-lt"/>
            </a:endParaRPr>
          </a:p>
          <a:p>
            <a:pPr marL="114300" lvl="0" indent="0">
              <a:lnSpc>
                <a:spcPct val="100000"/>
              </a:lnSpc>
              <a:spcBef>
                <a:spcPts val="0"/>
              </a:spcBef>
              <a:buNone/>
            </a:pPr>
            <a:r>
              <a:rPr lang="en-GB" sz="2200" dirty="0">
                <a:latin typeface="+mn-lt"/>
              </a:rPr>
              <a:t>Think to yourself: "Is this too good to be true?" or "Why is this person asking me to keep a secret?“</a:t>
            </a:r>
          </a:p>
          <a:p>
            <a:pPr marL="114300" lvl="0" indent="0">
              <a:lnSpc>
                <a:spcPct val="100000"/>
              </a:lnSpc>
              <a:spcBef>
                <a:spcPts val="0"/>
              </a:spcBef>
              <a:buNone/>
            </a:pPr>
            <a:endParaRPr lang="en-GB" sz="2200" dirty="0">
              <a:latin typeface="+mn-lt"/>
            </a:endParaRPr>
          </a:p>
          <a:p>
            <a:pPr marL="114300" lvl="0" indent="0">
              <a:lnSpc>
                <a:spcPct val="100000"/>
              </a:lnSpc>
              <a:spcBef>
                <a:spcPts val="0"/>
              </a:spcBef>
              <a:buNone/>
            </a:pPr>
            <a:r>
              <a:rPr lang="en-GB" sz="2200" b="1" dirty="0">
                <a:latin typeface="+mn-lt"/>
              </a:rPr>
              <a:t>Report: </a:t>
            </a:r>
          </a:p>
          <a:p>
            <a:pPr marL="114300" lvl="0" indent="0">
              <a:lnSpc>
                <a:spcPct val="100000"/>
              </a:lnSpc>
              <a:spcBef>
                <a:spcPts val="0"/>
              </a:spcBef>
              <a:buNone/>
            </a:pPr>
            <a:r>
              <a:rPr lang="en-GB" sz="2200" b="1" dirty="0">
                <a:latin typeface="+mn-lt"/>
              </a:rPr>
              <a:t>Immediately tell your parents, a teacher, or a trusted adult.</a:t>
            </a:r>
            <a:r>
              <a:rPr lang="en-GB" sz="2200" dirty="0">
                <a:latin typeface="+mn-lt"/>
              </a:rPr>
              <a:t> Do not try to handle it or investigate it yourself.</a:t>
            </a:r>
          </a:p>
        </p:txBody>
      </p:sp>
      <p:sp>
        <p:nvSpPr>
          <p:cNvPr id="3" name="文字方塊 2">
            <a:extLst>
              <a:ext uri="{FF2B5EF4-FFF2-40B4-BE49-F238E27FC236}">
                <a16:creationId xmlns:a16="http://schemas.microsoft.com/office/drawing/2014/main" id="{BD9F8F55-02AA-0189-35FB-0B9DA195E4E2}"/>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9A126056-FA41-32B1-5615-3DF30D9D3EEC}"/>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17</a:t>
            </a:fld>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20"/>
          <p:cNvPicPr preferRelativeResize="0">
            <a:picLocks noGrp="1"/>
          </p:cNvPicPr>
          <p:nvPr>
            <p:ph type="body" idx="1"/>
          </p:nvPr>
        </p:nvPicPr>
        <p:blipFill rotWithShape="1">
          <a:blip r:embed="rId3">
            <a:alphaModFix/>
          </a:blip>
          <a:srcRect l="610"/>
          <a:stretch/>
        </p:blipFill>
        <p:spPr>
          <a:xfrm>
            <a:off x="-6350" y="-26670"/>
            <a:ext cx="12205335" cy="6911340"/>
          </a:xfrm>
          <a:prstGeom prst="rect">
            <a:avLst/>
          </a:prstGeom>
          <a:noFill/>
          <a:ln>
            <a:noFill/>
          </a:ln>
        </p:spPr>
      </p:pic>
      <p:sp>
        <p:nvSpPr>
          <p:cNvPr id="273" name="Google Shape;273;p20"/>
          <p:cNvSpPr txBox="1">
            <a:spLocks noGrp="1"/>
          </p:cNvSpPr>
          <p:nvPr>
            <p:ph type="title"/>
          </p:nvPr>
        </p:nvSpPr>
        <p:spPr>
          <a:xfrm>
            <a:off x="3206320" y="707367"/>
            <a:ext cx="531133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000" b="1" dirty="0">
                <a:latin typeface="+mn-lt"/>
              </a:rPr>
              <a:t>Anti-scam Video</a:t>
            </a:r>
            <a:endParaRPr sz="4000" b="1" dirty="0">
              <a:latin typeface="+mn-lt"/>
            </a:endParaRPr>
          </a:p>
        </p:txBody>
      </p:sp>
      <p:sp>
        <p:nvSpPr>
          <p:cNvPr id="274" name="Google Shape;274;p20"/>
          <p:cNvSpPr txBox="1"/>
          <p:nvPr/>
        </p:nvSpPr>
        <p:spPr>
          <a:xfrm>
            <a:off x="3061153" y="5418092"/>
            <a:ext cx="6779037" cy="830956"/>
          </a:xfrm>
          <a:prstGeom prst="rect">
            <a:avLst/>
          </a:prstGeom>
          <a:noFill/>
          <a:ln>
            <a:noFill/>
          </a:ln>
        </p:spPr>
        <p:txBody>
          <a:bodyPr spcFirstLastPara="1" wrap="square" lIns="91425" tIns="45700" rIns="91425" bIns="45700" anchor="t" anchorCtr="0">
            <a:spAutoFit/>
          </a:bodyPr>
          <a:lstStyle/>
          <a:p>
            <a:pPr lvl="0"/>
            <a:r>
              <a:rPr lang="en-US" altLang="zh-TW" sz="2400" dirty="0">
                <a:solidFill>
                  <a:schemeClr val="dk1"/>
                </a:solidFill>
                <a:latin typeface="+mn-lt"/>
                <a:ea typeface="Calibri"/>
                <a:cs typeface="Calibri"/>
                <a:sym typeface="Calibri"/>
                <a:hlinkClick r:id="rId4"/>
              </a:rPr>
              <a:t>https://www.youtube.com/watch?v=aG9_Z3b9ddI</a:t>
            </a:r>
            <a:endParaRPr sz="2400" dirty="0">
              <a:solidFill>
                <a:schemeClr val="dk1"/>
              </a:solidFill>
              <a:latin typeface="+mn-lt"/>
              <a:ea typeface="Calibri"/>
              <a:cs typeface="Calibri"/>
              <a:sym typeface="Calibri"/>
            </a:endParaRPr>
          </a:p>
        </p:txBody>
      </p:sp>
      <p:pic>
        <p:nvPicPr>
          <p:cNvPr id="3" name="Picture 2">
            <a:hlinkClick r:id="rId4"/>
            <a:extLst>
              <a:ext uri="{FF2B5EF4-FFF2-40B4-BE49-F238E27FC236}">
                <a16:creationId xmlns:a16="http://schemas.microsoft.com/office/drawing/2014/main" id="{EF9A482E-2A46-2D63-8D8D-84EFD80BA256}"/>
              </a:ext>
            </a:extLst>
          </p:cNvPr>
          <p:cNvPicPr>
            <a:picLocks noChangeAspect="1"/>
          </p:cNvPicPr>
          <p:nvPr/>
        </p:nvPicPr>
        <p:blipFill>
          <a:blip r:embed="rId5"/>
          <a:stretch>
            <a:fillRect/>
          </a:stretch>
        </p:blipFill>
        <p:spPr>
          <a:xfrm>
            <a:off x="3206320" y="1975622"/>
            <a:ext cx="5779359" cy="3220492"/>
          </a:xfrm>
          <a:prstGeom prst="rect">
            <a:avLst/>
          </a:prstGeom>
          <a:ln w="88900" cap="sq" cmpd="thickThin">
            <a:solidFill>
              <a:srgbClr val="000000"/>
            </a:solidFill>
            <a:prstDash val="solid"/>
            <a:miter lim="800000"/>
          </a:ln>
          <a:effectLst>
            <a:innerShdw blurRad="76200">
              <a:srgbClr val="000000"/>
            </a:innerShdw>
          </a:effectLst>
        </p:spPr>
      </p:pic>
      <p:sp>
        <p:nvSpPr>
          <p:cNvPr id="4" name="文字方塊 3">
            <a:extLst>
              <a:ext uri="{FF2B5EF4-FFF2-40B4-BE49-F238E27FC236}">
                <a16:creationId xmlns:a16="http://schemas.microsoft.com/office/drawing/2014/main" id="{EC3B6E3D-4518-1119-4806-68AFDDEB0665}"/>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5" name="投影片編號版面配置區 1">
            <a:extLst>
              <a:ext uri="{FF2B5EF4-FFF2-40B4-BE49-F238E27FC236}">
                <a16:creationId xmlns:a16="http://schemas.microsoft.com/office/drawing/2014/main" id="{51AE5873-0040-77C3-93BF-60763079EEC2}"/>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18</a:t>
            </a:fld>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76B87F44-74ED-089A-5EE4-BEB95778CABF}"/>
            </a:ext>
          </a:extLst>
        </p:cNvPr>
        <p:cNvGrpSpPr/>
        <p:nvPr/>
      </p:nvGrpSpPr>
      <p:grpSpPr>
        <a:xfrm>
          <a:off x="0" y="0"/>
          <a:ext cx="0" cy="0"/>
          <a:chOff x="0" y="0"/>
          <a:chExt cx="0" cy="0"/>
        </a:xfrm>
      </p:grpSpPr>
      <p:pic>
        <p:nvPicPr>
          <p:cNvPr id="258" name="Google Shape;258;p18">
            <a:extLst>
              <a:ext uri="{FF2B5EF4-FFF2-40B4-BE49-F238E27FC236}">
                <a16:creationId xmlns:a16="http://schemas.microsoft.com/office/drawing/2014/main" id="{323001A7-CA01-64CE-8617-409CDC496950}"/>
              </a:ext>
            </a:extLst>
          </p:cNvPr>
          <p:cNvPicPr preferRelativeResize="0">
            <a:picLocks noGrp="1"/>
          </p:cNvPicPr>
          <p:nvPr>
            <p:ph type="body" idx="4294967295"/>
          </p:nvPr>
        </p:nvPicPr>
        <p:blipFill rotWithShape="1">
          <a:blip r:embed="rId3">
            <a:alphaModFix/>
          </a:blip>
          <a:srcRect/>
          <a:stretch/>
        </p:blipFill>
        <p:spPr>
          <a:xfrm>
            <a:off x="0" y="4976"/>
            <a:ext cx="12224385" cy="6852920"/>
          </a:xfrm>
          <a:prstGeom prst="rect">
            <a:avLst/>
          </a:prstGeom>
          <a:noFill/>
          <a:ln>
            <a:noFill/>
          </a:ln>
        </p:spPr>
      </p:pic>
      <p:sp>
        <p:nvSpPr>
          <p:cNvPr id="3" name="投影片編號版面配置區 2">
            <a:extLst>
              <a:ext uri="{FF2B5EF4-FFF2-40B4-BE49-F238E27FC236}">
                <a16:creationId xmlns:a16="http://schemas.microsoft.com/office/drawing/2014/main" id="{754449D0-E86F-9FE7-0738-D522D6664C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19</a:t>
            </a:fld>
            <a:endParaRPr lang="zh-TW" altLang="en-US"/>
          </a:p>
        </p:txBody>
      </p:sp>
      <p:sp>
        <p:nvSpPr>
          <p:cNvPr id="7" name="投影片編號版面配置區 1">
            <a:extLst>
              <a:ext uri="{FF2B5EF4-FFF2-40B4-BE49-F238E27FC236}">
                <a16:creationId xmlns:a16="http://schemas.microsoft.com/office/drawing/2014/main" id="{68F1415C-D519-03C9-9226-BC6EE893CC4B}"/>
              </a:ext>
            </a:extLst>
          </p:cNvPr>
          <p:cNvSpPr txBox="1">
            <a:spLocks/>
          </p:cNvSpPr>
          <p:nvPr/>
        </p:nvSpPr>
        <p:spPr>
          <a:xfrm>
            <a:off x="10514013" y="5883275"/>
            <a:ext cx="550862"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9pPr>
          </a:lstStyle>
          <a:p>
            <a:pPr>
              <a:defRPr/>
            </a:pPr>
            <a:r>
              <a:rPr lang="en-US" altLang="en-US" dirty="0">
                <a:solidFill>
                  <a:schemeClr val="tx1"/>
                </a:solidFill>
              </a:rPr>
              <a:t>18</a:t>
            </a:r>
          </a:p>
        </p:txBody>
      </p:sp>
      <p:sp>
        <p:nvSpPr>
          <p:cNvPr id="6" name="文字方塊 5">
            <a:extLst>
              <a:ext uri="{FF2B5EF4-FFF2-40B4-BE49-F238E27FC236}">
                <a16:creationId xmlns:a16="http://schemas.microsoft.com/office/drawing/2014/main" id="{E1FE4B0F-2902-44FC-CD33-45AFA12B70DA}"/>
              </a:ext>
            </a:extLst>
          </p:cNvPr>
          <p:cNvSpPr txBox="1"/>
          <p:nvPr/>
        </p:nvSpPr>
        <p:spPr>
          <a:xfrm>
            <a:off x="2566554" y="4225752"/>
            <a:ext cx="4434320" cy="707886"/>
          </a:xfrm>
          <a:prstGeom prst="rect">
            <a:avLst/>
          </a:prstGeom>
          <a:noFill/>
        </p:spPr>
        <p:txBody>
          <a:bodyPr wrap="square">
            <a:spAutoFit/>
          </a:bodyPr>
          <a:lstStyle/>
          <a:p>
            <a:r>
              <a:rPr lang="en-GB" sz="2000" dirty="0">
                <a:latin typeface="Arial" panose="020B0604020202020204" pitchFamily="34" charset="0"/>
                <a:ea typeface="DengXian" panose="02010600030101010101" pitchFamily="2" charset="-122"/>
                <a:cs typeface="Arial" panose="020B0604020202020204" pitchFamily="34" charset="0"/>
              </a:rPr>
              <a:t>Special Acknowledgement</a:t>
            </a:r>
            <a:r>
              <a:rPr lang="zh-CN" altLang="en-US" sz="2000" dirty="0">
                <a:latin typeface="Arial" panose="020B0604020202020204" pitchFamily="34" charset="0"/>
                <a:ea typeface="DengXian" panose="02010600030101010101" pitchFamily="2" charset="-122"/>
                <a:cs typeface="Arial" panose="020B0604020202020204" pitchFamily="34" charset="0"/>
              </a:rPr>
              <a:t>：</a:t>
            </a:r>
            <a:r>
              <a:rPr lang="zh-CN" altLang="en-US" sz="2000" dirty="0">
                <a:latin typeface="Arial" panose="020B0604020202020204" pitchFamily="34" charset="0"/>
                <a:ea typeface="Aptos" panose="020B00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a:p>
            <a:r>
              <a:rPr lang="en-GB" sz="2000" dirty="0">
                <a:latin typeface="Microsoft JhengHei" panose="020B0604030504040204" pitchFamily="34" charset="-120"/>
                <a:ea typeface="Microsoft JhengHei" panose="020B0604030504040204" pitchFamily="34" charset="-120"/>
              </a:rPr>
              <a:t> </a:t>
            </a:r>
            <a:r>
              <a:rPr lang="zh-CN" sz="2000" kern="0" dirty="0">
                <a:effectLst/>
                <a:latin typeface="Arial" panose="020B0604020202020204" pitchFamily="34" charset="0"/>
                <a:ea typeface="Aptos" panose="020B00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pic>
        <p:nvPicPr>
          <p:cNvPr id="9" name="圖片 8">
            <a:extLst>
              <a:ext uri="{FF2B5EF4-FFF2-40B4-BE49-F238E27FC236}">
                <a16:creationId xmlns:a16="http://schemas.microsoft.com/office/drawing/2014/main" id="{FAAD1F31-F0E2-5E32-E89E-93B8F2B6BD79}"/>
              </a:ext>
            </a:extLst>
          </p:cNvPr>
          <p:cNvPicPr>
            <a:picLocks noChangeAspect="1"/>
          </p:cNvPicPr>
          <p:nvPr/>
        </p:nvPicPr>
        <p:blipFill>
          <a:blip r:embed="rId4"/>
          <a:stretch>
            <a:fillRect/>
          </a:stretch>
        </p:blipFill>
        <p:spPr>
          <a:xfrm>
            <a:off x="4044375" y="4742927"/>
            <a:ext cx="2843066" cy="995073"/>
          </a:xfrm>
          <a:prstGeom prst="rect">
            <a:avLst/>
          </a:prstGeom>
        </p:spPr>
      </p:pic>
      <p:sp>
        <p:nvSpPr>
          <p:cNvPr id="5" name="文字方塊 4">
            <a:extLst>
              <a:ext uri="{FF2B5EF4-FFF2-40B4-BE49-F238E27FC236}">
                <a16:creationId xmlns:a16="http://schemas.microsoft.com/office/drawing/2014/main" id="{C107F869-9D05-D557-4BF1-26E7A0249B8E}"/>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Tree>
    <p:extLst>
      <p:ext uri="{BB962C8B-B14F-4D97-AF65-F5344CB8AC3E}">
        <p14:creationId xmlns:p14="http://schemas.microsoft.com/office/powerpoint/2010/main" val="1780025684"/>
      </p:ext>
    </p:extLst>
  </p:cSld>
  <p:clrMapOvr>
    <a:masterClrMapping/>
  </p:clrMapOvr>
</p:sld>
</file>

<file path=ppt/theme/theme1.xml><?xml version="1.0" encoding="utf-8"?>
<a:theme xmlns:a="http://schemas.openxmlformats.org/drawingml/2006/main"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TotalTime>
  <Words>1244</Words>
  <Application>Microsoft Office PowerPoint</Application>
  <PresentationFormat>Widescreen</PresentationFormat>
  <Paragraphs>114</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佈景主題</vt:lpstr>
      <vt:lpstr>Financial Mindset Quiz</vt:lpstr>
      <vt:lpstr>Option A: The Saving Master💰</vt:lpstr>
      <vt:lpstr>Option B: The Instant Joy-Seeker🎉</vt:lpstr>
      <vt:lpstr>Option C: The Smart Money Manager ⚖️</vt:lpstr>
      <vt:lpstr>PowerPoint Presentation</vt:lpstr>
      <vt:lpstr>Loss Comes First, Gains Never Arrive</vt:lpstr>
      <vt:lpstr>Does a“high-paying, low-effort” job really exist?？</vt:lpstr>
      <vt:lpstr>PowerPoint Presentation</vt:lpstr>
      <vt:lpstr>PowerPoint Presentation</vt:lpstr>
      <vt:lpstr>    Legal Consequence</vt:lpstr>
      <vt:lpstr>The Heavy Price of Making the Wrong Choice</vt:lpstr>
      <vt:lpstr>Scenario 1:</vt:lpstr>
      <vt:lpstr>Scenario 2:</vt:lpstr>
      <vt:lpstr>PowerPoint Presentation</vt:lpstr>
      <vt:lpstr>This is not just a financial scam. It can destroy victims’ families,  sense of security, and their future.</vt:lpstr>
      <vt:lpstr>PowerPoint Presentation</vt:lpstr>
      <vt:lpstr>The 3 Safety Steps</vt:lpstr>
      <vt:lpstr>Anti-scam Video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iris wong</dc:creator>
  <cp:lastModifiedBy>AU, Yuen Yee Mandy [CHL]</cp:lastModifiedBy>
  <cp:revision>72</cp:revision>
  <dcterms:created xsi:type="dcterms:W3CDTF">2026-07-12T04:30:00Z</dcterms:created>
  <dcterms:modified xsi:type="dcterms:W3CDTF">2026-10-05T06:58:32Z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1028-10.8.0.6003</vt:lpwstr>
  </property>
</Properties>
</file>