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0" r:id="rId4"/>
    <p:sldId id="281" r:id="rId5"/>
    <p:sldId id="260" r:id="rId6"/>
    <p:sldId id="278" r:id="rId7"/>
    <p:sldId id="262" r:id="rId8"/>
    <p:sldId id="286" r:id="rId9"/>
    <p:sldId id="264" r:id="rId10"/>
    <p:sldId id="265" r:id="rId11"/>
    <p:sldId id="266" r:id="rId12"/>
    <p:sldId id="283" r:id="rId13"/>
    <p:sldId id="284" r:id="rId14"/>
    <p:sldId id="319" r:id="rId15"/>
    <p:sldId id="273" r:id="rId16"/>
    <p:sldId id="282" r:id="rId17"/>
    <p:sldId id="274" r:id="rId18"/>
    <p:sldId id="275" r:id="rId19"/>
    <p:sldId id="318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Q3v7aKOhST3Pv43kyKdSrmf56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4" dt="2026-10-05T04:38:10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92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, Haley [SPFEO]" userId="S::chanh@eduhk.hk::7d7eee0c-1046-4f70-8a48-87e127f46548" providerId="AD" clId="Web-{00000000-0000-0000-0000-000000000000}"/>
    <pc:docChg chg="modSld">
      <pc:chgData name="CHAN, Haley [SPFEO]" userId="S::chanh@eduhk.hk::7d7eee0c-1046-4f70-8a48-87e127f46548" providerId="AD" clId="Web-{00000000-0000-0000-0000-000000000000}" dt="2026-10-05T04:38:10.338" v="20" actId="14100"/>
      <pc:docMkLst>
        <pc:docMk/>
      </pc:docMkLst>
      <pc:sldChg chg="modSp">
        <pc:chgData name="CHAN, Haley [SPFEO]" userId="S::chanh@eduhk.hk::7d7eee0c-1046-4f70-8a48-87e127f46548" providerId="AD" clId="Web-{00000000-0000-0000-0000-000000000000}" dt="2026-10-05T04:34:08.923" v="11" actId="1076"/>
        <pc:sldMkLst>
          <pc:docMk/>
          <pc:sldMk cId="0" sldId="256"/>
        </pc:sldMkLst>
        <pc:spChg chg="mod">
          <ac:chgData name="CHAN, Haley [SPFEO]" userId="S::chanh@eduhk.hk::7d7eee0c-1046-4f70-8a48-87e127f46548" providerId="AD" clId="Web-{00000000-0000-0000-0000-000000000000}" dt="2026-10-05T04:34:08.923" v="11" actId="1076"/>
          <ac:spMkLst>
            <pc:docMk/>
            <pc:sldMk cId="0" sldId="256"/>
            <ac:spMk id="8" creationId="{00BA4E7F-2435-12DB-AA67-4B3C85A48009}"/>
          </ac:spMkLst>
        </pc:spChg>
        <pc:spChg chg="mod">
          <ac:chgData name="CHAN, Haley [SPFEO]" userId="S::chanh@eduhk.hk::7d7eee0c-1046-4f70-8a48-87e127f46548" providerId="AD" clId="Web-{00000000-0000-0000-0000-000000000000}" dt="2026-10-05T04:33:35.328" v="5" actId="20577"/>
          <ac:spMkLst>
            <pc:docMk/>
            <pc:sldMk cId="0" sldId="256"/>
            <ac:spMk id="10" creationId="{8602A7FB-B462-ED75-75F9-CA8CA900486B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33:29.499" v="2" actId="14100"/>
        <pc:sldMkLst>
          <pc:docMk/>
          <pc:sldMk cId="0" sldId="257"/>
        </pc:sldMkLst>
        <pc:spChg chg="mod">
          <ac:chgData name="CHAN, Haley [SPFEO]" userId="S::chanh@eduhk.hk::7d7eee0c-1046-4f70-8a48-87e127f46548" providerId="AD" clId="Web-{00000000-0000-0000-0000-000000000000}" dt="2026-10-05T04:33:29.499" v="2" actId="14100"/>
          <ac:spMkLst>
            <pc:docMk/>
            <pc:sldMk cId="0" sldId="257"/>
            <ac:spMk id="100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34:50.612" v="13" actId="1076"/>
        <pc:sldMkLst>
          <pc:docMk/>
          <pc:sldMk cId="2984744124" sldId="264"/>
        </pc:sldMkLst>
        <pc:picChg chg="mod">
          <ac:chgData name="CHAN, Haley [SPFEO]" userId="S::chanh@eduhk.hk::7d7eee0c-1046-4f70-8a48-87e127f46548" providerId="AD" clId="Web-{00000000-0000-0000-0000-000000000000}" dt="2026-10-05T04:34:50.612" v="13" actId="1076"/>
          <ac:picMkLst>
            <pc:docMk/>
            <pc:sldMk cId="2984744124" sldId="264"/>
            <ac:picMk id="6" creationId="{1490CF87-B82F-4149-80A6-BD5BCD1A042C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35:06.456" v="16" actId="1076"/>
        <pc:sldMkLst>
          <pc:docMk/>
          <pc:sldMk cId="2905503744" sldId="265"/>
        </pc:sldMkLst>
        <pc:spChg chg="mod">
          <ac:chgData name="CHAN, Haley [SPFEO]" userId="S::chanh@eduhk.hk::7d7eee0c-1046-4f70-8a48-87e127f46548" providerId="AD" clId="Web-{00000000-0000-0000-0000-000000000000}" dt="2026-10-05T04:35:06.456" v="16" actId="1076"/>
          <ac:spMkLst>
            <pc:docMk/>
            <pc:sldMk cId="2905503744" sldId="265"/>
            <ac:spMk id="171" creationId="{00000000-0000-0000-0000-000000000000}"/>
          </ac:spMkLst>
        </pc:spChg>
        <pc:picChg chg="mod">
          <ac:chgData name="CHAN, Haley [SPFEO]" userId="S::chanh@eduhk.hk::7d7eee0c-1046-4f70-8a48-87e127f46548" providerId="AD" clId="Web-{00000000-0000-0000-0000-000000000000}" dt="2026-10-05T04:35:02.159" v="15" actId="1076"/>
          <ac:picMkLst>
            <pc:docMk/>
            <pc:sldMk cId="2905503744" sldId="265"/>
            <ac:picMk id="169" creationId="{00000000-0000-0000-0000-000000000000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37:14.539" v="18" actId="1076"/>
        <pc:sldMkLst>
          <pc:docMk/>
          <pc:sldMk cId="2282422117" sldId="266"/>
        </pc:sldMkLst>
        <pc:spChg chg="mod">
          <ac:chgData name="CHAN, Haley [SPFEO]" userId="S::chanh@eduhk.hk::7d7eee0c-1046-4f70-8a48-87e127f46548" providerId="AD" clId="Web-{00000000-0000-0000-0000-000000000000}" dt="2026-10-05T04:37:09.602" v="17" actId="1076"/>
          <ac:spMkLst>
            <pc:docMk/>
            <pc:sldMk cId="2282422117" sldId="266"/>
            <ac:spMk id="6" creationId="{F5205924-CAB3-B04B-CB52-BFBCD36914D9}"/>
          </ac:spMkLst>
        </pc:spChg>
        <pc:picChg chg="mod">
          <ac:chgData name="CHAN, Haley [SPFEO]" userId="S::chanh@eduhk.hk::7d7eee0c-1046-4f70-8a48-87e127f46548" providerId="AD" clId="Web-{00000000-0000-0000-0000-000000000000}" dt="2026-10-05T04:37:14.539" v="18" actId="1076"/>
          <ac:picMkLst>
            <pc:docMk/>
            <pc:sldMk cId="2282422117" sldId="266"/>
            <ac:picMk id="179" creationId="{00000000-0000-0000-0000-000000000000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37:41.087" v="19" actId="1076"/>
        <pc:sldMkLst>
          <pc:docMk/>
          <pc:sldMk cId="1947700996" sldId="273"/>
        </pc:sldMkLst>
        <pc:picChg chg="mod">
          <ac:chgData name="CHAN, Haley [SPFEO]" userId="S::chanh@eduhk.hk::7d7eee0c-1046-4f70-8a48-87e127f46548" providerId="AD" clId="Web-{00000000-0000-0000-0000-000000000000}" dt="2026-10-05T04:37:41.087" v="19" actId="1076"/>
          <ac:picMkLst>
            <pc:docMk/>
            <pc:sldMk cId="1947700996" sldId="273"/>
            <ac:picMk id="258" creationId="{00000000-0000-0000-0000-000000000000}"/>
          </ac:picMkLst>
        </pc:picChg>
      </pc:sldChg>
      <pc:sldChg chg="modSp">
        <pc:chgData name="CHAN, Haley [SPFEO]" userId="S::chanh@eduhk.hk::7d7eee0c-1046-4f70-8a48-87e127f46548" providerId="AD" clId="Web-{00000000-0000-0000-0000-000000000000}" dt="2026-10-05T04:38:10.338" v="20" actId="14100"/>
        <pc:sldMkLst>
          <pc:docMk/>
          <pc:sldMk cId="0" sldId="274"/>
        </pc:sldMkLst>
        <pc:spChg chg="mod">
          <ac:chgData name="CHAN, Haley [SPFEO]" userId="S::chanh@eduhk.hk::7d7eee0c-1046-4f70-8a48-87e127f46548" providerId="AD" clId="Web-{00000000-0000-0000-0000-000000000000}" dt="2026-10-05T04:38:10.338" v="20" actId="14100"/>
          <ac:spMkLst>
            <pc:docMk/>
            <pc:sldMk cId="0" sldId="274"/>
            <ac:spMk id="267" creationId="{00000000-0000-0000-0000-000000000000}"/>
          </ac:spMkLst>
        </pc:spChg>
      </pc:sldChg>
      <pc:sldChg chg="modSp">
        <pc:chgData name="CHAN, Haley [SPFEO]" userId="S::chanh@eduhk.hk::7d7eee0c-1046-4f70-8a48-87e127f46548" providerId="AD" clId="Web-{00000000-0000-0000-0000-000000000000}" dt="2026-10-05T04:34:31.767" v="12" actId="1076"/>
        <pc:sldMkLst>
          <pc:docMk/>
          <pc:sldMk cId="1581803066" sldId="278"/>
        </pc:sldMkLst>
        <pc:picChg chg="mod">
          <ac:chgData name="CHAN, Haley [SPFEO]" userId="S::chanh@eduhk.hk::7d7eee0c-1046-4f70-8a48-87e127f46548" providerId="AD" clId="Web-{00000000-0000-0000-0000-000000000000}" dt="2026-10-05T04:34:31.767" v="12" actId="1076"/>
          <ac:picMkLst>
            <pc:docMk/>
            <pc:sldMk cId="1581803066" sldId="278"/>
            <ac:picMk id="5" creationId="{49797298-2D15-C4BA-90CD-08113AB0A6E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6350B4A1-1857-A78E-5775-C125F9A6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>
            <a:extLst>
              <a:ext uri="{FF2B5EF4-FFF2-40B4-BE49-F238E27FC236}">
                <a16:creationId xmlns:a16="http://schemas.microsoft.com/office/drawing/2014/main" id="{F3F43AD4-88F4-144D-9332-AEA3998079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>
            <a:extLst>
              <a:ext uri="{FF2B5EF4-FFF2-40B4-BE49-F238E27FC236}">
                <a16:creationId xmlns:a16="http://schemas.microsoft.com/office/drawing/2014/main" id="{28185CCD-C16B-3251-8FE6-1B71646F9E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7876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8B9DB948-C3AA-FA79-DA60-A1A0C35F0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>
            <a:extLst>
              <a:ext uri="{FF2B5EF4-FFF2-40B4-BE49-F238E27FC236}">
                <a16:creationId xmlns:a16="http://schemas.microsoft.com/office/drawing/2014/main" id="{920597FB-F5B4-6C6B-602E-93E99A7CF5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>
            <a:extLst>
              <a:ext uri="{FF2B5EF4-FFF2-40B4-BE49-F238E27FC236}">
                <a16:creationId xmlns:a16="http://schemas.microsoft.com/office/drawing/2014/main" id="{28F9A7A2-FA08-14F3-BAAD-16BD948E4D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854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DD941D9-AB4D-15C8-5417-1D16294A3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2C2E1CD6-53D1-5F9C-2E08-661F209CB3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706A24F3-24D6-12E9-E1B9-E3495B369B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5179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12306663-51D3-1BCC-8A80-38A12D723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>
            <a:extLst>
              <a:ext uri="{FF2B5EF4-FFF2-40B4-BE49-F238E27FC236}">
                <a16:creationId xmlns:a16="http://schemas.microsoft.com/office/drawing/2014/main" id="{9DFFB5B2-0820-80A3-6940-2B9830B94A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>
            <a:extLst>
              <a:ext uri="{FF2B5EF4-FFF2-40B4-BE49-F238E27FC236}">
                <a16:creationId xmlns:a16="http://schemas.microsoft.com/office/drawing/2014/main" id="{3C088E3C-12B3-2649-34FB-5D46E8EC99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1182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3936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12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3317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>
          <a:extLst>
            <a:ext uri="{FF2B5EF4-FFF2-40B4-BE49-F238E27FC236}">
              <a16:creationId xmlns:a16="http://schemas.microsoft.com/office/drawing/2014/main" id="{62806F01-D6D5-749E-CDA9-8F2B916F0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:notes">
            <a:extLst>
              <a:ext uri="{FF2B5EF4-FFF2-40B4-BE49-F238E27FC236}">
                <a16:creationId xmlns:a16="http://schemas.microsoft.com/office/drawing/2014/main" id="{25C4AB9A-B1A1-B80A-1C43-F7EEB66260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6:notes">
            <a:extLst>
              <a:ext uri="{FF2B5EF4-FFF2-40B4-BE49-F238E27FC236}">
                <a16:creationId xmlns:a16="http://schemas.microsoft.com/office/drawing/2014/main" id="{D8DC145D-6913-E1B4-E57E-89E0010A78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1027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>
          <a:extLst>
            <a:ext uri="{FF2B5EF4-FFF2-40B4-BE49-F238E27FC236}">
              <a16:creationId xmlns:a16="http://schemas.microsoft.com/office/drawing/2014/main" id="{35FFBDD7-A6DF-6D82-648A-5E01D764B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:notes">
            <a:extLst>
              <a:ext uri="{FF2B5EF4-FFF2-40B4-BE49-F238E27FC236}">
                <a16:creationId xmlns:a16="http://schemas.microsoft.com/office/drawing/2014/main" id="{22080647-93B5-8381-79F6-9188252D47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7:notes">
            <a:extLst>
              <a:ext uri="{FF2B5EF4-FFF2-40B4-BE49-F238E27FC236}">
                <a16:creationId xmlns:a16="http://schemas.microsoft.com/office/drawing/2014/main" id="{CB5B4FEA-466F-E877-E86E-393F6DC4C4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92217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>
          <a:extLst>
            <a:ext uri="{FF2B5EF4-FFF2-40B4-BE49-F238E27FC236}">
              <a16:creationId xmlns:a16="http://schemas.microsoft.com/office/drawing/2014/main" id="{C7A99A37-0A90-B189-F1F6-B75A350C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>
            <a:extLst>
              <a:ext uri="{FF2B5EF4-FFF2-40B4-BE49-F238E27FC236}">
                <a16:creationId xmlns:a16="http://schemas.microsoft.com/office/drawing/2014/main" id="{0AB3301B-70B4-0C68-1304-723CC083B3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4:notes">
            <a:extLst>
              <a:ext uri="{FF2B5EF4-FFF2-40B4-BE49-F238E27FC236}">
                <a16:creationId xmlns:a16="http://schemas.microsoft.com/office/drawing/2014/main" id="{0E712BC6-42A5-EA34-B1E8-AC564AE5B9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1463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2633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>
          <a:extLst>
            <a:ext uri="{FF2B5EF4-FFF2-40B4-BE49-F238E27FC236}">
              <a16:creationId xmlns:a16="http://schemas.microsoft.com/office/drawing/2014/main" id="{64E61750-5B32-06B9-19F1-AC088ADD9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>
            <a:extLst>
              <a:ext uri="{FF2B5EF4-FFF2-40B4-BE49-F238E27FC236}">
                <a16:creationId xmlns:a16="http://schemas.microsoft.com/office/drawing/2014/main" id="{D9B75CE1-C4F7-BD16-1A75-A671A45C4B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4:notes">
            <a:extLst>
              <a:ext uri="{FF2B5EF4-FFF2-40B4-BE49-F238E27FC236}">
                <a16:creationId xmlns:a16="http://schemas.microsoft.com/office/drawing/2014/main" id="{A782C1FD-41D8-3B6A-21ED-EFD61B0C8C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068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>
          <a:extLst>
            <a:ext uri="{FF2B5EF4-FFF2-40B4-BE49-F238E27FC236}">
              <a16:creationId xmlns:a16="http://schemas.microsoft.com/office/drawing/2014/main" id="{8FE5C9E1-8C90-F0B0-0FD6-31A98E13C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:notes">
            <a:extLst>
              <a:ext uri="{FF2B5EF4-FFF2-40B4-BE49-F238E27FC236}">
                <a16:creationId xmlns:a16="http://schemas.microsoft.com/office/drawing/2014/main" id="{D0581757-659F-E2E5-2452-E53265F357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4:notes">
            <a:extLst>
              <a:ext uri="{FF2B5EF4-FFF2-40B4-BE49-F238E27FC236}">
                <a16:creationId xmlns:a16="http://schemas.microsoft.com/office/drawing/2014/main" id="{B7F1F33F-5752-E12B-599B-E3635FE93B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87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044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hyperlink" Target="https://www.youtube.com/watch?v=aG9_Z3b9ddI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0" y="-6786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>
            <a:spLocks noGrp="1"/>
          </p:cNvSpPr>
          <p:nvPr>
            <p:ph type="title"/>
          </p:nvPr>
        </p:nvSpPr>
        <p:spPr>
          <a:xfrm>
            <a:off x="838200" y="9203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4800" b="1" dirty="0">
                <a:solidFill>
                  <a:schemeClr val="dk1"/>
                </a:solidFill>
              </a:rPr>
              <a:t>理財</a:t>
            </a:r>
            <a:r>
              <a:rPr lang="zh-TW" sz="4800" b="1" u="sng" dirty="0">
                <a:solidFill>
                  <a:schemeClr val="dk1"/>
                </a:solidFill>
              </a:rPr>
              <a:t>心理</a:t>
            </a:r>
            <a:r>
              <a:rPr lang="zh-TW" sz="4800" b="1" dirty="0">
                <a:solidFill>
                  <a:schemeClr val="dk1"/>
                </a:solidFill>
              </a:rPr>
              <a:t>小測驗</a:t>
            </a:r>
            <a:endParaRPr sz="4800" b="1" dirty="0">
              <a:solidFill>
                <a:schemeClr val="dk1"/>
              </a:solidFill>
            </a:endParaRPr>
          </a:p>
        </p:txBody>
      </p:sp>
      <p:sp>
        <p:nvSpPr>
          <p:cNvPr id="8" name="Google Shape;90;p1">
            <a:extLst>
              <a:ext uri="{FF2B5EF4-FFF2-40B4-BE49-F238E27FC236}">
                <a16:creationId xmlns:a16="http://schemas.microsoft.com/office/drawing/2014/main" id="{00BA4E7F-2435-12DB-AA67-4B3C85A480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23647" y="2122619"/>
            <a:ext cx="7470772" cy="1266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TW" sz="3200">
                <a:solidFill>
                  <a:schemeClr val="tx1"/>
                </a:solidFill>
                <a:latin typeface="微軟正黑體"/>
                <a:ea typeface="微軟正黑體"/>
              </a:rPr>
              <a:t>假</a:t>
            </a:r>
            <a:r>
              <a:rPr lang="zh-TW" altLang="en-US" sz="3200">
                <a:solidFill>
                  <a:schemeClr val="tx1"/>
                </a:solidFill>
                <a:latin typeface="微軟正黑體"/>
                <a:ea typeface="微軟正黑體"/>
              </a:rPr>
              <a:t>如</a:t>
            </a:r>
            <a:r>
              <a:rPr lang="zh-TW" sz="3200">
                <a:solidFill>
                  <a:schemeClr val="tx1"/>
                </a:solidFill>
                <a:latin typeface="微軟正黑體"/>
                <a:ea typeface="微軟正黑體"/>
              </a:rPr>
              <a:t>你收到親戚給予一封</a:t>
            </a:r>
            <a:r>
              <a:rPr lang="en-GB" altLang="zh-TW" sz="3200" dirty="0">
                <a:solidFill>
                  <a:schemeClr val="tx1"/>
                </a:solidFill>
                <a:latin typeface="微軟正黑體"/>
                <a:ea typeface="微軟正黑體"/>
              </a:rPr>
              <a:t>100</a:t>
            </a:r>
            <a:r>
              <a:rPr lang="zh-TW" altLang="en-US" sz="3200">
                <a:solidFill>
                  <a:schemeClr val="tx1"/>
                </a:solidFill>
                <a:latin typeface="微軟正黑體"/>
                <a:ea typeface="微軟正黑體"/>
              </a:rPr>
              <a:t>元大</a:t>
            </a:r>
            <a:r>
              <a:rPr lang="zh-TW" sz="3200">
                <a:solidFill>
                  <a:schemeClr val="tx1"/>
                </a:solidFill>
                <a:latin typeface="微軟正黑體"/>
                <a:ea typeface="微軟正黑體"/>
              </a:rPr>
              <a:t>利是，你會怎樣處理？</a:t>
            </a:r>
            <a:endParaRPr lang="en-US" sz="3200">
              <a:solidFill>
                <a:schemeClr val="tx1"/>
              </a:solidFill>
              <a:latin typeface="微軟正黑體"/>
              <a:ea typeface="微軟正黑體"/>
            </a:endParaRPr>
          </a:p>
        </p:txBody>
      </p:sp>
      <p:sp>
        <p:nvSpPr>
          <p:cNvPr id="10" name="Google Shape;92;p1">
            <a:extLst>
              <a:ext uri="{FF2B5EF4-FFF2-40B4-BE49-F238E27FC236}">
                <a16:creationId xmlns:a16="http://schemas.microsoft.com/office/drawing/2014/main" id="{8602A7FB-B462-ED75-75F9-CA8CA900486B}"/>
              </a:ext>
            </a:extLst>
          </p:cNvPr>
          <p:cNvSpPr/>
          <p:nvPr/>
        </p:nvSpPr>
        <p:spPr>
          <a:xfrm>
            <a:off x="2523647" y="3611815"/>
            <a:ext cx="831570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zh-TW" sz="3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A. </a:t>
            </a:r>
            <a:r>
              <a:rPr lang="zh-TW" altLang="en-US" sz="3200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保留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 b="0" i="0" u="none" strike="noStrike" cap="none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B. </a:t>
            </a:r>
            <a:r>
              <a:rPr lang="zh-TW" altLang="en-US" sz="3200" b="0" i="0" u="none" strike="noStrike" cap="none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全花</a:t>
            </a:r>
            <a:endParaRPr lang="en-GB" altLang="zh-TW" sz="3200" b="0" i="0" u="none" strike="noStrike" cap="none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r>
              <a:rPr lang="en-US" altLang="zh-TW" sz="3200" dirty="0">
                <a:solidFill>
                  <a:schemeClr val="dk1"/>
                </a:solidFill>
                <a:latin typeface="微軟正黑體"/>
                <a:ea typeface="微軟正黑體"/>
                <a:cs typeface="Calibri"/>
                <a:sym typeface="Calibri"/>
              </a:rPr>
              <a:t>C. </a:t>
            </a:r>
            <a:r>
              <a:rPr lang="zh-TW" altLang="en-US" sz="3200">
                <a:solidFill>
                  <a:schemeClr val="dk1"/>
                </a:solidFill>
                <a:latin typeface="微軟正黑體"/>
                <a:ea typeface="微軟正黑體"/>
                <a:cs typeface="Calibri"/>
                <a:sym typeface="Calibri"/>
              </a:rPr>
              <a:t>各一半</a:t>
            </a:r>
            <a:endParaRPr lang="zh-TW" altLang="en-US" sz="3200">
              <a:solidFill>
                <a:schemeClr val="dk1"/>
              </a:solidFill>
              <a:latin typeface="微軟正黑體"/>
              <a:ea typeface="微軟正黑體"/>
              <a:cs typeface="Calibri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EECB0BC-F4C3-4302-A30C-BB4DFAE08DF7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31823AC-47D6-205F-8756-BF08DD1E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984732" y="9598940"/>
            <a:ext cx="550862" cy="365125"/>
          </a:xfrm>
        </p:spPr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28D4254B-A9A7-5967-AC35-2E4F84362B9F}"/>
              </a:ext>
            </a:extLst>
          </p:cNvPr>
          <p:cNvSpPr>
            <a:spLocks noGrp="1"/>
          </p:cNvSpPr>
          <p:nvPr/>
        </p:nvSpPr>
        <p:spPr>
          <a:xfrm>
            <a:off x="11078369" y="61832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>
            <a:spLocks noGrp="1"/>
          </p:cNvSpPr>
          <p:nvPr>
            <p:ph type="title"/>
          </p:nvPr>
        </p:nvSpPr>
        <p:spPr>
          <a:xfrm>
            <a:off x="1849582" y="1027756"/>
            <a:ext cx="98090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選項 A：</a:t>
            </a:r>
            <a:r>
              <a:rPr lang="zh-TW" altLang="en-US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儲蓄小達人</a:t>
            </a:r>
            <a:r>
              <a:rPr lang="en-GB" sz="3600" dirty="0"/>
              <a:t>💰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0" name="Google Shape;100;p2"/>
          <p:cNvSpPr txBox="1">
            <a:spLocks noGrp="1"/>
          </p:cNvSpPr>
          <p:nvPr>
            <p:ph type="body" idx="1"/>
          </p:nvPr>
        </p:nvSpPr>
        <p:spPr>
          <a:xfrm>
            <a:off x="1932709" y="2114328"/>
            <a:ext cx="8977746" cy="371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/>
              <a:t>• </a:t>
            </a:r>
            <a:r>
              <a:rPr lang="en-GB" sz="3200" b="1" dirty="0">
                <a:latin typeface="Microsoft JhengHei"/>
                <a:ea typeface="Microsoft JhengHei"/>
              </a:rPr>
              <a:t>核心想法</a:t>
            </a:r>
            <a:r>
              <a:rPr lang="en-GB" sz="3200" dirty="0">
                <a:latin typeface="Microsoft JhengHei"/>
                <a:ea typeface="Microsoft JhengHei"/>
              </a:rPr>
              <a:t>：</a:t>
            </a:r>
          </a:p>
          <a:p>
            <a:pPr marL="395605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>
                <a:latin typeface="Microsoft JhengHei"/>
                <a:ea typeface="Microsoft JhengHei"/>
              </a:rPr>
              <a:t>覺得把錢存進豬仔錢罌或銀行最安全。</a:t>
            </a:r>
          </a:p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Microsoft JhengHei"/>
                <a:ea typeface="Microsoft JhengHei"/>
              </a:rPr>
              <a:t>• </a:t>
            </a:r>
            <a:r>
              <a:rPr lang="en-GB" sz="3200" b="1" dirty="0">
                <a:latin typeface="Microsoft JhengHei"/>
                <a:ea typeface="Microsoft JhengHei"/>
              </a:rPr>
              <a:t>理財態度</a:t>
            </a:r>
            <a:r>
              <a:rPr lang="en-GB" sz="3200" dirty="0">
                <a:latin typeface="Microsoft JhengHei"/>
                <a:ea typeface="Microsoft JhengHei"/>
              </a:rPr>
              <a:t>：</a:t>
            </a:r>
          </a:p>
          <a:p>
            <a:pPr marL="395605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>
                <a:latin typeface="Microsoft JhengHei"/>
                <a:ea typeface="Microsoft JhengHei"/>
              </a:rPr>
              <a:t>懂得「積少成多」，不亂花錢。</a:t>
            </a:r>
          </a:p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Microsoft JhengHei"/>
                <a:ea typeface="Microsoft JhengHei"/>
              </a:rPr>
              <a:t>• </a:t>
            </a:r>
            <a:r>
              <a:rPr lang="en-GB" sz="3200" b="1" dirty="0">
                <a:latin typeface="Microsoft JhengHei"/>
                <a:ea typeface="Microsoft JhengHei"/>
              </a:rPr>
              <a:t>小提醒</a:t>
            </a:r>
            <a:r>
              <a:rPr lang="en-GB" sz="3200" dirty="0">
                <a:latin typeface="Microsoft JhengHei"/>
                <a:ea typeface="Microsoft JhengHei"/>
              </a:rPr>
              <a:t>：</a:t>
            </a:r>
          </a:p>
          <a:p>
            <a:pPr marL="395605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 err="1">
                <a:latin typeface="Microsoft JhengHei"/>
                <a:ea typeface="Microsoft JhengHei"/>
              </a:rPr>
              <a:t>存錢是好習慣！但有時候也可以適當地買些學習用品，或跟朋友分享快樂</a:t>
            </a:r>
            <a:r>
              <a:rPr lang="en-GB" sz="3200" dirty="0">
                <a:latin typeface="Microsoft JhengHei"/>
                <a:ea typeface="Microsoft JhengHei"/>
              </a:rPr>
              <a:t>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60F87DB-F066-A313-59BA-F4DFB14EE500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55D99C34-D70F-082E-22A6-8E7237370681}"/>
              </a:ext>
            </a:extLst>
          </p:cNvPr>
          <p:cNvSpPr>
            <a:spLocks noGrp="1"/>
          </p:cNvSpPr>
          <p:nvPr/>
        </p:nvSpPr>
        <p:spPr>
          <a:xfrm>
            <a:off x="11078369" y="61832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39DA4C4F-2A24-8E54-78F4-4EFEAB9E3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>
            <a:extLst>
              <a:ext uri="{FF2B5EF4-FFF2-40B4-BE49-F238E27FC236}">
                <a16:creationId xmlns:a16="http://schemas.microsoft.com/office/drawing/2014/main" id="{1BD6BFCF-B70B-AF95-C7B0-97C8AACAC7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09575BC2-8F7D-BEA6-13BA-06E87CE4AA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49582" y="1027756"/>
            <a:ext cx="98090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ct val="100000"/>
            </a:pP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選項 </a:t>
            </a:r>
            <a:r>
              <a:rPr lang="en-GB" alt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B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：快樂享樂型</a:t>
            </a:r>
            <a:r>
              <a:rPr lang="en-GB" sz="3600" b="1" kern="100" dirty="0">
                <a:latin typeface="Arial"/>
                <a:ea typeface="DengXian" panose="02010600030101010101" pitchFamily="2" charset="-122"/>
                <a:cs typeface="Segoe UI Emoji" panose="020B0502040204020203" pitchFamily="34" charset="0"/>
              </a:rPr>
              <a:t>🎉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2603CF59-5FD5-531E-6ABE-ED113818AF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32709" y="2114328"/>
            <a:ext cx="8977746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/>
              <a:t>• </a:t>
            </a:r>
            <a:r>
              <a:rPr lang="en-GB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核心想法</a:t>
            </a:r>
            <a:r>
              <a:rPr lang="en-GB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396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 err="1"/>
              <a:t>覺得錢就是要拿來換取快樂和買喜歡的東西</a:t>
            </a:r>
            <a:r>
              <a:rPr lang="en-GB" sz="3200" dirty="0"/>
              <a:t>。</a:t>
            </a:r>
          </a:p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</a:t>
            </a:r>
            <a:r>
              <a:rPr lang="en-GB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理財態度</a:t>
            </a:r>
            <a:r>
              <a:rPr lang="en-GB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396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 err="1"/>
              <a:t>覺得錢就是要拿來換取快樂和買喜歡的東西</a:t>
            </a:r>
            <a:r>
              <a:rPr lang="en-GB" sz="3200" dirty="0"/>
              <a:t>。</a:t>
            </a:r>
          </a:p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</a:t>
            </a:r>
            <a:r>
              <a:rPr lang="en-GB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小提醒</a:t>
            </a:r>
            <a:r>
              <a:rPr lang="en-GB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396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200" dirty="0" err="1"/>
              <a:t>雖然當下很開心，但如果把錢全部花光，萬一遇到想買重要東西或有緊急需要時，就會不夠錢用喔</a:t>
            </a:r>
            <a:r>
              <a:rPr lang="en-GB" sz="3200" dirty="0"/>
              <a:t>！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C159587-6403-1D8B-BD2D-D26053C59110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4AE31D65-75F1-1ED4-1391-36ACC3BF6738}"/>
              </a:ext>
            </a:extLst>
          </p:cNvPr>
          <p:cNvSpPr>
            <a:spLocks noGrp="1"/>
          </p:cNvSpPr>
          <p:nvPr/>
        </p:nvSpPr>
        <p:spPr>
          <a:xfrm>
            <a:off x="11078369" y="61832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039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8EA924C9-0E03-A8F7-3AB0-CEBF33E20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>
            <a:extLst>
              <a:ext uri="{FF2B5EF4-FFF2-40B4-BE49-F238E27FC236}">
                <a16:creationId xmlns:a16="http://schemas.microsoft.com/office/drawing/2014/main" id="{05D386D9-4447-C46D-E793-A97FC4F78B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>
            <a:extLst>
              <a:ext uri="{FF2B5EF4-FFF2-40B4-BE49-F238E27FC236}">
                <a16:creationId xmlns:a16="http://schemas.microsoft.com/office/drawing/2014/main" id="{6EE94E9B-7149-7121-204C-5099B3CB59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49582" y="1027756"/>
            <a:ext cx="980901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14300">
              <a:lnSpc>
                <a:spcPct val="100000"/>
              </a:lnSpc>
            </a:pPr>
            <a:r>
              <a:rPr 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選項 </a:t>
            </a:r>
            <a:r>
              <a:rPr lang="en-GB" altLang="zh-TW" sz="3600" b="1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C</a:t>
            </a:r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r>
              <a:rPr lang="en-GB" sz="3600" b="1" dirty="0" err="1"/>
              <a:t>精明理財家</a:t>
            </a:r>
            <a:r>
              <a:rPr lang="en-GB" sz="3600" dirty="0"/>
              <a:t> ⚖️</a:t>
            </a:r>
            <a:endParaRPr sz="3600" b="1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0" name="Google Shape;100;p2">
            <a:extLst>
              <a:ext uri="{FF2B5EF4-FFF2-40B4-BE49-F238E27FC236}">
                <a16:creationId xmlns:a16="http://schemas.microsoft.com/office/drawing/2014/main" id="{2C7698AC-3314-A521-C810-2200ADABF9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32709" y="2114328"/>
            <a:ext cx="8977746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/>
              <a:t>• </a:t>
            </a:r>
            <a:r>
              <a:rPr lang="en-GB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核心想法</a:t>
            </a:r>
            <a:r>
              <a:rPr lang="en-GB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396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/>
              <a:t>一邊儲蓄，一邊消費。</a:t>
            </a:r>
          </a:p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</a:t>
            </a:r>
            <a:r>
              <a:rPr lang="en-GB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理財態度</a:t>
            </a:r>
            <a:r>
              <a:rPr lang="en-GB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396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/>
              <a:t>會把錢分成兩份，一份存起來，另一份買自己需要的東西。</a:t>
            </a:r>
            <a:endParaRPr lang="en-GB" sz="3200" dirty="0"/>
          </a:p>
          <a:p>
            <a:pPr marL="1143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</a:t>
            </a:r>
            <a:r>
              <a:rPr lang="en-GB" sz="3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小提醒</a:t>
            </a:r>
            <a:r>
              <a:rPr lang="en-GB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</a:p>
          <a:p>
            <a:pPr marL="396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3200" dirty="0"/>
              <a:t>這是一個很棒的習慣！既能留用，又能享受現在。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FC4E131-7CD3-0793-DEE6-91FDF77FA6D2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29C1B932-65B0-B828-63B7-8857F9538B9A}"/>
              </a:ext>
            </a:extLst>
          </p:cNvPr>
          <p:cNvSpPr>
            <a:spLocks noGrp="1"/>
          </p:cNvSpPr>
          <p:nvPr/>
        </p:nvSpPr>
        <p:spPr>
          <a:xfrm>
            <a:off x="11078369" y="61832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05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21" name="Google Shape;121;p5"/>
          <p:cNvPicPr preferRelativeResize="0"/>
          <p:nvPr/>
        </p:nvPicPr>
        <p:blipFill rotWithShape="1">
          <a:blip r:embed="rId3">
            <a:alphaModFix/>
          </a:blip>
          <a:srcRect l="16558" t="16477" r="15426" b="15057"/>
          <a:stretch/>
        </p:blipFill>
        <p:spPr>
          <a:xfrm>
            <a:off x="0" y="-45339"/>
            <a:ext cx="12192000" cy="69033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6FF629CA-0315-1DA5-6D45-833E2ABD8EA0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1BBA3CD6-D31F-83B5-3BEC-1A6260D416BF}"/>
              </a:ext>
            </a:extLst>
          </p:cNvPr>
          <p:cNvSpPr>
            <a:spLocks noGrp="1"/>
          </p:cNvSpPr>
          <p:nvPr/>
        </p:nvSpPr>
        <p:spPr>
          <a:xfrm>
            <a:off x="11160523" y="6127750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8921F73E-890D-2578-8765-4C655EF69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>
            <a:extLst>
              <a:ext uri="{FF2B5EF4-FFF2-40B4-BE49-F238E27FC236}">
                <a16:creationId xmlns:a16="http://schemas.microsoft.com/office/drawing/2014/main" id="{4C43F648-665A-FA49-5188-507575ABB8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-1732" y="-6786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>
            <a:extLst>
              <a:ext uri="{FF2B5EF4-FFF2-40B4-BE49-F238E27FC236}">
                <a16:creationId xmlns:a16="http://schemas.microsoft.com/office/drawing/2014/main" id="{202333F6-E95A-B257-4E99-F4725FDAFB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6468" y="109894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GB" sz="4000" b="1" dirty="0" err="1"/>
              <a:t>利益尚未到手，代價已先付出</a:t>
            </a:r>
            <a:endParaRPr lang="en-GB" sz="4000" b="1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2D5E112-3923-EF93-96F1-A9C29CE227FD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E2A7A95-35F4-83A2-1577-D949D50482D0}"/>
              </a:ext>
            </a:extLst>
          </p:cNvPr>
          <p:cNvSpPr txBox="1"/>
          <p:nvPr/>
        </p:nvSpPr>
        <p:spPr>
          <a:xfrm>
            <a:off x="2493816" y="2245931"/>
            <a:ext cx="94765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睇片</a:t>
            </a:r>
            <a:br>
              <a:rPr lang="en-GB" altLang="zh-TW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GB" sz="2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https://youtu.be/zMWuC2SbB3U?si=mzsbHWu8Q2X2dP_Y</a:t>
            </a:r>
          </a:p>
        </p:txBody>
      </p:sp>
      <p:pic>
        <p:nvPicPr>
          <p:cNvPr id="5" name="圖片 4" descr="mpv —— 媒体播放器- mpv_CFanStation">
            <a:extLst>
              <a:ext uri="{FF2B5EF4-FFF2-40B4-BE49-F238E27FC236}">
                <a16:creationId xmlns:a16="http://schemas.microsoft.com/office/drawing/2014/main" id="{49797298-2D15-C4BA-90CD-08113AB0A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914" y="3183690"/>
            <a:ext cx="3251941" cy="3251941"/>
          </a:xfrm>
          <a:prstGeom prst="rect">
            <a:avLst/>
          </a:prstGeom>
        </p:spPr>
      </p:pic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CFC62223-A115-282B-A294-1A394AB2675F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180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7"/>
          <p:cNvPicPr preferRelativeResize="0"/>
          <p:nvPr/>
        </p:nvPicPr>
        <p:blipFill rotWithShape="1">
          <a:blip r:embed="rId3">
            <a:alphaModFix/>
          </a:blip>
          <a:srcRect t="1289"/>
          <a:stretch/>
        </p:blipFill>
        <p:spPr>
          <a:xfrm>
            <a:off x="0" y="0"/>
            <a:ext cx="12192000" cy="687035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>
            <a:spLocks noGrp="1"/>
          </p:cNvSpPr>
          <p:nvPr>
            <p:ph type="ctrTitle"/>
          </p:nvPr>
        </p:nvSpPr>
        <p:spPr>
          <a:xfrm rot="-487747">
            <a:off x="2204791" y="635273"/>
            <a:ext cx="8321913" cy="223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真</a:t>
            </a:r>
            <a:r>
              <a:rPr 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的有『高回報、低要求』</a:t>
            </a:r>
            <a:br>
              <a:rPr lang="en-GB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</a:br>
            <a:r>
              <a:rPr 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的工作嗎？</a:t>
            </a:r>
            <a:endParaRPr sz="4400" b="1" dirty="0">
              <a:latin typeface="微軟正黑體" panose="020B0604030504040204" pitchFamily="34" charset="-120"/>
              <a:ea typeface="微軟正黑體" panose="020B0604030504040204" pitchFamily="34" charset="-120"/>
              <a:cs typeface="DFKai-SB"/>
              <a:sym typeface="DFKai-SB"/>
            </a:endParaRPr>
          </a:p>
        </p:txBody>
      </p:sp>
      <p:sp>
        <p:nvSpPr>
          <p:cNvPr id="139" name="Google Shape;139;p7"/>
          <p:cNvSpPr txBox="1">
            <a:spLocks noGrp="1"/>
          </p:cNvSpPr>
          <p:nvPr>
            <p:ph type="subTitle" idx="1"/>
          </p:nvPr>
        </p:nvSpPr>
        <p:spPr>
          <a:xfrm>
            <a:off x="1804523" y="509111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這些工作背後藏着</a:t>
            </a: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甚</a:t>
            </a:r>
            <a:r>
              <a:rPr lang="zh-TW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麼代價</a:t>
            </a:r>
            <a:r>
              <a:rPr 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DFKai-SB"/>
                <a:sym typeface="DFKai-SB"/>
              </a:rPr>
              <a:t>？</a:t>
            </a:r>
            <a:endParaRPr sz="4000" b="1" dirty="0">
              <a:latin typeface="微軟正黑體" panose="020B0604030504040204" pitchFamily="34" charset="-120"/>
              <a:ea typeface="微軟正黑體" panose="020B0604030504040204" pitchFamily="34" charset="-120"/>
              <a:cs typeface="DFKai-SB"/>
              <a:sym typeface="DFKai-SB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0" name="Google Shape;140;p7" descr="卡通金錢圖案素材| PNG和向量圖| 透明背景圖片| 免費下载- Pngtre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6735" y="2448965"/>
            <a:ext cx="2792576" cy="279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7" descr="監獄插畫圖片PNG去背圖| 矢量圖案素材| 免费下载| Pngtree"/>
          <p:cNvPicPr preferRelativeResize="0"/>
          <p:nvPr/>
        </p:nvPicPr>
        <p:blipFill rotWithShape="1">
          <a:blip r:embed="rId5">
            <a:alphaModFix/>
          </a:blip>
          <a:srcRect l="6701" t="26093" r="7224" b="16121"/>
          <a:stretch/>
        </p:blipFill>
        <p:spPr>
          <a:xfrm>
            <a:off x="2282744" y="3656612"/>
            <a:ext cx="1952886" cy="13110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06A5C480-AD89-F3EC-E841-5FBD994381DA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74ABA9EB-D217-EE6E-1BD5-D1AB888D74B5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>
          <a:extLst>
            <a:ext uri="{FF2B5EF4-FFF2-40B4-BE49-F238E27FC236}">
              <a16:creationId xmlns:a16="http://schemas.microsoft.com/office/drawing/2014/main" id="{BFFB6677-8721-28FC-E0B2-CCBA529CA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>
            <a:extLst>
              <a:ext uri="{FF2B5EF4-FFF2-40B4-BE49-F238E27FC236}">
                <a16:creationId xmlns:a16="http://schemas.microsoft.com/office/drawing/2014/main" id="{B39C0A77-3804-B040-ACEC-4B130F69CF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0" y="1893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04620A-BB36-3076-FFB8-3AA80BF5DAD4}"/>
              </a:ext>
            </a:extLst>
          </p:cNvPr>
          <p:cNvSpPr txBox="1"/>
          <p:nvPr/>
        </p:nvSpPr>
        <p:spPr>
          <a:xfrm>
            <a:off x="5638354" y="6498877"/>
            <a:ext cx="6428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dirty="0"/>
              <a:t>https://www.police.gov.hk/info/ebook/fiib/2024/01/index.html#p=5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435BD83-AC94-A4B8-1013-E6E6019F841F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3" name="Google Shape;151;p8">
            <a:extLst>
              <a:ext uri="{FF2B5EF4-FFF2-40B4-BE49-F238E27FC236}">
                <a16:creationId xmlns:a16="http://schemas.microsoft.com/office/drawing/2014/main" id="{DC28714C-10C2-8D18-B78F-8EAA970B924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6400" y="1013114"/>
            <a:ext cx="3801629" cy="4831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0;p8">
            <a:extLst>
              <a:ext uri="{FF2B5EF4-FFF2-40B4-BE49-F238E27FC236}">
                <a16:creationId xmlns:a16="http://schemas.microsoft.com/office/drawing/2014/main" id="{D2EE4106-933F-F2A4-57C0-B7887A231E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480000">
            <a:off x="6696195" y="1307662"/>
            <a:ext cx="3510114" cy="46901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48;p8">
            <a:extLst>
              <a:ext uri="{FF2B5EF4-FFF2-40B4-BE49-F238E27FC236}">
                <a16:creationId xmlns:a16="http://schemas.microsoft.com/office/drawing/2014/main" id="{9F681825-F9AC-4D81-94C4-9FB89BA59B90}"/>
              </a:ext>
            </a:extLst>
          </p:cNvPr>
          <p:cNvSpPr/>
          <p:nvPr/>
        </p:nvSpPr>
        <p:spPr>
          <a:xfrm>
            <a:off x="4579327" y="1010797"/>
            <a:ext cx="33483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i="0" u="none" strike="noStrik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案例</a:t>
            </a:r>
            <a:endParaRPr sz="4000" b="1" i="0" u="none" strike="noStrik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投影片編號版面配置區 1">
            <a:extLst>
              <a:ext uri="{FF2B5EF4-FFF2-40B4-BE49-F238E27FC236}">
                <a16:creationId xmlns:a16="http://schemas.microsoft.com/office/drawing/2014/main" id="{55DB1DB7-A7F1-1E39-7D97-E8743FFAF8DF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563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9"/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0" y="0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9"/>
          <p:cNvSpPr txBox="1">
            <a:spLocks noGrp="1"/>
          </p:cNvSpPr>
          <p:nvPr>
            <p:ph type="body" idx="1"/>
          </p:nvPr>
        </p:nvSpPr>
        <p:spPr>
          <a:xfrm>
            <a:off x="3179618" y="1327439"/>
            <a:ext cx="708210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「我只是幫忙收錢/開戶口/跑腿，</a:t>
            </a:r>
            <a:br>
              <a:rPr lang="en-GB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錢又不是我騙的，罪應該很輕吧？」 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4022293" y="2703602"/>
            <a:ext cx="476123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1" i="0" u="none" strike="noStrike" cap="none" dirty="0">
                <a:solidFill>
                  <a:schemeClr val="dk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你同意嗎？</a:t>
            </a:r>
            <a:endParaRPr sz="6000" b="1" i="0" u="none" strike="noStrike" cap="none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F12861-F2BA-0DC8-E641-18A59A0F3549}"/>
              </a:ext>
            </a:extLst>
          </p:cNvPr>
          <p:cNvSpPr txBox="1"/>
          <p:nvPr/>
        </p:nvSpPr>
        <p:spPr>
          <a:xfrm>
            <a:off x="5638354" y="6498877"/>
            <a:ext cx="6428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dirty="0"/>
              <a:t>https://www.police.gov.hk/info/ebook/fiib/2024/01/index.html#p=5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075D8B8-7D03-0E61-EB32-FFDF89523599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6" name="Google Shape;155;p8">
            <a:extLst>
              <a:ext uri="{FF2B5EF4-FFF2-40B4-BE49-F238E27FC236}">
                <a16:creationId xmlns:a16="http://schemas.microsoft.com/office/drawing/2014/main" id="{1490CF87-B82F-4149-80A6-BD5BCD1A04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2423" y="3715789"/>
            <a:ext cx="2933343" cy="21646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77F5C7E2-9666-C95D-9766-CD559ACDAD37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474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0"/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-635" y="634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 txBox="1">
            <a:spLocks noGrp="1"/>
          </p:cNvSpPr>
          <p:nvPr>
            <p:ph type="title"/>
          </p:nvPr>
        </p:nvSpPr>
        <p:spPr>
          <a:xfrm>
            <a:off x="838200" y="679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b="1" dirty="0"/>
              <a:t>法律後果</a:t>
            </a:r>
            <a:endParaRPr b="1" dirty="0"/>
          </a:p>
        </p:txBody>
      </p:sp>
      <p:sp>
        <p:nvSpPr>
          <p:cNvPr id="171" name="Google Shape;171;p10"/>
          <p:cNvSpPr txBox="1">
            <a:spLocks noGrp="1"/>
          </p:cNvSpPr>
          <p:nvPr>
            <p:ph type="body" idx="1"/>
          </p:nvPr>
        </p:nvSpPr>
        <p:spPr>
          <a:xfrm>
            <a:off x="1538514" y="1989772"/>
            <a:ext cx="941977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lnSpc>
                <a:spcPct val="100000"/>
              </a:lnSpc>
              <a:buSzPts val="2800"/>
              <a:buFont typeface="Noto Sans Symbols"/>
              <a:buChar char="●"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盜竊罪：最高可被判處監禁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以欺詐罪：一經定罪，最高可判處監禁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洗黑錢罪：借出戶口或協助處理贓款，最高可被判罰款港幣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500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萬元及監禁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14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年。 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3954145" y="271145"/>
            <a:ext cx="4488815" cy="2029460"/>
          </a:xfrm>
          <a:prstGeom prst="irregularSeal1">
            <a:avLst/>
          </a:prstGeom>
          <a:noFill/>
          <a:ln w="381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3851275" y="327660"/>
            <a:ext cx="4488815" cy="2029460"/>
          </a:xfrm>
          <a:prstGeom prst="irregularSeal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0"/>
          <p:cNvPicPr preferRelativeResize="0"/>
          <p:nvPr/>
        </p:nvPicPr>
        <p:blipFill rotWithShape="1">
          <a:blip r:embed="rId4">
            <a:alphaModFix/>
          </a:blip>
          <a:srcRect l="2439" t="9681"/>
          <a:stretch/>
        </p:blipFill>
        <p:spPr>
          <a:xfrm>
            <a:off x="4805362" y="4613286"/>
            <a:ext cx="288607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77D8990-5428-7893-FADE-DE76255930E9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D8A136FE-B18F-E5F0-A620-71B1B7A6CF22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5503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 t="1373"/>
          <a:stretch/>
        </p:blipFill>
        <p:spPr>
          <a:xfrm>
            <a:off x="0" y="2539"/>
            <a:ext cx="12192000" cy="685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1"/>
          <p:cNvSpPr/>
          <p:nvPr/>
        </p:nvSpPr>
        <p:spPr>
          <a:xfrm>
            <a:off x="3954145" y="1405890"/>
            <a:ext cx="3921760" cy="439420"/>
          </a:xfrm>
          <a:prstGeom prst="irregularSeal1">
            <a:avLst/>
          </a:prstGeom>
          <a:noFill/>
          <a:ln w="38100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4084320" y="1405890"/>
            <a:ext cx="4023995" cy="599440"/>
          </a:xfrm>
          <a:prstGeom prst="irregularSeal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1"/>
          <p:cNvSpPr txBox="1">
            <a:spLocks noGrp="1"/>
          </p:cNvSpPr>
          <p:nvPr>
            <p:ph type="title"/>
          </p:nvPr>
        </p:nvSpPr>
        <p:spPr>
          <a:xfrm>
            <a:off x="838200" y="679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lnSpc>
                <a:spcPct val="100000"/>
              </a:lnSpc>
              <a:buSzPts val="4400"/>
            </a:pPr>
            <a:r>
              <a:rPr lang="en-GB" b="1" dirty="0" err="1"/>
              <a:t>毀掉前途</a:t>
            </a:r>
            <a:endParaRPr b="1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D8A4861-0BBF-CC81-60F0-FCE25D2C0FB2}"/>
              </a:ext>
            </a:extLst>
          </p:cNvPr>
          <p:cNvSpPr txBox="1"/>
          <p:nvPr/>
        </p:nvSpPr>
        <p:spPr>
          <a:xfrm>
            <a:off x="6945954" y="2261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" name="Google Shape;171;p10">
            <a:extLst>
              <a:ext uri="{FF2B5EF4-FFF2-40B4-BE49-F238E27FC236}">
                <a16:creationId xmlns:a16="http://schemas.microsoft.com/office/drawing/2014/main" id="{F5205924-CAB3-B04B-CB52-BFBCD36914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88498" y="1855470"/>
            <a:ext cx="885305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00000"/>
              </a:lnSpc>
              <a:buSzPts val="2800"/>
              <a:buFont typeface="Noto Sans Symbols"/>
              <a:buChar char="●"/>
            </a:pP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en-GB" b="1" dirty="0" err="1"/>
              <a:t>要負法律責任</a:t>
            </a:r>
            <a:r>
              <a:rPr lang="en-GB" dirty="0" err="1"/>
              <a:t>：不論年齡，只要參與幫忙壞人拿錢、送貨或出賣資料，一樣要被警察抓</a:t>
            </a:r>
            <a:r>
              <a:rPr lang="zh-TW" altLang="en-US" dirty="0"/>
              <a:t>住</a:t>
            </a:r>
            <a:r>
              <a:rPr lang="en-GB" dirty="0"/>
              <a:t>，</a:t>
            </a:r>
            <a:r>
              <a:rPr lang="en-GB" dirty="0" err="1"/>
              <a:t>甚至會坐牢</a:t>
            </a:r>
            <a:r>
              <a:rPr lang="en-GB" dirty="0"/>
              <a:t>！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讓家人傷心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：不法行為會嚴重傷害到最愛你的爸爸、媽媽和家人，讓他們每天為你流淚和擔心。</a:t>
            </a:r>
          </a:p>
          <a:p>
            <a:pPr indent="-457200">
              <a:lnSpc>
                <a:spcPct val="110000"/>
              </a:lnSpc>
              <a:spcBef>
                <a:spcPts val="0"/>
              </a:spcBef>
              <a:buSzPts val="2800"/>
              <a:buFont typeface="Noto Sans Symbols"/>
              <a:buChar char="●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失去自由與明天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：一旦留下犯罪紀錄，長大後可能無法自由出國讀書，也找不到好工作，前途就毀了。</a:t>
            </a: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231890FD-FCCE-C13F-7E93-EA5E81B152D3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2422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>
          <a:extLst>
            <a:ext uri="{FF2B5EF4-FFF2-40B4-BE49-F238E27FC236}">
              <a16:creationId xmlns:a16="http://schemas.microsoft.com/office/drawing/2014/main" id="{9D494B0B-825B-C6CE-E101-EE5D92E7C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6">
            <a:extLst>
              <a:ext uri="{FF2B5EF4-FFF2-40B4-BE49-F238E27FC236}">
                <a16:creationId xmlns:a16="http://schemas.microsoft.com/office/drawing/2014/main" id="{449A5E11-3A2A-53CF-F826-5E59729113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10"/>
          <a:stretch/>
        </p:blipFill>
        <p:spPr>
          <a:xfrm>
            <a:off x="0" y="0"/>
            <a:ext cx="12192000" cy="68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6">
            <a:extLst>
              <a:ext uri="{FF2B5EF4-FFF2-40B4-BE49-F238E27FC236}">
                <a16:creationId xmlns:a16="http://schemas.microsoft.com/office/drawing/2014/main" id="{CD0C6EFC-E4AB-14A7-EE28-240E336D0E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96491" y="1079321"/>
            <a:ext cx="883452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</a:t>
            </a:r>
            <a:r>
              <a:rPr lang="en-GB" altLang="zh-TW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</a:t>
            </a:r>
            <a:r>
              <a:rPr lang="zh-TW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endParaRPr sz="4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44" name="Google Shape;244;p16">
            <a:extLst>
              <a:ext uri="{FF2B5EF4-FFF2-40B4-BE49-F238E27FC236}">
                <a16:creationId xmlns:a16="http://schemas.microsoft.com/office/drawing/2014/main" id="{B530EEAC-866C-A4CE-E15B-69BFE0CAF9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78677" y="2277289"/>
            <a:ext cx="6856268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altLang="en-US" dirty="0"/>
              <a:t>在網上打機時，有陌生人說：「你幫我下載這個 </a:t>
            </a:r>
            <a:r>
              <a:rPr lang="en-US" altLang="zh-TW" dirty="0"/>
              <a:t>App </a:t>
            </a:r>
            <a:r>
              <a:rPr lang="zh-TW" altLang="en-US" dirty="0"/>
              <a:t>註冊帳號，或者把你的電話號碼</a:t>
            </a:r>
            <a:r>
              <a:rPr lang="en-US" altLang="zh-TW" dirty="0"/>
              <a:t>/</a:t>
            </a:r>
            <a:r>
              <a:rPr lang="zh-TW" altLang="en-US" dirty="0"/>
              <a:t>媽媽的密碼告訴我，我就送你全套珍貴遊戲儲值幣。」</a:t>
            </a:r>
            <a:endParaRPr lang="en-GB" altLang="zh-TW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endParaRPr lang="zh-TW" alt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altLang="en-US" u="sng" dirty="0"/>
              <a:t>反思</a:t>
            </a:r>
            <a:r>
              <a:rPr lang="zh-TW" altLang="en-US" dirty="0"/>
              <a:t>：這就是「出賣個人資料</a:t>
            </a:r>
            <a:r>
              <a:rPr lang="en-US" altLang="zh-TW" dirty="0"/>
              <a:t>/</a:t>
            </a:r>
            <a:r>
              <a:rPr lang="zh-TW" altLang="en-US" dirty="0"/>
              <a:t>戶口」的危險行為，會讓自己和家人陷入被騙或犯法的危機。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endParaRPr sz="3200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8F5074D-7113-F230-4DEC-8E94279EA480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B81239C8-BF5B-6E4A-92D6-0CA228AF9503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8405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>
          <a:extLst>
            <a:ext uri="{FF2B5EF4-FFF2-40B4-BE49-F238E27FC236}">
              <a16:creationId xmlns:a16="http://schemas.microsoft.com/office/drawing/2014/main" id="{83BD7A84-40D6-26D4-BF85-294BC4CC2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7">
            <a:extLst>
              <a:ext uri="{FF2B5EF4-FFF2-40B4-BE49-F238E27FC236}">
                <a16:creationId xmlns:a16="http://schemas.microsoft.com/office/drawing/2014/main" id="{93C15794-E797-6919-8681-3C74E8B34A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10"/>
          <a:stretch/>
        </p:blipFill>
        <p:spPr>
          <a:xfrm>
            <a:off x="69273" y="0"/>
            <a:ext cx="12192000" cy="68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7">
            <a:extLst>
              <a:ext uri="{FF2B5EF4-FFF2-40B4-BE49-F238E27FC236}">
                <a16:creationId xmlns:a16="http://schemas.microsoft.com/office/drawing/2014/main" id="{228C99AF-9245-21E0-5572-F6BD29686D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90009" y="1060623"/>
            <a:ext cx="927313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  <a:buSzPts val="4400"/>
            </a:pPr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情境</a:t>
            </a:r>
            <a:r>
              <a:rPr lang="en-GB" altLang="zh-TW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</a:t>
            </a:r>
            <a:r>
              <a:rPr lang="zh-TW" altLang="en-US" sz="4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endParaRPr sz="4800" b="1" dirty="0"/>
          </a:p>
        </p:txBody>
      </p:sp>
      <p:sp>
        <p:nvSpPr>
          <p:cNvPr id="252" name="Google Shape;252;p17">
            <a:extLst>
              <a:ext uri="{FF2B5EF4-FFF2-40B4-BE49-F238E27FC236}">
                <a16:creationId xmlns:a16="http://schemas.microsoft.com/office/drawing/2014/main" id="{4864F630-3E80-F1A3-5652-7A8DC10F5B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18509" y="2386186"/>
            <a:ext cx="6754091" cy="435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dirty="0"/>
              <a:t>網上認識的「大哥哥」說：「你幫我把這包東西交給某人</a:t>
            </a:r>
            <a:r>
              <a:rPr lang="en-US" altLang="zh-TW" dirty="0"/>
              <a:t>/</a:t>
            </a:r>
            <a:r>
              <a:rPr lang="zh-TW" altLang="en-US" dirty="0"/>
              <a:t>幫我去便利店買幾張點數卡，我請你食漢堡包或者比 </a:t>
            </a:r>
            <a:r>
              <a:rPr lang="en-US" altLang="zh-TW" dirty="0"/>
              <a:t>$50 </a:t>
            </a:r>
            <a:r>
              <a:rPr lang="zh-TW" altLang="en-US" dirty="0"/>
              <a:t>你。」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GB" altLang="zh-TW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u="sng" dirty="0"/>
              <a:t>反思</a:t>
            </a:r>
            <a:r>
              <a:rPr lang="zh-TW" altLang="en-US" dirty="0"/>
              <a:t>：天下沒有免費午餐，幫不認識的人帶路或拿東西，裡面可能藏著違禁品，一樣要負上嚴重後果。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D8DA0BF-32E6-C326-161F-9A3E79439DB0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BB5365BB-3AB9-46EE-6240-53ECC77F6BE2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0026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>
          <a:extLst>
            <a:ext uri="{FF2B5EF4-FFF2-40B4-BE49-F238E27FC236}">
              <a16:creationId xmlns:a16="http://schemas.microsoft.com/office/drawing/2014/main" id="{DB09A234-F8D1-0B07-D60F-7287655D4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4">
            <a:extLst>
              <a:ext uri="{FF2B5EF4-FFF2-40B4-BE49-F238E27FC236}">
                <a16:creationId xmlns:a16="http://schemas.microsoft.com/office/drawing/2014/main" id="{E041FBCF-0AE8-7528-78F1-08F1D7190D7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AC3D9AAB-2EFA-C10F-A3C6-F13C8AF6F7C9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D143FEB-9776-826C-946A-4F8175923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91"/>
            <a:ext cx="12192000" cy="6837018"/>
          </a:xfrm>
          <a:prstGeom prst="rect">
            <a:avLst/>
          </a:prstGeom>
        </p:spPr>
      </p:pic>
      <p:sp>
        <p:nvSpPr>
          <p:cNvPr id="7" name="投影片編號版面配置區 1">
            <a:extLst>
              <a:ext uri="{FF2B5EF4-FFF2-40B4-BE49-F238E27FC236}">
                <a16:creationId xmlns:a16="http://schemas.microsoft.com/office/drawing/2014/main" id="{8BB1A914-95FE-AC70-B5F3-DEFDE3D23D95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58746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8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4976"/>
            <a:ext cx="12224385" cy="685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 txBox="1">
            <a:spLocks noGrp="1"/>
          </p:cNvSpPr>
          <p:nvPr>
            <p:ph type="title"/>
          </p:nvPr>
        </p:nvSpPr>
        <p:spPr>
          <a:xfrm>
            <a:off x="1278082" y="856298"/>
            <a:ext cx="10075718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4000" dirty="0"/>
              <a:t>這不單是一場敲詐金錢的騙局，</a:t>
            </a:r>
            <a:br>
              <a:rPr lang="zh-TW" sz="4000" dirty="0"/>
            </a:br>
            <a:r>
              <a:rPr lang="zh-TW" sz="4000" dirty="0"/>
              <a:t>更是一場</a:t>
            </a:r>
            <a:r>
              <a:rPr lang="zh-TW" sz="4000" dirty="0">
                <a:solidFill>
                  <a:srgbClr val="FF0000"/>
                </a:solidFill>
              </a:rPr>
              <a:t>摧毁</a:t>
            </a:r>
            <a:r>
              <a:rPr lang="zh-TW" sz="4000" dirty="0"/>
              <a:t>受害者的家庭、生活安全感，</a:t>
            </a:r>
            <a:br>
              <a:rPr lang="en-GB" altLang="zh-TW" sz="4000" dirty="0"/>
            </a:br>
            <a:r>
              <a:rPr lang="zh-TW" sz="4000" dirty="0"/>
              <a:t>以至是他一生的沉痛災難。</a:t>
            </a:r>
            <a:endParaRPr sz="4000" dirty="0"/>
          </a:p>
        </p:txBody>
      </p:sp>
      <p:pic>
        <p:nvPicPr>
          <p:cNvPr id="260" name="Google Shape;260;p18"/>
          <p:cNvPicPr preferRelativeResize="0"/>
          <p:nvPr/>
        </p:nvPicPr>
        <p:blipFill rotWithShape="1">
          <a:blip r:embed="rId4">
            <a:alphaModFix/>
          </a:blip>
          <a:srcRect l="913" t="1129" r="53626" b="1721"/>
          <a:stretch/>
        </p:blipFill>
        <p:spPr>
          <a:xfrm rot="360000">
            <a:off x="7743190" y="3202940"/>
            <a:ext cx="240411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DF114-47F4-FDFD-0502-B42AD7E401EB}"/>
              </a:ext>
            </a:extLst>
          </p:cNvPr>
          <p:cNvSpPr txBox="1"/>
          <p:nvPr/>
        </p:nvSpPr>
        <p:spPr>
          <a:xfrm>
            <a:off x="0" y="6499319"/>
            <a:ext cx="5886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https://www.police.gov.hk/info/ebook/fiib/2024/01/index.html#p=14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956852B-7B8F-F497-09DF-3C8979C35368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ED314F82-DB2C-8709-6F40-72118CBFD52E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7700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>
          <a:extLst>
            <a:ext uri="{FF2B5EF4-FFF2-40B4-BE49-F238E27FC236}">
              <a16:creationId xmlns:a16="http://schemas.microsoft.com/office/drawing/2014/main" id="{3AF02C26-B277-49B4-C5BF-42DFB5B5C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4">
            <a:extLst>
              <a:ext uri="{FF2B5EF4-FFF2-40B4-BE49-F238E27FC236}">
                <a16:creationId xmlns:a16="http://schemas.microsoft.com/office/drawing/2014/main" id="{075BCBC7-ECFE-ED00-5C36-BD235F0D23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98;p13">
            <a:extLst>
              <a:ext uri="{FF2B5EF4-FFF2-40B4-BE49-F238E27FC236}">
                <a16:creationId xmlns:a16="http://schemas.microsoft.com/office/drawing/2014/main" id="{8C11EA82-51C6-E2DF-23D2-82423112266C}"/>
              </a:ext>
            </a:extLst>
          </p:cNvPr>
          <p:cNvSpPr txBox="1">
            <a:spLocks/>
          </p:cNvSpPr>
          <p:nvPr/>
        </p:nvSpPr>
        <p:spPr>
          <a:xfrm>
            <a:off x="1356995" y="619606"/>
            <a:ext cx="108350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 spc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想一想：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ABCE1EA-0854-0C76-C835-7444C7B58FF0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90E6AFE-1059-5CD8-9EF9-E95F2055E5DA}"/>
              </a:ext>
            </a:extLst>
          </p:cNvPr>
          <p:cNvSpPr txBox="1"/>
          <p:nvPr/>
        </p:nvSpPr>
        <p:spPr>
          <a:xfrm>
            <a:off x="1453573" y="1503846"/>
            <a:ext cx="95711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當我們在網上或朋友口中聽到「日賺千金」、「無需經驗、即日出糧」的「兼職」 時，我們應該如何分辨這「搵快錢」是否涉及違法活動？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GB" sz="2400" b="1" u="none" strike="noStrike" dirty="0" err="1">
                <a:effectLst/>
                <a:latin typeface="Arial"/>
              </a:rPr>
              <a:t>神秘的報酬</a:t>
            </a:r>
            <a:r>
              <a:rPr lang="en-GB" sz="2400" b="0" u="none" strike="noStrike" dirty="0">
                <a:effectLst/>
                <a:latin typeface="Arial"/>
              </a:rPr>
              <a:t> 🎁：</a:t>
            </a:r>
            <a:r>
              <a:rPr lang="en-GB" sz="2400" b="0" u="none" strike="noStrike" dirty="0" err="1">
                <a:effectLst/>
                <a:latin typeface="Arial"/>
              </a:rPr>
              <a:t>沒做甚麼事，對方卻答應送你昂貴的遊戲點數卡或現金</a:t>
            </a:r>
            <a:r>
              <a:rPr lang="en-GB" sz="2400" b="0" u="none" strike="noStrike" dirty="0">
                <a:effectLst/>
                <a:latin typeface="Arial"/>
              </a:rPr>
              <a:t>。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GB" sz="2400" b="1" u="none" strike="noStrike" dirty="0" err="1">
                <a:effectLst/>
                <a:latin typeface="Arial"/>
              </a:rPr>
              <a:t>要求秘密進行</a:t>
            </a:r>
            <a:r>
              <a:rPr lang="en-GB" sz="2400" b="0" u="none" strike="noStrike" dirty="0">
                <a:effectLst/>
                <a:latin typeface="Arial"/>
              </a:rPr>
              <a:t> 🤫：</a:t>
            </a:r>
            <a:r>
              <a:rPr lang="en-GB" sz="2400" b="0" u="none" strike="noStrike" dirty="0" err="1">
                <a:effectLst/>
                <a:latin typeface="Arial"/>
              </a:rPr>
              <a:t>對方叫你「千萬不要告訴爸爸媽媽或老師</a:t>
            </a:r>
            <a:r>
              <a:rPr lang="en-GB" sz="2400" b="0" u="none" strike="noStrike" dirty="0">
                <a:effectLst/>
                <a:latin typeface="Arial"/>
              </a:rPr>
              <a:t>」。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GB" sz="2400" b="1" u="none" strike="noStrike" dirty="0" err="1">
                <a:effectLst/>
                <a:latin typeface="Arial"/>
              </a:rPr>
              <a:t>工作內容奇怪</a:t>
            </a:r>
            <a:r>
              <a:rPr lang="en-GB" sz="2400" b="0" u="none" strike="noStrike" dirty="0">
                <a:effectLst/>
                <a:latin typeface="Arial"/>
              </a:rPr>
              <a:t> 📦：</a:t>
            </a:r>
            <a:r>
              <a:rPr lang="en-GB" sz="2400" b="0" u="none" strike="noStrike" dirty="0" err="1">
                <a:effectLst/>
                <a:latin typeface="Arial"/>
              </a:rPr>
              <a:t>叫你幫忙傳遞不知道裝了甚麼的包裹，或者去便利店幫忙買大量點數卡</a:t>
            </a:r>
            <a:r>
              <a:rPr lang="en-GB" sz="2400" b="0" u="none" strike="noStrike" dirty="0">
                <a:effectLst/>
                <a:latin typeface="Arial"/>
              </a:rPr>
              <a:t>。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GB" sz="2400" b="1" u="none" strike="noStrike" dirty="0" err="1">
                <a:effectLst/>
                <a:latin typeface="Arial"/>
              </a:rPr>
              <a:t>索取重要密碼</a:t>
            </a:r>
            <a:r>
              <a:rPr lang="en-GB" sz="2400" b="0" u="none" strike="noStrike" dirty="0">
                <a:effectLst/>
                <a:latin typeface="Arial"/>
              </a:rPr>
              <a:t> 🔑：</a:t>
            </a:r>
            <a:r>
              <a:rPr lang="en-GB" sz="2400" b="0" u="none" strike="noStrike" dirty="0" err="1">
                <a:effectLst/>
                <a:latin typeface="Arial"/>
              </a:rPr>
              <a:t>向你索取家人的信用卡號碼、手機驗證碼或個人密碼</a:t>
            </a:r>
            <a:r>
              <a:rPr lang="en-GB" sz="2400" b="0" u="none" strike="noStrike" dirty="0">
                <a:effectLst/>
                <a:latin typeface="Arial"/>
              </a:rPr>
              <a:t>。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en-GB" sz="2400" b="1" u="none" strike="noStrike" dirty="0" err="1">
                <a:effectLst/>
                <a:latin typeface="Arial"/>
              </a:rPr>
              <a:t>不對等的交換</a:t>
            </a:r>
            <a:r>
              <a:rPr lang="en-GB" sz="2400" b="0" u="none" strike="noStrike" dirty="0">
                <a:effectLst/>
                <a:latin typeface="Arial"/>
              </a:rPr>
              <a:t> ⚠️：</a:t>
            </a:r>
            <a:r>
              <a:rPr lang="en-GB" sz="2400" b="0" u="none" strike="noStrike" dirty="0" err="1">
                <a:effectLst/>
                <a:latin typeface="Arial"/>
              </a:rPr>
              <a:t>要求你用自己的電話號碼、學生證照片或帳號來換取好處</a:t>
            </a:r>
            <a:r>
              <a:rPr lang="en-GB" sz="2400" b="0" u="none" strike="noStrike" dirty="0">
                <a:effectLst/>
                <a:latin typeface="Arial"/>
              </a:rPr>
              <a:t>。</a:t>
            </a:r>
            <a:endParaRPr lang="en-GB" sz="2400" b="0" u="none" strike="noStrike" dirty="0">
              <a:effectLst/>
              <a:latin typeface="Google Sans"/>
            </a:endParaRPr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166248EE-48CD-BA32-952A-84B7B9E5FDE5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8933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9"/>
          <p:cNvPicPr preferRelativeResize="0"/>
          <p:nvPr/>
        </p:nvPicPr>
        <p:blipFill rotWithShape="1">
          <a:blip r:embed="rId3">
            <a:alphaModFix/>
          </a:blip>
          <a:srcRect l="305" t="-910" r="-1"/>
          <a:stretch/>
        </p:blipFill>
        <p:spPr>
          <a:xfrm>
            <a:off x="0" y="-67863"/>
            <a:ext cx="12192000" cy="6925863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9"/>
          <p:cNvSpPr txBox="1">
            <a:spLocks noGrp="1"/>
          </p:cNvSpPr>
          <p:nvPr>
            <p:ph type="title"/>
          </p:nvPr>
        </p:nvSpPr>
        <p:spPr>
          <a:xfrm>
            <a:off x="786765" y="7564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5000" b="1" dirty="0">
                <a:latin typeface="Calibri"/>
                <a:ea typeface="Calibri"/>
                <a:cs typeface="Calibri"/>
                <a:sym typeface="Calibri"/>
              </a:rPr>
              <a:t>防騙三寶</a:t>
            </a:r>
            <a:endParaRPr sz="50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9"/>
          <p:cNvSpPr txBox="1">
            <a:spLocks noGrp="1"/>
          </p:cNvSpPr>
          <p:nvPr>
            <p:ph type="body" idx="1"/>
          </p:nvPr>
        </p:nvSpPr>
        <p:spPr>
          <a:xfrm>
            <a:off x="2847108" y="1861367"/>
            <a:ext cx="728841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停（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Stop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）：</a:t>
            </a:r>
            <a:endParaRPr lang="en-GB" altLang="zh-TW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遇到任何提到「錢、禮物、要密碼、個人資料」的情況，馬上停下來。</a:t>
            </a: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諗（</a:t>
            </a:r>
            <a:r>
              <a:rPr lang="en-US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Think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）：</a:t>
            </a:r>
            <a:endParaRPr lang="en-GB" altLang="zh-TW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zh-TW" altLang="en-US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想一想，世界上真的有這麼便宜的事嗎？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  <a:buNone/>
            </a:pP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報（</a:t>
            </a:r>
            <a:r>
              <a:rPr lang="en-GB" altLang="zh-TW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Report</a:t>
            </a:r>
            <a:r>
              <a:rPr lang="zh-TW" altLang="en-GB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）</a:t>
            </a:r>
            <a:r>
              <a:rPr lang="zh-TW" altLang="en-US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：</a:t>
            </a:r>
            <a:endParaRPr lang="en-GB" altLang="zh-TW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indent="0">
              <a:spcBef>
                <a:spcPts val="0"/>
              </a:spcBef>
              <a:buSzPts val="2800"/>
              <a:buNone/>
            </a:pPr>
            <a:r>
              <a:rPr lang="en-GB" dirty="0" err="1"/>
              <a:t>這是最重要的一步！</a:t>
            </a:r>
            <a:r>
              <a:rPr lang="en-GB" b="1" dirty="0" err="1"/>
              <a:t>馬上去告訴爸爸媽媽、老師，或者你信任的長輩</a:t>
            </a:r>
            <a:r>
              <a:rPr lang="en-GB" b="1" dirty="0"/>
              <a:t>。</a:t>
            </a:r>
            <a:r>
              <a:rPr lang="en-GB" dirty="0"/>
              <a:t> </a:t>
            </a:r>
            <a:r>
              <a:rPr lang="en-GB" dirty="0" err="1"/>
              <a:t>千萬不要自己去應付陌生人</a:t>
            </a:r>
            <a:endParaRPr lang="en-GB" altLang="zh-TW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zh-TW" altLang="en-US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4884DF7-22F4-BDAF-6FA1-B3F0EA7C231F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4017737E-BADD-F122-C7A6-246228E34F06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610"/>
          <a:stretch/>
        </p:blipFill>
        <p:spPr>
          <a:xfrm>
            <a:off x="-6350" y="-26670"/>
            <a:ext cx="12205335" cy="691134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0"/>
          <p:cNvSpPr txBox="1">
            <a:spLocks noGrp="1"/>
          </p:cNvSpPr>
          <p:nvPr>
            <p:ph type="title"/>
          </p:nvPr>
        </p:nvSpPr>
        <p:spPr>
          <a:xfrm>
            <a:off x="3993152" y="65005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zh-TW" sz="5000" b="1" dirty="0"/>
              <a:t>提防騙子短片</a:t>
            </a:r>
            <a:endParaRPr sz="5000" b="1" dirty="0"/>
          </a:p>
        </p:txBody>
      </p:sp>
      <p:sp>
        <p:nvSpPr>
          <p:cNvPr id="274" name="Google Shape;274;p20"/>
          <p:cNvSpPr txBox="1"/>
          <p:nvPr/>
        </p:nvSpPr>
        <p:spPr>
          <a:xfrm>
            <a:off x="3061153" y="5418092"/>
            <a:ext cx="63114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altLang="zh-TW" sz="2000" dirty="0">
                <a:solidFill>
                  <a:schemeClr val="dk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Calibri"/>
                <a:sym typeface="Calibri"/>
                <a:hlinkClick r:id="rId4"/>
              </a:rPr>
              <a:t>https://www.youtube.com/watch?v=aG9_Z3b9ddI</a:t>
            </a:r>
            <a:endParaRPr sz="2000" dirty="0">
              <a:solidFill>
                <a:schemeClr val="dk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Calibri"/>
              <a:sym typeface="Calibri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EF9A482E-2A46-2D63-8D8D-84EFD80BA2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6320" y="1975622"/>
            <a:ext cx="5779359" cy="32204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B1410E5-9C46-ED3C-1988-A46DA185830D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F4ADEDE9-6D93-5687-FF47-B4D06FBC03E5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>
          <a:extLst>
            <a:ext uri="{FF2B5EF4-FFF2-40B4-BE49-F238E27FC236}">
              <a16:creationId xmlns:a16="http://schemas.microsoft.com/office/drawing/2014/main" id="{ABE9B7B3-EBFA-803B-5EE0-A82B6BDEB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4">
            <a:extLst>
              <a:ext uri="{FF2B5EF4-FFF2-40B4-BE49-F238E27FC236}">
                <a16:creationId xmlns:a16="http://schemas.microsoft.com/office/drawing/2014/main" id="{40C529BD-FF2B-EE7E-2721-AA1A8F62C5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"/>
            <a:ext cx="12192000" cy="68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0226D56B-6F58-FC2A-293A-4B197C2EF1FB}"/>
              </a:ext>
            </a:extLst>
          </p:cNvPr>
          <p:cNvSpPr txBox="1"/>
          <p:nvPr/>
        </p:nvSpPr>
        <p:spPr>
          <a:xfrm>
            <a:off x="7098354" y="378598"/>
            <a:ext cx="60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sz="2000" dirty="0">
                <a:solidFill>
                  <a:schemeClr val="bg1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《識破「搵快錢」陷阱：向誘惑說「不」》</a:t>
            </a:r>
            <a:endParaRPr lang="en-GB" sz="20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F80F589-4413-A210-D1C6-BEC25D112BC1}"/>
              </a:ext>
            </a:extLst>
          </p:cNvPr>
          <p:cNvSpPr txBox="1"/>
          <p:nvPr/>
        </p:nvSpPr>
        <p:spPr>
          <a:xfrm>
            <a:off x="2815936" y="4558262"/>
            <a:ext cx="4434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1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altLang="en-US" sz="18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5FC441E-9345-B5F2-F2DC-CE6A8D1C5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376" y="4742928"/>
            <a:ext cx="2843066" cy="995073"/>
          </a:xfrm>
          <a:prstGeom prst="rect">
            <a:avLst/>
          </a:prstGeom>
        </p:spPr>
      </p:pic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8481E20C-35F4-9EB9-D4FC-35E7BE2EC679}"/>
              </a:ext>
            </a:extLst>
          </p:cNvPr>
          <p:cNvSpPr>
            <a:spLocks noGrp="1"/>
          </p:cNvSpPr>
          <p:nvPr/>
        </p:nvSpPr>
        <p:spPr>
          <a:xfrm>
            <a:off x="11230769" y="6335676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5126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</TotalTime>
  <Words>1085</Words>
  <Application>Microsoft Office PowerPoint</Application>
  <PresentationFormat>Widescreen</PresentationFormat>
  <Paragraphs>112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佈景主題</vt:lpstr>
      <vt:lpstr>理財心理小測驗</vt:lpstr>
      <vt:lpstr>選項 A：儲蓄小達人💰</vt:lpstr>
      <vt:lpstr>選項 B：快樂享樂型🎉</vt:lpstr>
      <vt:lpstr>選項 C：精明理財家 ⚖️</vt:lpstr>
      <vt:lpstr>PowerPoint Presentation</vt:lpstr>
      <vt:lpstr>利益尚未到手，代價已先付出</vt:lpstr>
      <vt:lpstr>真的有『高回報、低要求』 的工作嗎？</vt:lpstr>
      <vt:lpstr>PowerPoint Presentation</vt:lpstr>
      <vt:lpstr>PowerPoint Presentation</vt:lpstr>
      <vt:lpstr>法律後果</vt:lpstr>
      <vt:lpstr>毀掉前途</vt:lpstr>
      <vt:lpstr>情境1：</vt:lpstr>
      <vt:lpstr>情境2：</vt:lpstr>
      <vt:lpstr>PowerPoint Presentation</vt:lpstr>
      <vt:lpstr>這不單是一場敲詐金錢的騙局， 更是一場摧毁受害者的家庭、生活安全感， 以至是他一生的沉痛災難。</vt:lpstr>
      <vt:lpstr>PowerPoint Presentation</vt:lpstr>
      <vt:lpstr>防騙三寶</vt:lpstr>
      <vt:lpstr>提防騙子短片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iris wong</dc:creator>
  <cp:lastModifiedBy>AU, Yuen Yee Mandy [CHL]</cp:lastModifiedBy>
  <cp:revision>39</cp:revision>
  <dcterms:created xsi:type="dcterms:W3CDTF">2026-07-12T04:30:00Z</dcterms:created>
  <dcterms:modified xsi:type="dcterms:W3CDTF">2026-10-05T04:38:10Z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1028-10.8.0.6003</vt:lpwstr>
  </property>
</Properties>
</file>