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sldIdLst>
    <p:sldId id="256" r:id="rId2"/>
    <p:sldId id="284" r:id="rId3"/>
    <p:sldId id="257" r:id="rId4"/>
    <p:sldId id="278" r:id="rId5"/>
    <p:sldId id="279" r:id="rId6"/>
    <p:sldId id="280" r:id="rId7"/>
    <p:sldId id="281" r:id="rId8"/>
    <p:sldId id="285" r:id="rId9"/>
    <p:sldId id="286" r:id="rId10"/>
    <p:sldId id="268" r:id="rId11"/>
    <p:sldId id="262" r:id="rId12"/>
    <p:sldId id="263" r:id="rId13"/>
    <p:sldId id="264" r:id="rId14"/>
    <p:sldId id="290" r:id="rId15"/>
    <p:sldId id="297" r:id="rId16"/>
    <p:sldId id="298" r:id="rId17"/>
    <p:sldId id="296" r:id="rId18"/>
    <p:sldId id="265" r:id="rId19"/>
    <p:sldId id="266" r:id="rId20"/>
    <p:sldId id="299" r:id="rId21"/>
    <p:sldId id="269" r:id="rId22"/>
    <p:sldId id="270" r:id="rId23"/>
    <p:sldId id="271" r:id="rId24"/>
    <p:sldId id="272" r:id="rId25"/>
    <p:sldId id="273" r:id="rId26"/>
    <p:sldId id="274" r:id="rId27"/>
    <p:sldId id="275" r:id="rId28"/>
    <p:sldId id="283"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gQ3v7aKOhST3Pv43kyKdSrmf56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8" dt="2026-10-05T07:09:53.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93947" autoAdjust="0"/>
  </p:normalViewPr>
  <p:slideViewPr>
    <p:cSldViewPr snapToGrid="0">
      <p:cViewPr varScale="1">
        <p:scale>
          <a:sx n="74" d="100"/>
          <a:sy n="74" d="100"/>
        </p:scale>
        <p:origin x="821" y="67"/>
      </p:cViewPr>
      <p:guideLst/>
    </p:cSldViewPr>
  </p:slideViewPr>
  <p:notesTextViewPr>
    <p:cViewPr>
      <p:scale>
        <a:sx n="1" d="1"/>
        <a:sy n="1" d="1"/>
      </p:scale>
      <p:origin x="0" y="0"/>
    </p:cViewPr>
  </p:notesTextViewPr>
  <p:sorterViewPr>
    <p:cViewPr>
      <p:scale>
        <a:sx n="100" d="100"/>
        <a:sy n="100" d="100"/>
      </p:scale>
      <p:origin x="0" y="-127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 Haley [SPFEO]" userId="S::chanh@eduhk.hk::7d7eee0c-1046-4f70-8a48-87e127f46548" providerId="AD" clId="Web-{00000000-0000-0000-0000-000000000000}"/>
    <pc:docChg chg="modSld">
      <pc:chgData name="CHAN, Haley [SPFEO]" userId="S::chanh@eduhk.hk::7d7eee0c-1046-4f70-8a48-87e127f46548" providerId="AD" clId="Web-{00000000-0000-0000-0000-000000000000}" dt="2026-10-05T07:09:53.130" v="43" actId="1076"/>
      <pc:docMkLst>
        <pc:docMk/>
      </pc:docMkLst>
      <pc:sldChg chg="modSp">
        <pc:chgData name="CHAN, Haley [SPFEO]" userId="S::chanh@eduhk.hk::7d7eee0c-1046-4f70-8a48-87e127f46548" providerId="AD" clId="Web-{00000000-0000-0000-0000-000000000000}" dt="2026-10-05T07:04:39.683" v="7" actId="1076"/>
        <pc:sldMkLst>
          <pc:docMk/>
          <pc:sldMk cId="0" sldId="263"/>
        </pc:sldMkLst>
        <pc:spChg chg="mod">
          <ac:chgData name="CHAN, Haley [SPFEO]" userId="S::chanh@eduhk.hk::7d7eee0c-1046-4f70-8a48-87e127f46548" providerId="AD" clId="Web-{00000000-0000-0000-0000-000000000000}" dt="2026-10-05T07:04:39.683" v="7" actId="1076"/>
          <ac:spMkLst>
            <pc:docMk/>
            <pc:sldMk cId="0" sldId="263"/>
            <ac:spMk id="148" creationId="{00000000-0000-0000-0000-000000000000}"/>
          </ac:spMkLst>
        </pc:spChg>
        <pc:picChg chg="mod">
          <ac:chgData name="CHAN, Haley [SPFEO]" userId="S::chanh@eduhk.hk::7d7eee0c-1046-4f70-8a48-87e127f46548" providerId="AD" clId="Web-{00000000-0000-0000-0000-000000000000}" dt="2026-10-05T07:04:31.182" v="6" actId="1076"/>
          <ac:picMkLst>
            <pc:docMk/>
            <pc:sldMk cId="0" sldId="263"/>
            <ac:picMk id="147" creationId="{00000000-0000-0000-0000-000000000000}"/>
          </ac:picMkLst>
        </pc:picChg>
      </pc:sldChg>
      <pc:sldChg chg="modSp">
        <pc:chgData name="CHAN, Haley [SPFEO]" userId="S::chanh@eduhk.hk::7d7eee0c-1046-4f70-8a48-87e127f46548" providerId="AD" clId="Web-{00000000-0000-0000-0000-000000000000}" dt="2026-10-05T07:05:17.059" v="10" actId="1076"/>
        <pc:sldMkLst>
          <pc:docMk/>
          <pc:sldMk cId="0" sldId="264"/>
        </pc:sldMkLst>
        <pc:spChg chg="mod">
          <ac:chgData name="CHAN, Haley [SPFEO]" userId="S::chanh@eduhk.hk::7d7eee0c-1046-4f70-8a48-87e127f46548" providerId="AD" clId="Web-{00000000-0000-0000-0000-000000000000}" dt="2026-10-05T07:05:17.059" v="10" actId="1076"/>
          <ac:spMkLst>
            <pc:docMk/>
            <pc:sldMk cId="0" sldId="264"/>
            <ac:spMk id="161" creationId="{00000000-0000-0000-0000-000000000000}"/>
          </ac:spMkLst>
        </pc:spChg>
        <pc:spChg chg="mod">
          <ac:chgData name="CHAN, Haley [SPFEO]" userId="S::chanh@eduhk.hk::7d7eee0c-1046-4f70-8a48-87e127f46548" providerId="AD" clId="Web-{00000000-0000-0000-0000-000000000000}" dt="2026-10-05T07:05:08.777" v="8" actId="1076"/>
          <ac:spMkLst>
            <pc:docMk/>
            <pc:sldMk cId="0" sldId="264"/>
            <ac:spMk id="162" creationId="{00000000-0000-0000-0000-000000000000}"/>
          </ac:spMkLst>
        </pc:spChg>
      </pc:sldChg>
      <pc:sldChg chg="modSp">
        <pc:chgData name="CHAN, Haley [SPFEO]" userId="S::chanh@eduhk.hk::7d7eee0c-1046-4f70-8a48-87e127f46548" providerId="AD" clId="Web-{00000000-0000-0000-0000-000000000000}" dt="2026-10-05T07:07:00.593" v="24" actId="1076"/>
        <pc:sldMkLst>
          <pc:docMk/>
          <pc:sldMk cId="0" sldId="266"/>
        </pc:sldMkLst>
        <pc:spChg chg="mod">
          <ac:chgData name="CHAN, Haley [SPFEO]" userId="S::chanh@eduhk.hk::7d7eee0c-1046-4f70-8a48-87e127f46548" providerId="AD" clId="Web-{00000000-0000-0000-0000-000000000000}" dt="2026-10-05T07:07:00.593" v="24" actId="1076"/>
          <ac:spMkLst>
            <pc:docMk/>
            <pc:sldMk cId="0" sldId="266"/>
            <ac:spMk id="180" creationId="{00000000-0000-0000-0000-000000000000}"/>
          </ac:spMkLst>
        </pc:spChg>
        <pc:spChg chg="mod">
          <ac:chgData name="CHAN, Haley [SPFEO]" userId="S::chanh@eduhk.hk::7d7eee0c-1046-4f70-8a48-87e127f46548" providerId="AD" clId="Web-{00000000-0000-0000-0000-000000000000}" dt="2026-10-05T07:06:14.233" v="17" actId="14100"/>
          <ac:spMkLst>
            <pc:docMk/>
            <pc:sldMk cId="0" sldId="266"/>
            <ac:spMk id="181" creationId="{00000000-0000-0000-0000-000000000000}"/>
          </ac:spMkLst>
        </pc:spChg>
        <pc:spChg chg="mod">
          <ac:chgData name="CHAN, Haley [SPFEO]" userId="S::chanh@eduhk.hk::7d7eee0c-1046-4f70-8a48-87e127f46548" providerId="AD" clId="Web-{00000000-0000-0000-0000-000000000000}" dt="2026-10-05T07:06:39.233" v="21" actId="14100"/>
          <ac:spMkLst>
            <pc:docMk/>
            <pc:sldMk cId="0" sldId="266"/>
            <ac:spMk id="182" creationId="{00000000-0000-0000-0000-000000000000}"/>
          </ac:spMkLst>
        </pc:spChg>
      </pc:sldChg>
      <pc:sldChg chg="modSp">
        <pc:chgData name="CHAN, Haley [SPFEO]" userId="S::chanh@eduhk.hk::7d7eee0c-1046-4f70-8a48-87e127f46548" providerId="AD" clId="Web-{00000000-0000-0000-0000-000000000000}" dt="2026-10-05T07:09:20.707" v="40" actId="1076"/>
        <pc:sldMkLst>
          <pc:docMk/>
          <pc:sldMk cId="0" sldId="269"/>
        </pc:sldMkLst>
        <pc:spChg chg="mod">
          <ac:chgData name="CHAN, Haley [SPFEO]" userId="S::chanh@eduhk.hk::7d7eee0c-1046-4f70-8a48-87e127f46548" providerId="AD" clId="Web-{00000000-0000-0000-0000-000000000000}" dt="2026-10-05T07:07:20.563" v="26" actId="20577"/>
          <ac:spMkLst>
            <pc:docMk/>
            <pc:sldMk cId="0" sldId="269"/>
            <ac:spMk id="218" creationId="{00000000-0000-0000-0000-000000000000}"/>
          </ac:spMkLst>
        </pc:spChg>
        <pc:spChg chg="mod">
          <ac:chgData name="CHAN, Haley [SPFEO]" userId="S::chanh@eduhk.hk::7d7eee0c-1046-4f70-8a48-87e127f46548" providerId="AD" clId="Web-{00000000-0000-0000-0000-000000000000}" dt="2026-10-05T07:07:14.969" v="25" actId="20577"/>
          <ac:spMkLst>
            <pc:docMk/>
            <pc:sldMk cId="0" sldId="269"/>
            <ac:spMk id="222" creationId="{00000000-0000-0000-0000-000000000000}"/>
          </ac:spMkLst>
        </pc:spChg>
        <pc:picChg chg="mod">
          <ac:chgData name="CHAN, Haley [SPFEO]" userId="S::chanh@eduhk.hk::7d7eee0c-1046-4f70-8a48-87e127f46548" providerId="AD" clId="Web-{00000000-0000-0000-0000-000000000000}" dt="2026-10-05T07:09:20.707" v="40" actId="1076"/>
          <ac:picMkLst>
            <pc:docMk/>
            <pc:sldMk cId="0" sldId="269"/>
            <ac:picMk id="208" creationId="{00000000-0000-0000-0000-000000000000}"/>
          </ac:picMkLst>
        </pc:picChg>
      </pc:sldChg>
      <pc:sldChg chg="modSp">
        <pc:chgData name="CHAN, Haley [SPFEO]" userId="S::chanh@eduhk.hk::7d7eee0c-1046-4f70-8a48-87e127f46548" providerId="AD" clId="Web-{00000000-0000-0000-0000-000000000000}" dt="2026-10-05T07:09:16.644" v="39" actId="1076"/>
        <pc:sldMkLst>
          <pc:docMk/>
          <pc:sldMk cId="0" sldId="270"/>
        </pc:sldMkLst>
        <pc:picChg chg="mod">
          <ac:chgData name="CHAN, Haley [SPFEO]" userId="S::chanh@eduhk.hk::7d7eee0c-1046-4f70-8a48-87e127f46548" providerId="AD" clId="Web-{00000000-0000-0000-0000-000000000000}" dt="2026-10-05T07:09:16.644" v="39" actId="1076"/>
          <ac:picMkLst>
            <pc:docMk/>
            <pc:sldMk cId="0" sldId="270"/>
            <ac:picMk id="227" creationId="{00000000-0000-0000-0000-000000000000}"/>
          </ac:picMkLst>
        </pc:picChg>
      </pc:sldChg>
      <pc:sldChg chg="modSp">
        <pc:chgData name="CHAN, Haley [SPFEO]" userId="S::chanh@eduhk.hk::7d7eee0c-1046-4f70-8a48-87e127f46548" providerId="AD" clId="Web-{00000000-0000-0000-0000-000000000000}" dt="2026-10-05T07:07:47.970" v="30" actId="1076"/>
        <pc:sldMkLst>
          <pc:docMk/>
          <pc:sldMk cId="0" sldId="272"/>
        </pc:sldMkLst>
        <pc:spChg chg="mod">
          <ac:chgData name="CHAN, Haley [SPFEO]" userId="S::chanh@eduhk.hk::7d7eee0c-1046-4f70-8a48-87e127f46548" providerId="AD" clId="Web-{00000000-0000-0000-0000-000000000000}" dt="2026-10-05T07:07:47.970" v="30" actId="1076"/>
          <ac:spMkLst>
            <pc:docMk/>
            <pc:sldMk cId="0" sldId="272"/>
            <ac:spMk id="252" creationId="{00000000-0000-0000-0000-000000000000}"/>
          </ac:spMkLst>
        </pc:spChg>
      </pc:sldChg>
      <pc:sldChg chg="modSp">
        <pc:chgData name="CHAN, Haley [SPFEO]" userId="S::chanh@eduhk.hk::7d7eee0c-1046-4f70-8a48-87e127f46548" providerId="AD" clId="Web-{00000000-0000-0000-0000-000000000000}" dt="2026-10-05T07:08:14.143" v="33" actId="1076"/>
        <pc:sldMkLst>
          <pc:docMk/>
          <pc:sldMk cId="0" sldId="273"/>
        </pc:sldMkLst>
        <pc:spChg chg="mod">
          <ac:chgData name="CHAN, Haley [SPFEO]" userId="S::chanh@eduhk.hk::7d7eee0c-1046-4f70-8a48-87e127f46548" providerId="AD" clId="Web-{00000000-0000-0000-0000-000000000000}" dt="2026-10-05T07:08:14.143" v="33" actId="1076"/>
          <ac:spMkLst>
            <pc:docMk/>
            <pc:sldMk cId="0" sldId="273"/>
            <ac:spMk id="259" creationId="{00000000-0000-0000-0000-000000000000}"/>
          </ac:spMkLst>
        </pc:spChg>
      </pc:sldChg>
      <pc:sldChg chg="modSp">
        <pc:chgData name="CHAN, Haley [SPFEO]" userId="S::chanh@eduhk.hk::7d7eee0c-1046-4f70-8a48-87e127f46548" providerId="AD" clId="Web-{00000000-0000-0000-0000-000000000000}" dt="2026-10-05T07:09:03.144" v="38" actId="1076"/>
        <pc:sldMkLst>
          <pc:docMk/>
          <pc:sldMk cId="0" sldId="274"/>
        </pc:sldMkLst>
        <pc:spChg chg="mod">
          <ac:chgData name="CHAN, Haley [SPFEO]" userId="S::chanh@eduhk.hk::7d7eee0c-1046-4f70-8a48-87e127f46548" providerId="AD" clId="Web-{00000000-0000-0000-0000-000000000000}" dt="2026-10-05T07:08:34.753" v="35" actId="1076"/>
          <ac:spMkLst>
            <pc:docMk/>
            <pc:sldMk cId="0" sldId="274"/>
            <ac:spMk id="267" creationId="{00000000-0000-0000-0000-000000000000}"/>
          </ac:spMkLst>
        </pc:spChg>
        <pc:picChg chg="mod">
          <ac:chgData name="CHAN, Haley [SPFEO]" userId="S::chanh@eduhk.hk::7d7eee0c-1046-4f70-8a48-87e127f46548" providerId="AD" clId="Web-{00000000-0000-0000-0000-000000000000}" dt="2026-10-05T07:09:03.144" v="38" actId="1076"/>
          <ac:picMkLst>
            <pc:docMk/>
            <pc:sldMk cId="0" sldId="274"/>
            <ac:picMk id="265" creationId="{00000000-0000-0000-0000-000000000000}"/>
          </ac:picMkLst>
        </pc:picChg>
      </pc:sldChg>
      <pc:sldChg chg="modSp">
        <pc:chgData name="CHAN, Haley [SPFEO]" userId="S::chanh@eduhk.hk::7d7eee0c-1046-4f70-8a48-87e127f46548" providerId="AD" clId="Web-{00000000-0000-0000-0000-000000000000}" dt="2026-10-05T07:03:46.728" v="0" actId="1076"/>
        <pc:sldMkLst>
          <pc:docMk/>
          <pc:sldMk cId="1581803066" sldId="281"/>
        </pc:sldMkLst>
        <pc:spChg chg="mod">
          <ac:chgData name="CHAN, Haley [SPFEO]" userId="S::chanh@eduhk.hk::7d7eee0c-1046-4f70-8a48-87e127f46548" providerId="AD" clId="Web-{00000000-0000-0000-0000-000000000000}" dt="2026-10-05T07:03:46.728" v="0" actId="1076"/>
          <ac:spMkLst>
            <pc:docMk/>
            <pc:sldMk cId="1581803066" sldId="281"/>
            <ac:spMk id="4" creationId="{DE2A7A95-35F4-83A2-1577-D949D50482D0}"/>
          </ac:spMkLst>
        </pc:spChg>
      </pc:sldChg>
      <pc:sldChg chg="modSp">
        <pc:chgData name="CHAN, Haley [SPFEO]" userId="S::chanh@eduhk.hk::7d7eee0c-1046-4f70-8a48-87e127f46548" providerId="AD" clId="Web-{00000000-0000-0000-0000-000000000000}" dt="2026-10-05T07:08:54.659" v="36" actId="1076"/>
        <pc:sldMkLst>
          <pc:docMk/>
          <pc:sldMk cId="1780025684" sldId="283"/>
        </pc:sldMkLst>
        <pc:picChg chg="mod">
          <ac:chgData name="CHAN, Haley [SPFEO]" userId="S::chanh@eduhk.hk::7d7eee0c-1046-4f70-8a48-87e127f46548" providerId="AD" clId="Web-{00000000-0000-0000-0000-000000000000}" dt="2026-10-05T07:08:54.659" v="36" actId="1076"/>
          <ac:picMkLst>
            <pc:docMk/>
            <pc:sldMk cId="1780025684" sldId="283"/>
            <ac:picMk id="258" creationId="{323001A7-CA01-64CE-8617-409CDC496950}"/>
          </ac:picMkLst>
        </pc:picChg>
      </pc:sldChg>
      <pc:sldChg chg="modSp">
        <pc:chgData name="CHAN, Haley [SPFEO]" userId="S::chanh@eduhk.hk::7d7eee0c-1046-4f70-8a48-87e127f46548" providerId="AD" clId="Web-{00000000-0000-0000-0000-000000000000}" dt="2026-10-05T07:09:53.130" v="43" actId="1076"/>
        <pc:sldMkLst>
          <pc:docMk/>
          <pc:sldMk cId="688361105" sldId="285"/>
        </pc:sldMkLst>
        <pc:picChg chg="mod">
          <ac:chgData name="CHAN, Haley [SPFEO]" userId="S::chanh@eduhk.hk::7d7eee0c-1046-4f70-8a48-87e127f46548" providerId="AD" clId="Web-{00000000-0000-0000-0000-000000000000}" dt="2026-10-05T07:09:53.130" v="43" actId="1076"/>
          <ac:picMkLst>
            <pc:docMk/>
            <pc:sldMk cId="688361105" sldId="285"/>
            <ac:picMk id="258" creationId="{D3CBF2E0-7155-B13C-701D-A990D1FA42AB}"/>
          </ac:picMkLst>
        </pc:picChg>
      </pc:sldChg>
      <pc:sldChg chg="modSp">
        <pc:chgData name="CHAN, Haley [SPFEO]" userId="S::chanh@eduhk.hk::7d7eee0c-1046-4f70-8a48-87e127f46548" providerId="AD" clId="Web-{00000000-0000-0000-0000-000000000000}" dt="2026-10-05T07:09:28.817" v="41" actId="1076"/>
        <pc:sldMkLst>
          <pc:docMk/>
          <pc:sldMk cId="1655738061" sldId="296"/>
        </pc:sldMkLst>
        <pc:picChg chg="mod">
          <ac:chgData name="CHAN, Haley [SPFEO]" userId="S::chanh@eduhk.hk::7d7eee0c-1046-4f70-8a48-87e127f46548" providerId="AD" clId="Web-{00000000-0000-0000-0000-000000000000}" dt="2026-10-05T07:09:28.817" v="41" actId="1076"/>
          <ac:picMkLst>
            <pc:docMk/>
            <pc:sldMk cId="1655738061" sldId="296"/>
            <ac:picMk id="105" creationId="{CD57DB61-D1E9-7578-12CD-BCA63F2D54B4}"/>
          </ac:picMkLst>
        </pc:picChg>
      </pc:sldChg>
      <pc:sldChg chg="addSp">
        <pc:chgData name="CHAN, Haley [SPFEO]" userId="S::chanh@eduhk.hk::7d7eee0c-1046-4f70-8a48-87e127f46548" providerId="AD" clId="Web-{00000000-0000-0000-0000-000000000000}" dt="2026-10-05T07:05:30.841" v="11"/>
        <pc:sldMkLst>
          <pc:docMk/>
          <pc:sldMk cId="2351471498" sldId="298"/>
        </pc:sldMkLst>
        <pc:spChg chg="add">
          <ac:chgData name="CHAN, Haley [SPFEO]" userId="S::chanh@eduhk.hk::7d7eee0c-1046-4f70-8a48-87e127f46548" providerId="AD" clId="Web-{00000000-0000-0000-0000-000000000000}" dt="2026-10-05T07:05:30.841" v="11"/>
          <ac:spMkLst>
            <pc:docMk/>
            <pc:sldMk cId="2351471498" sldId="298"/>
            <ac:spMk id="11" creationId="{39BB36FD-FF0F-D75E-0710-DA7F081419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373DC817-459A-1C19-FE07-0B68DE8E5F79}"/>
            </a:ext>
          </a:extLst>
        </p:cNvPr>
        <p:cNvGrpSpPr/>
        <p:nvPr/>
      </p:nvGrpSpPr>
      <p:grpSpPr>
        <a:xfrm>
          <a:off x="0" y="0"/>
          <a:ext cx="0" cy="0"/>
          <a:chOff x="0" y="0"/>
          <a:chExt cx="0" cy="0"/>
        </a:xfrm>
      </p:grpSpPr>
      <p:sp>
        <p:nvSpPr>
          <p:cNvPr id="95" name="Google Shape;95;p2:notes">
            <a:extLst>
              <a:ext uri="{FF2B5EF4-FFF2-40B4-BE49-F238E27FC236}">
                <a16:creationId xmlns:a16="http://schemas.microsoft.com/office/drawing/2014/main" id="{737A0448-BB24-5C3F-5DF4-D4D22CAD871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a:extLst>
              <a:ext uri="{FF2B5EF4-FFF2-40B4-BE49-F238E27FC236}">
                <a16:creationId xmlns:a16="http://schemas.microsoft.com/office/drawing/2014/main" id="{E4BFE1C5-B108-B3C8-9D03-45DF18B0FE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098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839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689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93E03FE9-3389-8827-C83E-2640CD4A3688}"/>
            </a:ext>
          </a:extLst>
        </p:cNvPr>
        <p:cNvGrpSpPr/>
        <p:nvPr/>
      </p:nvGrpSpPr>
      <p:grpSpPr>
        <a:xfrm>
          <a:off x="0" y="0"/>
          <a:ext cx="0" cy="0"/>
          <a:chOff x="0" y="0"/>
          <a:chExt cx="0" cy="0"/>
        </a:xfrm>
      </p:grpSpPr>
      <p:sp>
        <p:nvSpPr>
          <p:cNvPr id="116" name="Google Shape;116;p5:notes">
            <a:extLst>
              <a:ext uri="{FF2B5EF4-FFF2-40B4-BE49-F238E27FC236}">
                <a16:creationId xmlns:a16="http://schemas.microsoft.com/office/drawing/2014/main" id="{BB9DC7A7-3F93-8349-7D6A-580E2342C6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a:extLst>
              <a:ext uri="{FF2B5EF4-FFF2-40B4-BE49-F238E27FC236}">
                <a16:creationId xmlns:a16="http://schemas.microsoft.com/office/drawing/2014/main" id="{96468895-DF4B-2A93-8B4F-1DC9B59593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268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DD941D9-AB4D-15C8-5417-1D16294A3C8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C2E1CD6-53D1-5F9C-2E08-661F209CB3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706A24F3-24D6-12E9-E1B9-E3495B369B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5179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1DC188DF-FE87-996E-DD5E-2A0938B103F8}"/>
            </a:ext>
          </a:extLst>
        </p:cNvPr>
        <p:cNvGrpSpPr/>
        <p:nvPr/>
      </p:nvGrpSpPr>
      <p:grpSpPr>
        <a:xfrm>
          <a:off x="0" y="0"/>
          <a:ext cx="0" cy="0"/>
          <a:chOff x="0" y="0"/>
          <a:chExt cx="0" cy="0"/>
        </a:xfrm>
      </p:grpSpPr>
      <p:sp>
        <p:nvSpPr>
          <p:cNvPr id="255" name="Google Shape;255;p18:notes">
            <a:extLst>
              <a:ext uri="{FF2B5EF4-FFF2-40B4-BE49-F238E27FC236}">
                <a16:creationId xmlns:a16="http://schemas.microsoft.com/office/drawing/2014/main" id="{07B587D0-CD38-BEFF-F5A9-61E54CA1F17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a:extLst>
              <a:ext uri="{FF2B5EF4-FFF2-40B4-BE49-F238E27FC236}">
                <a16:creationId xmlns:a16="http://schemas.microsoft.com/office/drawing/2014/main" id="{3AE7ED4F-00DA-7C6E-EA9E-F0881A1315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9203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500881D5-4E77-655F-AA5D-7E8F009DCE7E}"/>
            </a:ext>
          </a:extLst>
        </p:cNvPr>
        <p:cNvGrpSpPr/>
        <p:nvPr/>
      </p:nvGrpSpPr>
      <p:grpSpPr>
        <a:xfrm>
          <a:off x="0" y="0"/>
          <a:ext cx="0" cy="0"/>
          <a:chOff x="0" y="0"/>
          <a:chExt cx="0" cy="0"/>
        </a:xfrm>
      </p:grpSpPr>
      <p:sp>
        <p:nvSpPr>
          <p:cNvPr id="102" name="Google Shape;102;p3:notes">
            <a:extLst>
              <a:ext uri="{FF2B5EF4-FFF2-40B4-BE49-F238E27FC236}">
                <a16:creationId xmlns:a16="http://schemas.microsoft.com/office/drawing/2014/main" id="{6724086C-139A-7848-D691-8EBAEAE0A7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a:extLst>
              <a:ext uri="{FF2B5EF4-FFF2-40B4-BE49-F238E27FC236}">
                <a16:creationId xmlns:a16="http://schemas.microsoft.com/office/drawing/2014/main" id="{E13EF87F-32D8-4250-90B0-06AD18B931B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782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7392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D8B3E180-E9E0-7FE8-6089-719280298B31}"/>
            </a:ext>
          </a:extLst>
        </p:cNvPr>
        <p:cNvGrpSpPr/>
        <p:nvPr/>
      </p:nvGrpSpPr>
      <p:grpSpPr>
        <a:xfrm>
          <a:off x="0" y="0"/>
          <a:ext cx="0" cy="0"/>
          <a:chOff x="0" y="0"/>
          <a:chExt cx="0" cy="0"/>
        </a:xfrm>
      </p:grpSpPr>
      <p:sp>
        <p:nvSpPr>
          <p:cNvPr id="102" name="Google Shape;102;p3:notes">
            <a:extLst>
              <a:ext uri="{FF2B5EF4-FFF2-40B4-BE49-F238E27FC236}">
                <a16:creationId xmlns:a16="http://schemas.microsoft.com/office/drawing/2014/main" id="{44314BB3-A756-D2D6-64F3-BA6E9924224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a:extLst>
              <a:ext uri="{FF2B5EF4-FFF2-40B4-BE49-F238E27FC236}">
                <a16:creationId xmlns:a16="http://schemas.microsoft.com/office/drawing/2014/main" id="{CD2A9089-251B-D0A4-50BF-8614D27877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5670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256D05A6-3797-0B92-92DC-C40CC205302B}"/>
            </a:ext>
          </a:extLst>
        </p:cNvPr>
        <p:cNvGrpSpPr/>
        <p:nvPr/>
      </p:nvGrpSpPr>
      <p:grpSpPr>
        <a:xfrm>
          <a:off x="0" y="0"/>
          <a:ext cx="0" cy="0"/>
          <a:chOff x="0" y="0"/>
          <a:chExt cx="0" cy="0"/>
        </a:xfrm>
      </p:grpSpPr>
      <p:sp>
        <p:nvSpPr>
          <p:cNvPr id="102" name="Google Shape;102;p3:notes">
            <a:extLst>
              <a:ext uri="{FF2B5EF4-FFF2-40B4-BE49-F238E27FC236}">
                <a16:creationId xmlns:a16="http://schemas.microsoft.com/office/drawing/2014/main" id="{1843FEDD-792B-8300-11CC-596468CED0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a:extLst>
              <a:ext uri="{FF2B5EF4-FFF2-40B4-BE49-F238E27FC236}">
                <a16:creationId xmlns:a16="http://schemas.microsoft.com/office/drawing/2014/main" id="{33C41437-ECCC-51AA-04D1-365FBFF6616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7381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D21176C9-C7F1-DC01-B9AC-AC2660EE54F9}"/>
            </a:ext>
          </a:extLst>
        </p:cNvPr>
        <p:cNvGrpSpPr/>
        <p:nvPr/>
      </p:nvGrpSpPr>
      <p:grpSpPr>
        <a:xfrm>
          <a:off x="0" y="0"/>
          <a:ext cx="0" cy="0"/>
          <a:chOff x="0" y="0"/>
          <a:chExt cx="0" cy="0"/>
        </a:xfrm>
      </p:grpSpPr>
      <p:sp>
        <p:nvSpPr>
          <p:cNvPr id="102" name="Google Shape;102;p3:notes">
            <a:extLst>
              <a:ext uri="{FF2B5EF4-FFF2-40B4-BE49-F238E27FC236}">
                <a16:creationId xmlns:a16="http://schemas.microsoft.com/office/drawing/2014/main" id="{4C3A3031-33CC-005E-9FB0-7413BFA2BE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a:extLst>
              <a:ext uri="{FF2B5EF4-FFF2-40B4-BE49-F238E27FC236}">
                <a16:creationId xmlns:a16="http://schemas.microsoft.com/office/drawing/2014/main" id="{1095E74D-3A5A-9161-F126-37D504197B7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9816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1F8A8109-8C6C-05E1-B4F6-0BEAC4A26C7E}"/>
            </a:ext>
          </a:extLst>
        </p:cNvPr>
        <p:cNvGrpSpPr/>
        <p:nvPr/>
      </p:nvGrpSpPr>
      <p:grpSpPr>
        <a:xfrm>
          <a:off x="0" y="0"/>
          <a:ext cx="0" cy="0"/>
          <a:chOff x="0" y="0"/>
          <a:chExt cx="0" cy="0"/>
        </a:xfrm>
      </p:grpSpPr>
      <p:sp>
        <p:nvSpPr>
          <p:cNvPr id="102" name="Google Shape;102;p3:notes">
            <a:extLst>
              <a:ext uri="{FF2B5EF4-FFF2-40B4-BE49-F238E27FC236}">
                <a16:creationId xmlns:a16="http://schemas.microsoft.com/office/drawing/2014/main" id="{841FC10C-83D7-6F90-3B89-38E5E0A0E0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a:extLst>
              <a:ext uri="{FF2B5EF4-FFF2-40B4-BE49-F238E27FC236}">
                <a16:creationId xmlns:a16="http://schemas.microsoft.com/office/drawing/2014/main" id="{45CE28CE-2423-3B19-09BB-5789BDB2BF9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1251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F7BD7F5-B443-750B-814C-6BCA9528D2C4}"/>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2B5AB1F6-C080-3B0C-3AE2-69F0FB19FAD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898C8499-BD80-80B2-688C-AD4702791E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6002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D0EAF704-60CB-B669-EA09-B5678BBAFBC0}"/>
            </a:ext>
          </a:extLst>
        </p:cNvPr>
        <p:cNvGrpSpPr/>
        <p:nvPr/>
      </p:nvGrpSpPr>
      <p:grpSpPr>
        <a:xfrm>
          <a:off x="0" y="0"/>
          <a:ext cx="0" cy="0"/>
          <a:chOff x="0" y="0"/>
          <a:chExt cx="0" cy="0"/>
        </a:xfrm>
      </p:grpSpPr>
      <p:sp>
        <p:nvSpPr>
          <p:cNvPr id="255" name="Google Shape;255;p18:notes">
            <a:extLst>
              <a:ext uri="{FF2B5EF4-FFF2-40B4-BE49-F238E27FC236}">
                <a16:creationId xmlns:a16="http://schemas.microsoft.com/office/drawing/2014/main" id="{FDCA5D01-9B98-0845-F4B6-6419616B4E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18:notes">
            <a:extLst>
              <a:ext uri="{FF2B5EF4-FFF2-40B4-BE49-F238E27FC236}">
                <a16:creationId xmlns:a16="http://schemas.microsoft.com/office/drawing/2014/main" id="{C4A4FD61-AA2F-F278-0684-587D85F599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252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及內容" type="obj">
  <p:cSld name="OBJECT">
    <p:spTree>
      <p:nvGrpSpPr>
        <p:cNvPr id="1" name="Shape 15"/>
        <p:cNvGrpSpPr/>
        <p:nvPr/>
      </p:nvGrpSpPr>
      <p:grpSpPr>
        <a:xfrm>
          <a:off x="0" y="0"/>
          <a:ext cx="0" cy="0"/>
          <a:chOff x="0" y="0"/>
          <a:chExt cx="0" cy="0"/>
        </a:xfrm>
      </p:grpSpPr>
      <p:sp>
        <p:nvSpPr>
          <p:cNvPr id="16" name="Google Shape;1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25"/>
        <p:cNvGrpSpPr/>
        <p:nvPr/>
      </p:nvGrpSpPr>
      <p:grpSpPr>
        <a:xfrm>
          <a:off x="0" y="0"/>
          <a:ext cx="0" cy="0"/>
          <a:chOff x="0" y="0"/>
          <a:chExt cx="0" cy="0"/>
        </a:xfrm>
      </p:grpSpPr>
      <p:sp>
        <p:nvSpPr>
          <p:cNvPr id="26" name="Google Shape;26;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章節標題"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兩個內容"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含輔助字幕的內容"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含輔助字幕的圖片"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s://www.youtube.com/watch?v=aG9_Z3b9ddI"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l="305" t="-910" r="-1"/>
          <a:stretch/>
        </p:blipFill>
        <p:spPr>
          <a:xfrm>
            <a:off x="0" y="-67863"/>
            <a:ext cx="12192000" cy="6925863"/>
          </a:xfrm>
          <a:prstGeom prst="rect">
            <a:avLst/>
          </a:prstGeom>
          <a:noFill/>
          <a:ln>
            <a:noFill/>
          </a:ln>
        </p:spPr>
      </p:pic>
      <p:sp>
        <p:nvSpPr>
          <p:cNvPr id="89" name="Google Shape;89;p1"/>
          <p:cNvSpPr txBox="1">
            <a:spLocks noGrp="1"/>
          </p:cNvSpPr>
          <p:nvPr>
            <p:ph type="title"/>
          </p:nvPr>
        </p:nvSpPr>
        <p:spPr>
          <a:xfrm>
            <a:off x="755072" y="817947"/>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ltLang="zh-TW" b="1" u="sng" dirty="0">
                <a:solidFill>
                  <a:schemeClr val="dk1"/>
                </a:solidFill>
                <a:latin typeface="+mn-lt"/>
              </a:rPr>
              <a:t>Financial Mindset Quiz</a:t>
            </a:r>
            <a:endParaRPr lang="zh-TW" altLang="en-US" b="1" u="sng" dirty="0">
              <a:solidFill>
                <a:schemeClr val="dk1"/>
              </a:solidFill>
              <a:latin typeface="+mn-lt"/>
            </a:endParaRPr>
          </a:p>
        </p:txBody>
      </p:sp>
      <p:sp>
        <p:nvSpPr>
          <p:cNvPr id="8" name="Google Shape;90;p1">
            <a:extLst>
              <a:ext uri="{FF2B5EF4-FFF2-40B4-BE49-F238E27FC236}">
                <a16:creationId xmlns:a16="http://schemas.microsoft.com/office/drawing/2014/main" id="{00BA4E7F-2435-12DB-AA67-4B3C85A48009}"/>
              </a:ext>
            </a:extLst>
          </p:cNvPr>
          <p:cNvSpPr txBox="1">
            <a:spLocks noGrp="1"/>
          </p:cNvSpPr>
          <p:nvPr>
            <p:ph type="body" idx="1"/>
          </p:nvPr>
        </p:nvSpPr>
        <p:spPr>
          <a:xfrm>
            <a:off x="2743199" y="1969556"/>
            <a:ext cx="7626233" cy="1225906"/>
          </a:xfrm>
          <a:prstGeom prst="rect">
            <a:avLst/>
          </a:prstGeom>
          <a:noFill/>
          <a:ln>
            <a:noFill/>
          </a:ln>
        </p:spPr>
        <p:txBody>
          <a:bodyPr spcFirstLastPara="1" wrap="square" lIns="91425" tIns="45700" rIns="91425" bIns="45700" anchor="t" anchorCtr="0">
            <a:normAutofit/>
          </a:bodyPr>
          <a:lstStyle/>
          <a:p>
            <a:pPr marL="114300" lvl="0" indent="0" rtl="0">
              <a:lnSpc>
                <a:spcPct val="100000"/>
              </a:lnSpc>
              <a:spcBef>
                <a:spcPts val="0"/>
              </a:spcBef>
              <a:spcAft>
                <a:spcPts val="0"/>
              </a:spcAft>
              <a:buClr>
                <a:schemeClr val="dk1"/>
              </a:buClr>
              <a:buSzPts val="3200"/>
              <a:buNone/>
            </a:pPr>
            <a:r>
              <a:rPr lang="en-US" altLang="zh-TW" dirty="0">
                <a:solidFill>
                  <a:schemeClr val="tx1"/>
                </a:solidFill>
                <a:latin typeface="+mn-lt"/>
                <a:ea typeface="Calibri" panose="020F0502020204030204" pitchFamily="34" charset="0"/>
                <a:cs typeface="Calibri" panose="020F0502020204030204" pitchFamily="34" charset="0"/>
              </a:rPr>
              <a:t>If you had $2,000 in lucky money (Lai See), how would you handle it?</a:t>
            </a:r>
          </a:p>
        </p:txBody>
      </p:sp>
      <p:sp>
        <p:nvSpPr>
          <p:cNvPr id="9" name="Google Shape;91;p1">
            <a:extLst>
              <a:ext uri="{FF2B5EF4-FFF2-40B4-BE49-F238E27FC236}">
                <a16:creationId xmlns:a16="http://schemas.microsoft.com/office/drawing/2014/main" id="{5AF8FD1E-3BDC-6712-165F-5955B2758185}"/>
              </a:ext>
            </a:extLst>
          </p:cNvPr>
          <p:cNvSpPr/>
          <p:nvPr/>
        </p:nvSpPr>
        <p:spPr>
          <a:xfrm>
            <a:off x="2836717" y="3195462"/>
            <a:ext cx="6764483" cy="3539390"/>
          </a:xfrm>
          <a:prstGeom prst="rect">
            <a:avLst/>
          </a:prstGeom>
          <a:noFill/>
          <a:ln>
            <a:noFill/>
          </a:ln>
        </p:spPr>
        <p:txBody>
          <a:bodyPr spcFirstLastPara="1" wrap="square" lIns="91425" tIns="45700" rIns="91425" bIns="45700" anchor="t" anchorCtr="0">
            <a:spAutoFit/>
          </a:bodyPr>
          <a:lstStyle/>
          <a:p>
            <a:pPr marL="720000" indent="-720000" algn="just"/>
            <a:r>
              <a:rPr lang="en-US" sz="2800" dirty="0">
                <a:solidFill>
                  <a:schemeClr val="dk1"/>
                </a:solidFill>
                <a:latin typeface="+mn-lt"/>
                <a:ea typeface="Calibri" panose="020F0502020204030204" pitchFamily="34" charset="0"/>
                <a:cs typeface="Calibri" panose="020F0502020204030204" pitchFamily="34" charset="0"/>
              </a:rPr>
              <a:t>A. 	Save all of it for future use.</a:t>
            </a:r>
          </a:p>
          <a:p>
            <a:pPr marL="720000" indent="-720000" algn="just"/>
            <a:r>
              <a:rPr lang="en-US" sz="2800" dirty="0">
                <a:solidFill>
                  <a:schemeClr val="dk1"/>
                </a:solidFill>
                <a:latin typeface="+mn-lt"/>
                <a:ea typeface="Calibri" panose="020F0502020204030204" pitchFamily="34" charset="0"/>
                <a:cs typeface="Calibri" panose="020F0502020204030204" pitchFamily="34" charset="0"/>
              </a:rPr>
              <a:t>AB. Save half and use the other half to buy something you love.</a:t>
            </a:r>
          </a:p>
          <a:p>
            <a:pPr marL="720000" indent="-720000" algn="just"/>
            <a:r>
              <a:rPr lang="en-US" sz="2800" dirty="0">
                <a:solidFill>
                  <a:schemeClr val="dk1"/>
                </a:solidFill>
                <a:latin typeface="+mn-lt"/>
                <a:ea typeface="Calibri" panose="020F0502020204030204" pitchFamily="34" charset="0"/>
                <a:cs typeface="Calibri" panose="020F0502020204030204" pitchFamily="34" charset="0"/>
              </a:rPr>
              <a:t>B. 	Spend it all right away on eating, drinking, and having fun, treating friends, and showing off!</a:t>
            </a:r>
          </a:p>
          <a:p>
            <a:pPr marL="514350" indent="-514350" algn="ctr">
              <a:buFont typeface="Arial"/>
              <a:buAutoNum type="alphaUcPeriod"/>
            </a:pPr>
            <a:endParaRPr lang="en-US" sz="2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514350" indent="-514350" algn="ctr">
              <a:buAutoNum type="alphaUcPeriod"/>
            </a:pPr>
            <a:endParaRPr sz="28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 name="文字方塊 2">
            <a:extLst>
              <a:ext uri="{FF2B5EF4-FFF2-40B4-BE49-F238E27FC236}">
                <a16:creationId xmlns:a16="http://schemas.microsoft.com/office/drawing/2014/main" id="{D9125663-D675-8825-3FAC-7DBD64EE17B5}"/>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E5EA6703-5EE8-5B8B-01F9-5C9CFCCB27C5}"/>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a:t>
            </a:fld>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CE782BEA-912A-D2DE-B522-2110C61529EA}"/>
            </a:ext>
          </a:extLst>
        </p:cNvPr>
        <p:cNvGrpSpPr/>
        <p:nvPr/>
      </p:nvGrpSpPr>
      <p:grpSpPr>
        <a:xfrm>
          <a:off x="0" y="0"/>
          <a:ext cx="0" cy="0"/>
          <a:chOff x="0" y="0"/>
          <a:chExt cx="0" cy="0"/>
        </a:xfrm>
      </p:grpSpPr>
      <p:pic>
        <p:nvPicPr>
          <p:cNvPr id="98" name="Google Shape;98;p2">
            <a:extLst>
              <a:ext uri="{FF2B5EF4-FFF2-40B4-BE49-F238E27FC236}">
                <a16:creationId xmlns:a16="http://schemas.microsoft.com/office/drawing/2014/main" id="{46668882-5B0F-E3A2-DE1B-88D107FEDF83}"/>
              </a:ext>
            </a:extLst>
          </p:cNvPr>
          <p:cNvPicPr preferRelativeResize="0"/>
          <p:nvPr/>
        </p:nvPicPr>
        <p:blipFill rotWithShape="1">
          <a:blip r:embed="rId3">
            <a:alphaModFix/>
          </a:blip>
          <a:srcRect/>
          <a:stretch/>
        </p:blipFill>
        <p:spPr>
          <a:xfrm>
            <a:off x="0" y="0"/>
            <a:ext cx="12192000" cy="6856926"/>
          </a:xfrm>
          <a:prstGeom prst="rect">
            <a:avLst/>
          </a:prstGeom>
          <a:noFill/>
          <a:ln>
            <a:noFill/>
          </a:ln>
        </p:spPr>
      </p:pic>
      <p:sp>
        <p:nvSpPr>
          <p:cNvPr id="99" name="Google Shape;99;p2">
            <a:extLst>
              <a:ext uri="{FF2B5EF4-FFF2-40B4-BE49-F238E27FC236}">
                <a16:creationId xmlns:a16="http://schemas.microsoft.com/office/drawing/2014/main" id="{B6175529-262E-F079-3742-7FF00BAAAE9D}"/>
              </a:ext>
            </a:extLst>
          </p:cNvPr>
          <p:cNvSpPr txBox="1">
            <a:spLocks noGrp="1"/>
          </p:cNvSpPr>
          <p:nvPr>
            <p:ph type="title"/>
          </p:nvPr>
        </p:nvSpPr>
        <p:spPr>
          <a:xfrm>
            <a:off x="1275904" y="626308"/>
            <a:ext cx="10536382" cy="1325563"/>
          </a:xfrm>
          <a:prstGeom prst="rect">
            <a:avLst/>
          </a:prstGeom>
          <a:noFill/>
          <a:ln>
            <a:noFill/>
          </a:ln>
        </p:spPr>
        <p:txBody>
          <a:bodyPr spcFirstLastPara="1" wrap="square" lIns="91425" tIns="45700" rIns="91425" bIns="45700" anchor="ctr" anchorCtr="0">
            <a:normAutofit/>
          </a:bodyPr>
          <a:lstStyle/>
          <a:p>
            <a:pPr marL="114300"/>
            <a:r>
              <a:rPr lang="en-GB" sz="3600" b="1" dirty="0">
                <a:latin typeface="+mn-lt"/>
              </a:rPr>
              <a:t>Personality traits:</a:t>
            </a:r>
            <a:endParaRPr sz="3600" b="1" dirty="0">
              <a:solidFill>
                <a:schemeClr val="dk1"/>
              </a:solidFill>
              <a:latin typeface="+mn-lt"/>
              <a:ea typeface="Microsoft JhengHei" panose="020B0604030504040204" pitchFamily="34" charset="-120"/>
            </a:endParaRPr>
          </a:p>
        </p:txBody>
      </p:sp>
      <p:sp>
        <p:nvSpPr>
          <p:cNvPr id="100" name="Google Shape;100;p2">
            <a:extLst>
              <a:ext uri="{FF2B5EF4-FFF2-40B4-BE49-F238E27FC236}">
                <a16:creationId xmlns:a16="http://schemas.microsoft.com/office/drawing/2014/main" id="{2931056A-CABA-F06C-6ED6-3F1854DAA101}"/>
              </a:ext>
            </a:extLst>
          </p:cNvPr>
          <p:cNvSpPr txBox="1">
            <a:spLocks noGrp="1"/>
          </p:cNvSpPr>
          <p:nvPr>
            <p:ph type="body" idx="1"/>
          </p:nvPr>
        </p:nvSpPr>
        <p:spPr>
          <a:xfrm>
            <a:off x="1428172" y="1565789"/>
            <a:ext cx="9487924" cy="4351655"/>
          </a:xfrm>
          <a:prstGeom prst="rect">
            <a:avLst/>
          </a:prstGeom>
          <a:noFill/>
          <a:ln>
            <a:noFill/>
          </a:ln>
        </p:spPr>
        <p:txBody>
          <a:bodyPr spcFirstLastPara="1" wrap="square" lIns="91425" tIns="45700" rIns="91425" bIns="45700" anchor="t" anchorCtr="0">
            <a:noAutofit/>
          </a:bodyPr>
          <a:lstStyle/>
          <a:p>
            <a:pPr marL="114300" indent="0">
              <a:lnSpc>
                <a:spcPct val="100000"/>
              </a:lnSpc>
              <a:spcBef>
                <a:spcPts val="0"/>
              </a:spcBef>
              <a:buNone/>
            </a:pPr>
            <a:r>
              <a:rPr lang="en-GB" sz="2400" dirty="0">
                <a:latin typeface="+mn-lt"/>
              </a:rPr>
              <a:t>🏆 </a:t>
            </a:r>
            <a:r>
              <a:rPr lang="en-GB" sz="2400" b="1" dirty="0">
                <a:latin typeface="+mn-lt"/>
              </a:rPr>
              <a:t>If you chose 🅰️:</a:t>
            </a:r>
            <a:br>
              <a:rPr lang="en-GB" sz="2400" dirty="0">
                <a:latin typeface="+mn-lt"/>
              </a:rPr>
            </a:br>
            <a:r>
              <a:rPr lang="en-GB" sz="2400" dirty="0">
                <a:latin typeface="+mn-lt"/>
              </a:rPr>
              <a:t>Your mindset is very healthy. You clearly know the difference between </a:t>
            </a:r>
            <a:r>
              <a:rPr lang="en-GB" sz="2400" b="1" dirty="0">
                <a:latin typeface="+mn-lt"/>
              </a:rPr>
              <a:t>"needs" and "wants,"</a:t>
            </a:r>
            <a:r>
              <a:rPr lang="en-GB" sz="2400" dirty="0">
                <a:latin typeface="+mn-lt"/>
              </a:rPr>
              <a:t> which will protect you from falling into most financial traps and money laundering scams.</a:t>
            </a:r>
          </a:p>
          <a:p>
            <a:pPr marL="114300" indent="0">
              <a:lnSpc>
                <a:spcPct val="100000"/>
              </a:lnSpc>
              <a:spcBef>
                <a:spcPts val="0"/>
              </a:spcBef>
              <a:buNone/>
            </a:pPr>
            <a:r>
              <a:rPr lang="en-GB" sz="2400" dirty="0">
                <a:latin typeface="+mn-lt"/>
              </a:rPr>
              <a:t>⚖️ </a:t>
            </a:r>
            <a:r>
              <a:rPr lang="en-GB" sz="2400" b="1" dirty="0">
                <a:latin typeface="+mn-lt"/>
              </a:rPr>
              <a:t>If you chose 🆎:</a:t>
            </a:r>
            <a:br>
              <a:rPr lang="en-GB" sz="2400" dirty="0">
                <a:latin typeface="+mn-lt"/>
              </a:rPr>
            </a:br>
            <a:r>
              <a:rPr lang="en-GB" sz="2400" dirty="0">
                <a:latin typeface="+mn-lt"/>
              </a:rPr>
              <a:t>You might make an </a:t>
            </a:r>
            <a:r>
              <a:rPr lang="en-GB" sz="2400" b="1" dirty="0">
                <a:latin typeface="+mn-lt"/>
              </a:rPr>
              <a:t>impulse purchase</a:t>
            </a:r>
            <a:r>
              <a:rPr lang="en-GB" sz="2400" dirty="0">
                <a:latin typeface="+mn-lt"/>
              </a:rPr>
              <a:t> from time to time, but you are generally able to hit the brakes and control your spending before it is too late.</a:t>
            </a:r>
          </a:p>
          <a:p>
            <a:pPr marL="114300" indent="0">
              <a:lnSpc>
                <a:spcPct val="100000"/>
              </a:lnSpc>
              <a:spcBef>
                <a:spcPts val="0"/>
              </a:spcBef>
              <a:buNone/>
            </a:pPr>
            <a:r>
              <a:rPr lang="en-GB" sz="2400" dirty="0">
                <a:latin typeface="+mn-lt"/>
              </a:rPr>
              <a:t>⚠️ </a:t>
            </a:r>
            <a:r>
              <a:rPr lang="en-GB" sz="2400" b="1" dirty="0">
                <a:latin typeface="+mn-lt"/>
              </a:rPr>
              <a:t>If you chose 🅱️:</a:t>
            </a:r>
            <a:br>
              <a:rPr lang="en-GB" sz="2400" dirty="0">
                <a:latin typeface="+mn-lt"/>
              </a:rPr>
            </a:br>
            <a:r>
              <a:rPr lang="en-GB" sz="2400" dirty="0">
                <a:latin typeface="+mn-lt"/>
              </a:rPr>
              <a:t>You might fear being left out. You tend to seek security by chasing after </a:t>
            </a:r>
            <a:r>
              <a:rPr lang="en-GB" sz="2400" b="1" dirty="0">
                <a:latin typeface="+mn-lt"/>
              </a:rPr>
              <a:t>"things that everyone else has."</a:t>
            </a:r>
            <a:r>
              <a:rPr lang="en-GB" sz="2400" dirty="0">
                <a:latin typeface="+mn-lt"/>
              </a:rPr>
              <a:t> This often comes from an urgency to prove yourself or a feeling of envy toward other people's glamorous lifestyles.</a:t>
            </a:r>
          </a:p>
        </p:txBody>
      </p:sp>
      <p:sp>
        <p:nvSpPr>
          <p:cNvPr id="5" name="文字方塊 4">
            <a:extLst>
              <a:ext uri="{FF2B5EF4-FFF2-40B4-BE49-F238E27FC236}">
                <a16:creationId xmlns:a16="http://schemas.microsoft.com/office/drawing/2014/main" id="{22B93629-5C0E-1A62-21AA-1547F94CF1A0}"/>
              </a:ext>
            </a:extLst>
          </p:cNvPr>
          <p:cNvSpPr txBox="1"/>
          <p:nvPr/>
        </p:nvSpPr>
        <p:spPr>
          <a:xfrm>
            <a:off x="6945954" y="226198"/>
            <a:ext cx="6094268" cy="400110"/>
          </a:xfrm>
          <a:prstGeom prst="rect">
            <a:avLst/>
          </a:prstGeom>
          <a:noFill/>
        </p:spPr>
        <p:txBody>
          <a:bodyPr wrap="square">
            <a:spAutoFit/>
          </a:bodyPr>
          <a:lstStyle/>
          <a:p>
            <a:r>
              <a:rPr lang="zh-TW" sz="2000" b="1"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《識破「搵快錢」陷阱：向誘惑說「不」》</a:t>
            </a:r>
            <a:endParaRPr lang="en-GB" sz="2000" b="1" dirty="0">
              <a:solidFill>
                <a:schemeClr val="bg1"/>
              </a:solidFill>
              <a:latin typeface="Microsoft JhengHei" panose="020B0604030504040204" pitchFamily="34" charset="-120"/>
              <a:ea typeface="Microsoft JhengHei" panose="020B0604030504040204" pitchFamily="34" charset="-120"/>
            </a:endParaRPr>
          </a:p>
        </p:txBody>
      </p:sp>
      <p:sp>
        <p:nvSpPr>
          <p:cNvPr id="2" name="投影片編號版面配置區 1">
            <a:extLst>
              <a:ext uri="{FF2B5EF4-FFF2-40B4-BE49-F238E27FC236}">
                <a16:creationId xmlns:a16="http://schemas.microsoft.com/office/drawing/2014/main" id="{4D55D13E-4B8B-DDEB-7FCE-D6733712C2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a:t>
            </a:fld>
            <a:endParaRPr lang="zh-TW" altLang="en-US"/>
          </a:p>
        </p:txBody>
      </p:sp>
      <p:pic>
        <p:nvPicPr>
          <p:cNvPr id="6" name="圖片 5">
            <a:extLst>
              <a:ext uri="{FF2B5EF4-FFF2-40B4-BE49-F238E27FC236}">
                <a16:creationId xmlns:a16="http://schemas.microsoft.com/office/drawing/2014/main" id="{55D06E1E-0D5D-46F3-60AD-CD87F62A6128}"/>
              </a:ext>
            </a:extLst>
          </p:cNvPr>
          <p:cNvPicPr>
            <a:picLocks noChangeAspect="1"/>
          </p:cNvPicPr>
          <p:nvPr/>
        </p:nvPicPr>
        <p:blipFill>
          <a:blip r:embed="rId4"/>
          <a:stretch>
            <a:fillRect/>
          </a:stretch>
        </p:blipFill>
        <p:spPr>
          <a:xfrm>
            <a:off x="5647905" y="3002243"/>
            <a:ext cx="896190" cy="853514"/>
          </a:xfrm>
          <a:prstGeom prst="rect">
            <a:avLst/>
          </a:prstGeom>
        </p:spPr>
      </p:pic>
      <p:sp>
        <p:nvSpPr>
          <p:cNvPr id="7" name="投影片編號版面配置區 1">
            <a:extLst>
              <a:ext uri="{FF2B5EF4-FFF2-40B4-BE49-F238E27FC236}">
                <a16:creationId xmlns:a16="http://schemas.microsoft.com/office/drawing/2014/main" id="{F9D3DB90-D6E4-F6C5-10FE-4320AA5FBCE0}"/>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a:t>
            </a:fld>
            <a:endParaRPr lang="en-US" altLang="en-US" dirty="0"/>
          </a:p>
        </p:txBody>
      </p:sp>
    </p:spTree>
    <p:extLst>
      <p:ext uri="{BB962C8B-B14F-4D97-AF65-F5344CB8AC3E}">
        <p14:creationId xmlns:p14="http://schemas.microsoft.com/office/powerpoint/2010/main" val="4214572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99" name="Google Shape;99;p2"/>
          <p:cNvSpPr txBox="1">
            <a:spLocks noGrp="1"/>
          </p:cNvSpPr>
          <p:nvPr>
            <p:ph type="title"/>
          </p:nvPr>
        </p:nvSpPr>
        <p:spPr>
          <a:xfrm>
            <a:off x="1574799" y="1027756"/>
            <a:ext cx="9580881" cy="1325563"/>
          </a:xfrm>
          <a:prstGeom prst="rect">
            <a:avLst/>
          </a:prstGeom>
          <a:noFill/>
          <a:ln>
            <a:noFill/>
          </a:ln>
        </p:spPr>
        <p:txBody>
          <a:bodyPr spcFirstLastPara="1" wrap="square" lIns="91425" tIns="45700" rIns="91425" bIns="45700" anchor="ctr" anchorCtr="0">
            <a:noAutofit/>
          </a:bodyPr>
          <a:lstStyle/>
          <a:p>
            <a:pPr>
              <a:lnSpc>
                <a:spcPct val="100000"/>
              </a:lnSpc>
              <a:buClr>
                <a:srgbClr val="000000"/>
              </a:buClr>
              <a:buSzPct val="100000"/>
            </a:pPr>
            <a:r>
              <a:rPr lang="en-US" altLang="zh-TW" sz="3600" b="1" dirty="0">
                <a:solidFill>
                  <a:schemeClr val="dk1"/>
                </a:solidFill>
                <a:latin typeface="+mn-lt"/>
              </a:rPr>
              <a:t>Option A: The Cautious Saver</a:t>
            </a:r>
            <a:r>
              <a:rPr lang="en-GB" sz="3600" dirty="0"/>
              <a:t>💰</a:t>
            </a:r>
            <a:br>
              <a:rPr lang="en-US" altLang="zh-TW" sz="3600" b="1" dirty="0">
                <a:solidFill>
                  <a:schemeClr val="dk1"/>
                </a:solidFill>
                <a:latin typeface="+mn-lt"/>
              </a:rPr>
            </a:br>
            <a:r>
              <a:rPr lang="en-US" altLang="zh-TW" sz="3600" dirty="0">
                <a:latin typeface="+mn-lt"/>
              </a:rPr>
              <a:t>(</a:t>
            </a:r>
            <a:r>
              <a:rPr lang="en-US" sz="3600" dirty="0">
                <a:latin typeface="+mn-lt"/>
              </a:rPr>
              <a:t>Values security and wealth accumulation)</a:t>
            </a:r>
            <a:endParaRPr sz="3600" dirty="0">
              <a:solidFill>
                <a:schemeClr val="dk1"/>
              </a:solidFill>
              <a:latin typeface="+mn-lt"/>
            </a:endParaRPr>
          </a:p>
        </p:txBody>
      </p:sp>
      <p:sp>
        <p:nvSpPr>
          <p:cNvPr id="100" name="Google Shape;100;p2"/>
          <p:cNvSpPr txBox="1">
            <a:spLocks noGrp="1"/>
          </p:cNvSpPr>
          <p:nvPr>
            <p:ph type="body" idx="1"/>
          </p:nvPr>
        </p:nvSpPr>
        <p:spPr>
          <a:xfrm>
            <a:off x="1574799" y="2353319"/>
            <a:ext cx="9252227" cy="4351655"/>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2800"/>
              <a:buNone/>
            </a:pPr>
            <a:r>
              <a:rPr lang="en-US" altLang="zh-TW" sz="2400" b="1" dirty="0">
                <a:latin typeface="+mn-lt"/>
                <a:ea typeface="Calibri" panose="020F0502020204030204" pitchFamily="34" charset="0"/>
                <a:cs typeface="Calibri" panose="020F0502020204030204" pitchFamily="34" charset="0"/>
              </a:rPr>
              <a:t>Core mindset:</a:t>
            </a:r>
            <a:r>
              <a:rPr lang="en-US" sz="2400" dirty="0">
                <a:latin typeface="+mn-lt"/>
                <a:ea typeface="Calibri" panose="020F0502020204030204" pitchFamily="34" charset="0"/>
                <a:cs typeface="Calibri" panose="020F0502020204030204" pitchFamily="34" charset="0"/>
              </a:rPr>
              <a:t> </a:t>
            </a:r>
          </a:p>
          <a:p>
            <a:pPr marL="0" lvl="0" indent="0" algn="just" rtl="0">
              <a:lnSpc>
                <a:spcPct val="100000"/>
              </a:lnSpc>
              <a:spcBef>
                <a:spcPts val="0"/>
              </a:spcBef>
              <a:spcAft>
                <a:spcPts val="0"/>
              </a:spcAft>
              <a:buClr>
                <a:schemeClr val="dk1"/>
              </a:buClr>
              <a:buSzPts val="2800"/>
              <a:buNone/>
            </a:pPr>
            <a:r>
              <a:rPr lang="en-US" sz="2400" dirty="0">
                <a:latin typeface="+mn-lt"/>
                <a:ea typeface="Calibri" panose="020F0502020204030204" pitchFamily="34" charset="0"/>
                <a:cs typeface="Calibri" panose="020F0502020204030204" pitchFamily="34" charset="0"/>
              </a:rPr>
              <a:t>Views money as protection against future risks and places great importance on keeping money safe and building up savings.</a:t>
            </a:r>
            <a:endParaRPr lang="zh-TW" altLang="en-US" sz="2400" dirty="0">
              <a:latin typeface="+mn-lt"/>
              <a:cs typeface="Calibri" panose="020F0502020204030204" pitchFamily="34" charset="0"/>
            </a:endParaRPr>
          </a:p>
          <a:p>
            <a:pPr marL="0" lvl="0" indent="0" algn="just" rtl="0">
              <a:lnSpc>
                <a:spcPct val="100000"/>
              </a:lnSpc>
              <a:spcBef>
                <a:spcPts val="0"/>
              </a:spcBef>
              <a:spcAft>
                <a:spcPts val="0"/>
              </a:spcAft>
              <a:buClr>
                <a:schemeClr val="dk1"/>
              </a:buClr>
              <a:buSzPts val="2500"/>
              <a:buNone/>
            </a:pPr>
            <a:r>
              <a:rPr lang="en-US" altLang="zh-TW" sz="2400" b="1" dirty="0">
                <a:latin typeface="+mn-lt"/>
                <a:ea typeface="Calibri" panose="020F0502020204030204" pitchFamily="34" charset="0"/>
                <a:cs typeface="Calibri" panose="020F0502020204030204" pitchFamily="34" charset="0"/>
              </a:rPr>
              <a:t>View</a:t>
            </a:r>
            <a:r>
              <a:rPr lang="en-US" sz="2400" b="1" dirty="0">
                <a:latin typeface="+mn-lt"/>
                <a:ea typeface="Calibri" panose="020F0502020204030204" pitchFamily="34" charset="0"/>
                <a:cs typeface="Calibri" panose="020F0502020204030204" pitchFamily="34" charset="0"/>
              </a:rPr>
              <a:t> of money:</a:t>
            </a:r>
          </a:p>
          <a:p>
            <a:pPr marL="0" lvl="0" indent="0" algn="just" rtl="0">
              <a:lnSpc>
                <a:spcPct val="100000"/>
              </a:lnSpc>
              <a:spcBef>
                <a:spcPts val="0"/>
              </a:spcBef>
              <a:spcAft>
                <a:spcPts val="0"/>
              </a:spcAft>
              <a:buClr>
                <a:schemeClr val="dk1"/>
              </a:buClr>
              <a:buSzPts val="2500"/>
              <a:buNone/>
            </a:pPr>
            <a:r>
              <a:rPr lang="en-US" sz="2400" dirty="0">
                <a:latin typeface="+mn-lt"/>
                <a:ea typeface="Calibri" panose="020F0502020204030204" pitchFamily="34" charset="0"/>
                <a:cs typeface="Calibri" panose="020F0502020204030204" pitchFamily="34" charset="0"/>
              </a:rPr>
              <a:t>Tends to delay gratification and believes that small savings can add up over time.</a:t>
            </a:r>
            <a:endParaRPr sz="2400" dirty="0">
              <a:latin typeface="+mn-lt"/>
              <a:ea typeface="Calibri" panose="020F0502020204030204" pitchFamily="34" charset="0"/>
              <a:cs typeface="Calibri" panose="020F0502020204030204" pitchFamily="34" charset="0"/>
            </a:endParaRPr>
          </a:p>
          <a:p>
            <a:pPr marL="0" lvl="0" indent="0" algn="just" rtl="0">
              <a:lnSpc>
                <a:spcPct val="100000"/>
              </a:lnSpc>
              <a:spcBef>
                <a:spcPts val="0"/>
              </a:spcBef>
              <a:spcAft>
                <a:spcPts val="0"/>
              </a:spcAft>
              <a:buClr>
                <a:schemeClr val="dk1"/>
              </a:buClr>
              <a:buSzPts val="2500"/>
              <a:buNone/>
            </a:pPr>
            <a:r>
              <a:rPr lang="en-US" sz="2400" b="1" dirty="0">
                <a:latin typeface="+mn-lt"/>
                <a:ea typeface="Calibri" panose="020F0502020204030204" pitchFamily="34" charset="0"/>
                <a:cs typeface="Calibri" panose="020F0502020204030204" pitchFamily="34" charset="0"/>
              </a:rPr>
              <a:t>Strengths and weaknesses:</a:t>
            </a:r>
          </a:p>
          <a:p>
            <a:pPr marL="0" lvl="0" indent="0" algn="just" rtl="0">
              <a:lnSpc>
                <a:spcPct val="100000"/>
              </a:lnSpc>
              <a:spcBef>
                <a:spcPts val="0"/>
              </a:spcBef>
              <a:spcAft>
                <a:spcPts val="0"/>
              </a:spcAft>
              <a:buClr>
                <a:schemeClr val="dk1"/>
              </a:buClr>
              <a:buSzPts val="2500"/>
              <a:buNone/>
            </a:pPr>
            <a:r>
              <a:rPr lang="en-US" sz="2400" dirty="0">
                <a:latin typeface="+mn-lt"/>
                <a:ea typeface="Calibri" panose="020F0502020204030204" pitchFamily="34" charset="0"/>
                <a:cs typeface="Calibri" panose="020F0502020204030204" pitchFamily="34" charset="0"/>
              </a:rPr>
              <a:t>Has a strong sense of financial security and is better prepared for unexpected risks. However, being too cautious may mean missing out on meaningful experiences or social opportunities.</a:t>
            </a:r>
            <a:endParaRPr sz="2400" dirty="0">
              <a:latin typeface="+mn-lt"/>
              <a:ea typeface="Calibri" panose="020F0502020204030204" pitchFamily="34" charset="0"/>
              <a:cs typeface="Calibri" panose="020F0502020204030204" pitchFamily="34" charset="0"/>
            </a:endParaRPr>
          </a:p>
        </p:txBody>
      </p:sp>
      <p:sp>
        <p:nvSpPr>
          <p:cNvPr id="3" name="文字方塊 2">
            <a:extLst>
              <a:ext uri="{FF2B5EF4-FFF2-40B4-BE49-F238E27FC236}">
                <a16:creationId xmlns:a16="http://schemas.microsoft.com/office/drawing/2014/main" id="{28BBEAC9-6B73-1933-13A2-4ECA89A14AD9}"/>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30E832E2-D877-39E2-70F8-42C32FE1207D}"/>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3</a:t>
            </a:fld>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0"/>
            <a:ext cx="12192000" cy="6856926"/>
          </a:xfrm>
          <a:prstGeom prst="rect">
            <a:avLst/>
          </a:prstGeom>
          <a:noFill/>
          <a:ln>
            <a:noFill/>
          </a:ln>
        </p:spPr>
      </p:pic>
      <p:sp>
        <p:nvSpPr>
          <p:cNvPr id="99" name="Google Shape;99;p2"/>
          <p:cNvSpPr txBox="1">
            <a:spLocks noGrp="1"/>
          </p:cNvSpPr>
          <p:nvPr>
            <p:ph type="title"/>
          </p:nvPr>
        </p:nvSpPr>
        <p:spPr>
          <a:xfrm>
            <a:off x="1574799" y="875804"/>
            <a:ext cx="9580881" cy="1325563"/>
          </a:xfrm>
          <a:prstGeom prst="rect">
            <a:avLst/>
          </a:prstGeom>
          <a:noFill/>
          <a:ln>
            <a:noFill/>
          </a:ln>
        </p:spPr>
        <p:txBody>
          <a:bodyPr spcFirstLastPara="1" wrap="square" lIns="91425" tIns="45700" rIns="91425" bIns="45700" anchor="ctr" anchorCtr="0">
            <a:normAutofit/>
          </a:bodyPr>
          <a:lstStyle/>
          <a:p>
            <a:pPr lvl="0">
              <a:lnSpc>
                <a:spcPct val="100000"/>
              </a:lnSpc>
              <a:buSzPct val="100000"/>
            </a:pPr>
            <a:r>
              <a:rPr lang="en-US" altLang="zh-TW" sz="3600" b="1" dirty="0">
                <a:solidFill>
                  <a:schemeClr val="dk1"/>
                </a:solidFill>
                <a:latin typeface="+mn-lt"/>
              </a:rPr>
              <a:t>Option B: </a:t>
            </a:r>
            <a:r>
              <a:rPr lang="en-US" sz="3600" b="1" dirty="0">
                <a:latin typeface="+mn-lt"/>
              </a:rPr>
              <a:t>The Live-for-Today Spender</a:t>
            </a:r>
            <a:r>
              <a:rPr lang="en-GB" sz="3600" b="1" kern="100" dirty="0">
                <a:latin typeface="Arial"/>
                <a:ea typeface="DengXian" panose="02010600030101010101" pitchFamily="2" charset="-122"/>
                <a:cs typeface="Segoe UI Emoji" panose="020B0502040204020203" pitchFamily="34" charset="0"/>
              </a:rPr>
              <a:t>🎉</a:t>
            </a:r>
            <a:br>
              <a:rPr lang="en-US" altLang="zh-TW" sz="3600" b="1" dirty="0">
                <a:solidFill>
                  <a:schemeClr val="dk1"/>
                </a:solidFill>
                <a:latin typeface="+mn-lt"/>
              </a:rPr>
            </a:br>
            <a:r>
              <a:rPr lang="en-US" altLang="zh-TW" sz="3600" dirty="0">
                <a:latin typeface="+mn-lt"/>
              </a:rPr>
              <a:t>(</a:t>
            </a:r>
            <a:r>
              <a:rPr lang="en-US" sz="3600" dirty="0">
                <a:latin typeface="+mn-lt"/>
              </a:rPr>
              <a:t>Values present experiences)</a:t>
            </a:r>
            <a:endParaRPr sz="3600" dirty="0">
              <a:solidFill>
                <a:schemeClr val="dk1"/>
              </a:solidFill>
              <a:latin typeface="+mn-lt"/>
            </a:endParaRPr>
          </a:p>
        </p:txBody>
      </p:sp>
      <p:sp>
        <p:nvSpPr>
          <p:cNvPr id="100" name="Google Shape;100;p2"/>
          <p:cNvSpPr txBox="1">
            <a:spLocks noGrp="1"/>
          </p:cNvSpPr>
          <p:nvPr>
            <p:ph type="body" idx="1"/>
          </p:nvPr>
        </p:nvSpPr>
        <p:spPr>
          <a:xfrm>
            <a:off x="1574799" y="2201367"/>
            <a:ext cx="9449956" cy="4351655"/>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2800"/>
              <a:buNone/>
            </a:pPr>
            <a:r>
              <a:rPr lang="zh-TW" sz="2400" dirty="0">
                <a:latin typeface="+mn-lt"/>
                <a:cs typeface="Calibri" panose="020F0502020204030204" pitchFamily="34" charset="0"/>
              </a:rPr>
              <a:t>•</a:t>
            </a:r>
            <a:r>
              <a:rPr lang="en-US" altLang="zh-TW" sz="2400" dirty="0">
                <a:latin typeface="+mn-lt"/>
                <a:ea typeface="Calibri" panose="020F0502020204030204" pitchFamily="34" charset="0"/>
                <a:cs typeface="Calibri" panose="020F0502020204030204" pitchFamily="34" charset="0"/>
              </a:rPr>
              <a:t> </a:t>
            </a:r>
            <a:r>
              <a:rPr lang="en-US" altLang="zh-TW" sz="2400" b="1" dirty="0">
                <a:latin typeface="+mn-lt"/>
                <a:ea typeface="Calibri" panose="020F0502020204030204" pitchFamily="34" charset="0"/>
                <a:cs typeface="Calibri" panose="020F0502020204030204" pitchFamily="34" charset="0"/>
              </a:rPr>
              <a:t>Core mindset:</a:t>
            </a:r>
            <a:r>
              <a:rPr lang="en-US" sz="2400" dirty="0">
                <a:latin typeface="+mn-lt"/>
                <a:ea typeface="Calibri" panose="020F0502020204030204" pitchFamily="34" charset="0"/>
                <a:cs typeface="Calibri" panose="020F0502020204030204" pitchFamily="34" charset="0"/>
              </a:rPr>
              <a:t> </a:t>
            </a:r>
          </a:p>
          <a:p>
            <a:pPr marL="0" indent="0" algn="just">
              <a:lnSpc>
                <a:spcPct val="100000"/>
              </a:lnSpc>
              <a:spcBef>
                <a:spcPts val="0"/>
              </a:spcBef>
              <a:buSzPts val="2500"/>
              <a:buNone/>
            </a:pPr>
            <a:r>
              <a:rPr lang="en-US" sz="2400" dirty="0">
                <a:latin typeface="+mn-lt"/>
                <a:ea typeface="Calibri" panose="020F0502020204030204" pitchFamily="34" charset="0"/>
                <a:cs typeface="Calibri" panose="020F0502020204030204" pitchFamily="34" charset="0"/>
              </a:rPr>
              <a:t>Believes in “living in the moment” and sees money as a way to create happiness, good memories and relationships.</a:t>
            </a:r>
          </a:p>
          <a:p>
            <a:pPr marL="0" lvl="0" indent="0" algn="just" rtl="0">
              <a:lnSpc>
                <a:spcPct val="100000"/>
              </a:lnSpc>
              <a:spcBef>
                <a:spcPts val="0"/>
              </a:spcBef>
              <a:spcAft>
                <a:spcPts val="0"/>
              </a:spcAft>
              <a:buClr>
                <a:schemeClr val="dk1"/>
              </a:buClr>
              <a:buSzPts val="2800"/>
              <a:buNone/>
            </a:pPr>
            <a:r>
              <a:rPr lang="en-US" altLang="zh-TW" sz="2400" b="1" dirty="0">
                <a:latin typeface="+mn-lt"/>
                <a:ea typeface="Calibri" panose="020F0502020204030204" pitchFamily="34" charset="0"/>
                <a:cs typeface="Calibri" panose="020F0502020204030204" pitchFamily="34" charset="0"/>
              </a:rPr>
              <a:t>• </a:t>
            </a:r>
            <a:r>
              <a:rPr lang="en-US" sz="2400" b="1" dirty="0">
                <a:latin typeface="+mn-lt"/>
                <a:ea typeface="Calibri" panose="020F0502020204030204" pitchFamily="34" charset="0"/>
                <a:cs typeface="Calibri" panose="020F0502020204030204" pitchFamily="34" charset="0"/>
              </a:rPr>
              <a:t>Value of money:</a:t>
            </a:r>
          </a:p>
          <a:p>
            <a:pPr marL="0" lvl="0" indent="0" algn="just" rtl="0">
              <a:lnSpc>
                <a:spcPct val="100000"/>
              </a:lnSpc>
              <a:spcBef>
                <a:spcPts val="0"/>
              </a:spcBef>
              <a:spcAft>
                <a:spcPts val="0"/>
              </a:spcAft>
              <a:buClr>
                <a:schemeClr val="dk1"/>
              </a:buClr>
              <a:buSzPts val="2500"/>
              <a:buNone/>
            </a:pPr>
            <a:r>
              <a:rPr lang="en-US" sz="2400" dirty="0">
                <a:latin typeface="+mn-lt"/>
                <a:ea typeface="Calibri" panose="020F0502020204030204" pitchFamily="34" charset="0"/>
                <a:cs typeface="Calibri" panose="020F0502020204030204" pitchFamily="34" charset="0"/>
              </a:rPr>
              <a:t>Believes that money has value when it is used, with present enjoyment considered more important than future financial security.</a:t>
            </a:r>
          </a:p>
          <a:p>
            <a:pPr marL="0" lvl="0" indent="0" algn="just" rtl="0">
              <a:lnSpc>
                <a:spcPct val="100000"/>
              </a:lnSpc>
              <a:spcBef>
                <a:spcPts val="0"/>
              </a:spcBef>
              <a:spcAft>
                <a:spcPts val="0"/>
              </a:spcAft>
              <a:buClr>
                <a:schemeClr val="dk1"/>
              </a:buClr>
              <a:buSzPts val="2500"/>
              <a:buNone/>
            </a:pPr>
            <a:r>
              <a:rPr lang="en-US" altLang="zh-TW" sz="2400" b="1" dirty="0">
                <a:latin typeface="+mn-lt"/>
                <a:ea typeface="Calibri" panose="020F0502020204030204" pitchFamily="34" charset="0"/>
                <a:cs typeface="Calibri" panose="020F0502020204030204" pitchFamily="34" charset="0"/>
              </a:rPr>
              <a:t>• </a:t>
            </a:r>
            <a:r>
              <a:rPr lang="en-US" sz="2400" b="1" dirty="0">
                <a:latin typeface="+mn-lt"/>
                <a:ea typeface="Calibri" panose="020F0502020204030204" pitchFamily="34" charset="0"/>
                <a:cs typeface="Calibri" panose="020F0502020204030204" pitchFamily="34" charset="0"/>
              </a:rPr>
              <a:t>Strengths and weaknesses:</a:t>
            </a:r>
          </a:p>
          <a:p>
            <a:pPr marL="0" lvl="0" indent="0" algn="just" rtl="0">
              <a:lnSpc>
                <a:spcPct val="100000"/>
              </a:lnSpc>
              <a:spcBef>
                <a:spcPts val="0"/>
              </a:spcBef>
              <a:spcAft>
                <a:spcPts val="0"/>
              </a:spcAft>
              <a:buClr>
                <a:schemeClr val="dk1"/>
              </a:buClr>
              <a:buSzPts val="2500"/>
              <a:buNone/>
            </a:pPr>
            <a:r>
              <a:rPr lang="en-US" sz="2400" dirty="0">
                <a:latin typeface="+mn-lt"/>
                <a:ea typeface="Calibri" panose="020F0502020204030204" pitchFamily="34" charset="0"/>
                <a:cs typeface="Calibri" panose="020F0502020204030204" pitchFamily="34" charset="0"/>
              </a:rPr>
              <a:t>Can enjoy life and social activities fully. However, without an awareness of risk, may face money problems or find it difficult to deal with unexpected situations in the future.</a:t>
            </a:r>
            <a:endParaRPr sz="2400" dirty="0">
              <a:latin typeface="+mn-lt"/>
              <a:ea typeface="Calibri" panose="020F0502020204030204" pitchFamily="34" charset="0"/>
              <a:cs typeface="Calibri" panose="020F0502020204030204" pitchFamily="34" charset="0"/>
            </a:endParaRPr>
          </a:p>
        </p:txBody>
      </p:sp>
      <p:sp>
        <p:nvSpPr>
          <p:cNvPr id="3" name="文字方塊 2">
            <a:extLst>
              <a:ext uri="{FF2B5EF4-FFF2-40B4-BE49-F238E27FC236}">
                <a16:creationId xmlns:a16="http://schemas.microsoft.com/office/drawing/2014/main" id="{CD3F2426-19EA-2818-92F5-4CB8C2CD1A81}"/>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C57A9EEA-64C4-48B8-AC01-3AF139F51F26}"/>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4</a:t>
            </a:fld>
            <a:endParaRPr lang="en-US" altLang="en-US" dirty="0"/>
          </a:p>
        </p:txBody>
      </p:sp>
    </p:spTree>
    <p:extLst>
      <p:ext uri="{BB962C8B-B14F-4D97-AF65-F5344CB8AC3E}">
        <p14:creationId xmlns:p14="http://schemas.microsoft.com/office/powerpoint/2010/main" val="98196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blip>
          <a:srcRect/>
          <a:stretch/>
        </p:blipFill>
        <p:spPr>
          <a:xfrm>
            <a:off x="0" y="1074"/>
            <a:ext cx="12192000" cy="6856926"/>
          </a:xfrm>
          <a:prstGeom prst="rect">
            <a:avLst/>
          </a:prstGeom>
          <a:noFill/>
          <a:ln>
            <a:noFill/>
          </a:ln>
        </p:spPr>
      </p:pic>
      <p:sp>
        <p:nvSpPr>
          <p:cNvPr id="99" name="Google Shape;99;p2"/>
          <p:cNvSpPr txBox="1">
            <a:spLocks noGrp="1"/>
          </p:cNvSpPr>
          <p:nvPr>
            <p:ph type="title"/>
          </p:nvPr>
        </p:nvSpPr>
        <p:spPr>
          <a:xfrm>
            <a:off x="1130299" y="914055"/>
            <a:ext cx="10827328" cy="1325563"/>
          </a:xfrm>
          <a:prstGeom prst="rect">
            <a:avLst/>
          </a:prstGeom>
          <a:noFill/>
          <a:ln>
            <a:noFill/>
          </a:ln>
        </p:spPr>
        <p:txBody>
          <a:bodyPr spcFirstLastPara="1" wrap="square" lIns="91425" tIns="45700" rIns="91425" bIns="45700" anchor="ctr" anchorCtr="0">
            <a:noAutofit/>
          </a:bodyPr>
          <a:lstStyle/>
          <a:p>
            <a:pPr lvl="0">
              <a:buSzPct val="100000"/>
            </a:pPr>
            <a:r>
              <a:rPr lang="en-US" altLang="zh-TW" sz="3300" b="1" dirty="0">
                <a:solidFill>
                  <a:schemeClr val="dk1"/>
                </a:solidFill>
                <a:latin typeface="+mn-lt"/>
              </a:rPr>
              <a:t>Option C: </a:t>
            </a:r>
            <a:r>
              <a:rPr lang="en-US" sz="3300" b="1" dirty="0">
                <a:latin typeface="+mn-lt"/>
              </a:rPr>
              <a:t>The Balanced Planner</a:t>
            </a:r>
            <a:r>
              <a:rPr lang="en-GB" sz="3600" dirty="0"/>
              <a:t>⚖️</a:t>
            </a:r>
            <a:br>
              <a:rPr lang="en-US" sz="3300" dirty="0">
                <a:latin typeface="+mn-lt"/>
              </a:rPr>
            </a:br>
            <a:r>
              <a:rPr lang="en-US" altLang="zh-TW" sz="3300" dirty="0">
                <a:latin typeface="+mn-lt"/>
              </a:rPr>
              <a:t>(</a:t>
            </a:r>
            <a:r>
              <a:rPr lang="en-US" sz="3300" dirty="0">
                <a:latin typeface="+mn-lt"/>
              </a:rPr>
              <a:t>Values flexibility and sustainable money management)</a:t>
            </a:r>
            <a:endParaRPr sz="3300" dirty="0">
              <a:latin typeface="+mn-lt"/>
            </a:endParaRPr>
          </a:p>
        </p:txBody>
      </p:sp>
      <p:sp>
        <p:nvSpPr>
          <p:cNvPr id="100" name="Google Shape;100;p2"/>
          <p:cNvSpPr txBox="1">
            <a:spLocks noGrp="1"/>
          </p:cNvSpPr>
          <p:nvPr>
            <p:ph type="body" idx="1"/>
          </p:nvPr>
        </p:nvSpPr>
        <p:spPr>
          <a:xfrm>
            <a:off x="1205345" y="2041591"/>
            <a:ext cx="10016836" cy="435165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800"/>
              <a:buNone/>
            </a:pPr>
            <a:r>
              <a:rPr lang="zh-TW" sz="2300" dirty="0">
                <a:latin typeface="+mn-lt"/>
                <a:cs typeface="Calibri" panose="020F0502020204030204" pitchFamily="34" charset="0"/>
              </a:rPr>
              <a:t>•</a:t>
            </a:r>
            <a:r>
              <a:rPr lang="en-US" altLang="zh-TW" sz="2300" dirty="0">
                <a:latin typeface="+mn-lt"/>
                <a:ea typeface="Calibri" panose="020F0502020204030204" pitchFamily="34" charset="0"/>
                <a:cs typeface="Calibri" panose="020F0502020204030204" pitchFamily="34" charset="0"/>
              </a:rPr>
              <a:t> </a:t>
            </a:r>
            <a:r>
              <a:rPr lang="en-US" altLang="zh-TW" sz="2300" b="1" dirty="0">
                <a:latin typeface="+mn-lt"/>
                <a:ea typeface="Calibri" panose="020F0502020204030204" pitchFamily="34" charset="0"/>
                <a:cs typeface="Calibri" panose="020F0502020204030204" pitchFamily="34" charset="0"/>
              </a:rPr>
              <a:t>Core mindset:</a:t>
            </a:r>
            <a:r>
              <a:rPr lang="en-US" sz="2300" dirty="0">
                <a:latin typeface="+mn-lt"/>
                <a:ea typeface="Calibri" panose="020F0502020204030204" pitchFamily="34" charset="0"/>
                <a:cs typeface="Calibri" panose="020F0502020204030204" pitchFamily="34" charset="0"/>
              </a:rPr>
              <a:t> </a:t>
            </a:r>
          </a:p>
          <a:p>
            <a:pPr marL="0" lvl="0" indent="0" algn="l" rtl="0">
              <a:lnSpc>
                <a:spcPct val="100000"/>
              </a:lnSpc>
              <a:spcBef>
                <a:spcPts val="0"/>
              </a:spcBef>
              <a:spcAft>
                <a:spcPts val="0"/>
              </a:spcAft>
              <a:buClr>
                <a:schemeClr val="dk1"/>
              </a:buClr>
              <a:buSzPts val="2800"/>
              <a:buNone/>
            </a:pPr>
            <a:r>
              <a:rPr lang="en-US" sz="2300" dirty="0">
                <a:latin typeface="+mn-lt"/>
                <a:ea typeface="Calibri" panose="020F0502020204030204" pitchFamily="34" charset="0"/>
                <a:cs typeface="Calibri" panose="020F0502020204030204" pitchFamily="34" charset="0"/>
              </a:rPr>
              <a:t>Views money as protection against future risks and places great importance on keeping money safe and building up savings.</a:t>
            </a:r>
            <a:endParaRPr lang="zh-TW" altLang="en-US" sz="2300" dirty="0">
              <a:latin typeface="+mn-lt"/>
              <a:cs typeface="Calibri" panose="020F0502020204030204" pitchFamily="34" charset="0"/>
            </a:endParaRPr>
          </a:p>
          <a:p>
            <a:pPr marL="0" lvl="0" indent="0" algn="l" rtl="0">
              <a:lnSpc>
                <a:spcPct val="100000"/>
              </a:lnSpc>
              <a:spcBef>
                <a:spcPts val="0"/>
              </a:spcBef>
              <a:spcAft>
                <a:spcPts val="0"/>
              </a:spcAft>
              <a:buClr>
                <a:schemeClr val="dk1"/>
              </a:buClr>
              <a:buSzPts val="2800"/>
              <a:buNone/>
            </a:pPr>
            <a:r>
              <a:rPr lang="en-US" altLang="zh-TW" sz="2300" b="1" dirty="0">
                <a:latin typeface="+mn-lt"/>
                <a:ea typeface="Calibri" panose="020F0502020204030204" pitchFamily="34" charset="0"/>
                <a:cs typeface="Calibri" panose="020F0502020204030204" pitchFamily="34" charset="0"/>
              </a:rPr>
              <a:t>• </a:t>
            </a:r>
            <a:r>
              <a:rPr lang="en-US" sz="2300" b="1" dirty="0">
                <a:latin typeface="+mn-lt"/>
                <a:ea typeface="Calibri" panose="020F0502020204030204" pitchFamily="34" charset="0"/>
                <a:cs typeface="Calibri" panose="020F0502020204030204" pitchFamily="34" charset="0"/>
              </a:rPr>
              <a:t>Value of money:</a:t>
            </a:r>
          </a:p>
          <a:p>
            <a:pPr marL="0" lvl="0" indent="0" algn="just" rtl="0">
              <a:lnSpc>
                <a:spcPct val="100000"/>
              </a:lnSpc>
              <a:spcBef>
                <a:spcPts val="0"/>
              </a:spcBef>
              <a:spcAft>
                <a:spcPts val="0"/>
              </a:spcAft>
              <a:buClr>
                <a:schemeClr val="dk1"/>
              </a:buClr>
              <a:buSzPts val="2500"/>
              <a:buNone/>
            </a:pPr>
            <a:r>
              <a:rPr lang="en-US" sz="2300" dirty="0">
                <a:latin typeface="+mn-lt"/>
                <a:ea typeface="Calibri" panose="020F0502020204030204" pitchFamily="34" charset="0"/>
                <a:cs typeface="Calibri" panose="020F0502020204030204" pitchFamily="34" charset="0"/>
              </a:rPr>
              <a:t>Believes that money should provide security for the future while also improving quality of life in the present. Strike a balance between long-term security and present satisfaction.</a:t>
            </a:r>
          </a:p>
          <a:p>
            <a:pPr marL="0" lvl="0" indent="0" algn="l" rtl="0">
              <a:lnSpc>
                <a:spcPct val="100000"/>
              </a:lnSpc>
              <a:spcBef>
                <a:spcPts val="0"/>
              </a:spcBef>
              <a:spcAft>
                <a:spcPts val="0"/>
              </a:spcAft>
              <a:buClr>
                <a:schemeClr val="dk1"/>
              </a:buClr>
              <a:buSzPts val="2500"/>
              <a:buNone/>
            </a:pPr>
            <a:r>
              <a:rPr lang="en-US" altLang="zh-TW" sz="2300" b="1" dirty="0">
                <a:latin typeface="+mn-lt"/>
                <a:ea typeface="Calibri" panose="020F0502020204030204" pitchFamily="34" charset="0"/>
                <a:cs typeface="Calibri" panose="020F0502020204030204" pitchFamily="34" charset="0"/>
              </a:rPr>
              <a:t>• </a:t>
            </a:r>
            <a:r>
              <a:rPr lang="en-US" sz="2300" b="1" dirty="0">
                <a:latin typeface="+mn-lt"/>
                <a:ea typeface="Calibri" panose="020F0502020204030204" pitchFamily="34" charset="0"/>
                <a:cs typeface="Calibri" panose="020F0502020204030204" pitchFamily="34" charset="0"/>
              </a:rPr>
              <a:t>Strengths and weaknesses:</a:t>
            </a:r>
          </a:p>
          <a:p>
            <a:pPr marL="0" indent="0">
              <a:lnSpc>
                <a:spcPct val="100000"/>
              </a:lnSpc>
              <a:spcBef>
                <a:spcPts val="0"/>
              </a:spcBef>
              <a:buSzPts val="2500"/>
              <a:buNone/>
            </a:pPr>
            <a:r>
              <a:rPr lang="en-US" sz="2300" dirty="0">
                <a:latin typeface="+mn-lt"/>
                <a:ea typeface="Calibri" panose="020F0502020204030204" pitchFamily="34" charset="0"/>
                <a:cs typeface="Calibri" panose="020F0502020204030204" pitchFamily="34" charset="0"/>
              </a:rPr>
              <a:t>Has good control over their budget and can balance risk and enjoyment. However, their savings may accumulate more slowly than those who saves everything, while they may enjoy fewer immediate pleasures than someone who spends freely.</a:t>
            </a:r>
            <a:endParaRPr sz="2300" dirty="0">
              <a:latin typeface="+mn-lt"/>
              <a:ea typeface="Calibri" panose="020F0502020204030204" pitchFamily="34" charset="0"/>
              <a:cs typeface="Calibri" panose="020F0502020204030204" pitchFamily="34" charset="0"/>
            </a:endParaRPr>
          </a:p>
        </p:txBody>
      </p:sp>
      <p:sp>
        <p:nvSpPr>
          <p:cNvPr id="3" name="文字方塊 2">
            <a:extLst>
              <a:ext uri="{FF2B5EF4-FFF2-40B4-BE49-F238E27FC236}">
                <a16:creationId xmlns:a16="http://schemas.microsoft.com/office/drawing/2014/main" id="{6D7304DE-CD2D-8ED5-4B82-1EC784FB4B84}"/>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FA2B99AA-0F74-6C26-FF2D-4C826D03A94F}"/>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5</a:t>
            </a:fld>
            <a:endParaRPr lang="en-US" altLang="en-US" dirty="0"/>
          </a:p>
        </p:txBody>
      </p:sp>
    </p:spTree>
    <p:extLst>
      <p:ext uri="{BB962C8B-B14F-4D97-AF65-F5344CB8AC3E}">
        <p14:creationId xmlns:p14="http://schemas.microsoft.com/office/powerpoint/2010/main" val="3252588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331B2B32-5DC8-7A7C-86A7-A6B7A21A4BDA}"/>
            </a:ext>
          </a:extLst>
        </p:cNvPr>
        <p:cNvGrpSpPr/>
        <p:nvPr/>
      </p:nvGrpSpPr>
      <p:grpSpPr>
        <a:xfrm>
          <a:off x="0" y="0"/>
          <a:ext cx="0" cy="0"/>
          <a:chOff x="0" y="0"/>
          <a:chExt cx="0" cy="0"/>
        </a:xfrm>
      </p:grpSpPr>
      <p:sp>
        <p:nvSpPr>
          <p:cNvPr id="119" name="Google Shape;119;p5">
            <a:extLst>
              <a:ext uri="{FF2B5EF4-FFF2-40B4-BE49-F238E27FC236}">
                <a16:creationId xmlns:a16="http://schemas.microsoft.com/office/drawing/2014/main" id="{8C9F4D61-A4FF-3CC7-2C6F-989C22AF76FE}"/>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20" name="Google Shape;120;p5">
            <a:extLst>
              <a:ext uri="{FF2B5EF4-FFF2-40B4-BE49-F238E27FC236}">
                <a16:creationId xmlns:a16="http://schemas.microsoft.com/office/drawing/2014/main" id="{A1626736-6689-55EA-D371-4984F13C8CF6}"/>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21" name="Google Shape;121;p5">
            <a:extLst>
              <a:ext uri="{FF2B5EF4-FFF2-40B4-BE49-F238E27FC236}">
                <a16:creationId xmlns:a16="http://schemas.microsoft.com/office/drawing/2014/main" id="{66BE98B0-D726-8BEE-AD99-70E7A9FF6007}"/>
              </a:ext>
            </a:extLst>
          </p:cNvPr>
          <p:cNvPicPr preferRelativeResize="0"/>
          <p:nvPr/>
        </p:nvPicPr>
        <p:blipFill rotWithShape="1">
          <a:blip r:embed="rId3">
            <a:alphaModFix/>
          </a:blip>
          <a:srcRect l="16558" t="16477" r="15426" b="15057"/>
          <a:stretch/>
        </p:blipFill>
        <p:spPr>
          <a:xfrm>
            <a:off x="0" y="0"/>
            <a:ext cx="12192000" cy="6903339"/>
          </a:xfrm>
          <a:prstGeom prst="rect">
            <a:avLst/>
          </a:prstGeom>
          <a:noFill/>
          <a:ln>
            <a:noFill/>
          </a:ln>
        </p:spPr>
      </p:pic>
      <p:sp>
        <p:nvSpPr>
          <p:cNvPr id="4" name="Rectangle: Rounded Corners 3">
            <a:extLst>
              <a:ext uri="{FF2B5EF4-FFF2-40B4-BE49-F238E27FC236}">
                <a16:creationId xmlns:a16="http://schemas.microsoft.com/office/drawing/2014/main" id="{CFBCF85F-E969-0AA9-19A1-ABB6801BA0D2}"/>
              </a:ext>
            </a:extLst>
          </p:cNvPr>
          <p:cNvSpPr/>
          <p:nvPr/>
        </p:nvSpPr>
        <p:spPr>
          <a:xfrm>
            <a:off x="1989693" y="1690688"/>
            <a:ext cx="8555736" cy="276701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4000" b="1" dirty="0">
                <a:ln w="0"/>
                <a:solidFill>
                  <a:schemeClr val="tx1"/>
                </a:solidFill>
              </a:rPr>
              <a:t>Spotting Quick Cash Traps: </a:t>
            </a:r>
            <a:br>
              <a:rPr lang="en-US" sz="4000" b="1" dirty="0">
                <a:ln w="0"/>
                <a:solidFill>
                  <a:schemeClr val="tx1"/>
                </a:solidFill>
              </a:rPr>
            </a:br>
            <a:r>
              <a:rPr lang="en-US" sz="4000" b="1" dirty="0">
                <a:ln w="0"/>
                <a:solidFill>
                  <a:schemeClr val="tx1"/>
                </a:solidFill>
              </a:rPr>
              <a:t>Say </a:t>
            </a:r>
            <a:r>
              <a:rPr lang="en-US" sz="4000" b="1" dirty="0">
                <a:ln w="0"/>
                <a:solidFill>
                  <a:srgbClr val="FF0000"/>
                </a:solidFill>
              </a:rPr>
              <a:t>No</a:t>
            </a:r>
            <a:r>
              <a:rPr lang="en-US" sz="4000" b="1" dirty="0">
                <a:ln w="0"/>
                <a:solidFill>
                  <a:schemeClr val="tx1"/>
                </a:solidFill>
              </a:rPr>
              <a:t> to Temptation </a:t>
            </a:r>
          </a:p>
        </p:txBody>
      </p:sp>
      <p:sp>
        <p:nvSpPr>
          <p:cNvPr id="3" name="文字方塊 2">
            <a:extLst>
              <a:ext uri="{FF2B5EF4-FFF2-40B4-BE49-F238E27FC236}">
                <a16:creationId xmlns:a16="http://schemas.microsoft.com/office/drawing/2014/main" id="{7B5906A4-8592-03EF-DEC2-5D1D05849616}"/>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934B606C-DD6A-5F68-5930-C7804B4E31D2}"/>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6</a:t>
            </a:fld>
            <a:endParaRPr lang="en-US" altLang="en-US" dirty="0"/>
          </a:p>
        </p:txBody>
      </p:sp>
    </p:spTree>
    <p:extLst>
      <p:ext uri="{BB962C8B-B14F-4D97-AF65-F5344CB8AC3E}">
        <p14:creationId xmlns:p14="http://schemas.microsoft.com/office/powerpoint/2010/main" val="3382259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8921F73E-890D-2578-8765-4C655EF69750}"/>
            </a:ext>
          </a:extLst>
        </p:cNvPr>
        <p:cNvGrpSpPr/>
        <p:nvPr/>
      </p:nvGrpSpPr>
      <p:grpSpPr>
        <a:xfrm>
          <a:off x="0" y="0"/>
          <a:ext cx="0" cy="0"/>
          <a:chOff x="0" y="0"/>
          <a:chExt cx="0" cy="0"/>
        </a:xfrm>
      </p:grpSpPr>
      <p:pic>
        <p:nvPicPr>
          <p:cNvPr id="88" name="Google Shape;88;p1">
            <a:extLst>
              <a:ext uri="{FF2B5EF4-FFF2-40B4-BE49-F238E27FC236}">
                <a16:creationId xmlns:a16="http://schemas.microsoft.com/office/drawing/2014/main" id="{4C43F648-665A-FA49-5188-507575ABB824}"/>
              </a:ext>
            </a:extLst>
          </p:cNvPr>
          <p:cNvPicPr preferRelativeResize="0"/>
          <p:nvPr/>
        </p:nvPicPr>
        <p:blipFill rotWithShape="1">
          <a:blip r:embed="rId3">
            <a:alphaModFix/>
          </a:blip>
          <a:srcRect l="305" t="-910" r="-1"/>
          <a:stretch/>
        </p:blipFill>
        <p:spPr>
          <a:xfrm>
            <a:off x="-1732" y="-67863"/>
            <a:ext cx="12192000" cy="6925863"/>
          </a:xfrm>
          <a:prstGeom prst="rect">
            <a:avLst/>
          </a:prstGeom>
          <a:noFill/>
          <a:ln>
            <a:noFill/>
          </a:ln>
        </p:spPr>
      </p:pic>
      <p:sp>
        <p:nvSpPr>
          <p:cNvPr id="89" name="Google Shape;89;p1">
            <a:extLst>
              <a:ext uri="{FF2B5EF4-FFF2-40B4-BE49-F238E27FC236}">
                <a16:creationId xmlns:a16="http://schemas.microsoft.com/office/drawing/2014/main" id="{202333F6-E95A-B257-4E99-F4725FDAFBB1}"/>
              </a:ext>
            </a:extLst>
          </p:cNvPr>
          <p:cNvSpPr txBox="1">
            <a:spLocks noGrp="1"/>
          </p:cNvSpPr>
          <p:nvPr>
            <p:ph type="title"/>
          </p:nvPr>
        </p:nvSpPr>
        <p:spPr>
          <a:xfrm>
            <a:off x="1231322" y="1343527"/>
            <a:ext cx="10515600" cy="1325563"/>
          </a:xfrm>
          <a:prstGeom prst="rect">
            <a:avLst/>
          </a:prstGeom>
          <a:noFill/>
          <a:ln>
            <a:noFill/>
          </a:ln>
        </p:spPr>
        <p:txBody>
          <a:bodyPr spcFirstLastPara="1" wrap="square" lIns="91425" tIns="45700" rIns="91425" bIns="45700" anchor="ctr" anchorCtr="0">
            <a:normAutofit/>
          </a:bodyPr>
          <a:lstStyle/>
          <a:p>
            <a:pPr algn="ctr">
              <a:lnSpc>
                <a:spcPct val="100000"/>
              </a:lnSpc>
            </a:pPr>
            <a:r>
              <a:rPr lang="en-US" altLang="zh-TW" sz="3600" b="1" dirty="0"/>
              <a:t>Pay the price before reaping the rewards</a:t>
            </a:r>
            <a:endParaRPr lang="en-GB" sz="3600" b="1" dirty="0"/>
          </a:p>
        </p:txBody>
      </p:sp>
      <p:sp>
        <p:nvSpPr>
          <p:cNvPr id="4" name="文字方塊 3">
            <a:extLst>
              <a:ext uri="{FF2B5EF4-FFF2-40B4-BE49-F238E27FC236}">
                <a16:creationId xmlns:a16="http://schemas.microsoft.com/office/drawing/2014/main" id="{DE2A7A95-35F4-83A2-1577-D949D50482D0}"/>
              </a:ext>
            </a:extLst>
          </p:cNvPr>
          <p:cNvSpPr txBox="1"/>
          <p:nvPr/>
        </p:nvSpPr>
        <p:spPr>
          <a:xfrm>
            <a:off x="2156806" y="2537560"/>
            <a:ext cx="9476509" cy="892552"/>
          </a:xfrm>
          <a:prstGeom prst="rect">
            <a:avLst/>
          </a:prstGeom>
          <a:noFill/>
        </p:spPr>
        <p:txBody>
          <a:bodyPr wrap="square">
            <a:spAutoFit/>
          </a:bodyPr>
          <a:lstStyle/>
          <a:p>
            <a:r>
              <a:rPr lang="en-GB" altLang="zh-TW" sz="2800" b="1" dirty="0">
                <a:latin typeface="Microsoft JhengHei" panose="020B0604030504040204" pitchFamily="34" charset="-120"/>
                <a:ea typeface="Microsoft JhengHei" panose="020B0604030504040204" pitchFamily="34" charset="-120"/>
              </a:rPr>
              <a:t>Watch the video</a:t>
            </a:r>
            <a:br>
              <a:rPr lang="en-GB" altLang="zh-TW" sz="2400" dirty="0">
                <a:latin typeface="Microsoft JhengHei" panose="020B0604030504040204" pitchFamily="34" charset="-120"/>
                <a:ea typeface="Microsoft JhengHei" panose="020B0604030504040204" pitchFamily="34" charset="-120"/>
              </a:rPr>
            </a:br>
            <a:r>
              <a:rPr lang="en-GB" sz="2400" dirty="0">
                <a:latin typeface="Microsoft JhengHei" panose="020B0604030504040204" pitchFamily="34" charset="-120"/>
                <a:ea typeface="Microsoft JhengHei" panose="020B0604030504040204" pitchFamily="34" charset="-120"/>
              </a:rPr>
              <a:t>https://youtu.be/zMWuC2SbB3U?si=mzsbHWu8Q2X2dP_Y</a:t>
            </a:r>
          </a:p>
        </p:txBody>
      </p:sp>
      <p:pic>
        <p:nvPicPr>
          <p:cNvPr id="5" name="圖片 4" descr="mpv —— 媒体播放器- mpv_CFanStation">
            <a:extLst>
              <a:ext uri="{FF2B5EF4-FFF2-40B4-BE49-F238E27FC236}">
                <a16:creationId xmlns:a16="http://schemas.microsoft.com/office/drawing/2014/main" id="{49797298-2D15-C4BA-90CD-08113AB0A6E8}"/>
              </a:ext>
            </a:extLst>
          </p:cNvPr>
          <p:cNvPicPr>
            <a:picLocks noChangeAspect="1"/>
          </p:cNvPicPr>
          <p:nvPr/>
        </p:nvPicPr>
        <p:blipFill>
          <a:blip r:embed="rId4"/>
          <a:stretch>
            <a:fillRect/>
          </a:stretch>
        </p:blipFill>
        <p:spPr>
          <a:xfrm>
            <a:off x="4592987" y="3379861"/>
            <a:ext cx="3251941" cy="3251941"/>
          </a:xfrm>
          <a:prstGeom prst="rect">
            <a:avLst/>
          </a:prstGeom>
        </p:spPr>
      </p:pic>
      <p:sp>
        <p:nvSpPr>
          <p:cNvPr id="6" name="文字方塊 5">
            <a:extLst>
              <a:ext uri="{FF2B5EF4-FFF2-40B4-BE49-F238E27FC236}">
                <a16:creationId xmlns:a16="http://schemas.microsoft.com/office/drawing/2014/main" id="{590D1AE6-1FF4-A94B-C687-55099098095E}"/>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8" name="投影片編號版面配置區 1">
            <a:extLst>
              <a:ext uri="{FF2B5EF4-FFF2-40B4-BE49-F238E27FC236}">
                <a16:creationId xmlns:a16="http://schemas.microsoft.com/office/drawing/2014/main" id="{007CDD5B-DBEC-0667-3591-78698C1B6F61}"/>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7</a:t>
            </a:fld>
            <a:endParaRPr lang="en-US" altLang="en-US" dirty="0"/>
          </a:p>
        </p:txBody>
      </p:sp>
    </p:spTree>
    <p:extLst>
      <p:ext uri="{BB962C8B-B14F-4D97-AF65-F5344CB8AC3E}">
        <p14:creationId xmlns:p14="http://schemas.microsoft.com/office/powerpoint/2010/main" val="1581803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0E585055-87A6-D261-211D-86899FF71FC5}"/>
            </a:ext>
          </a:extLst>
        </p:cNvPr>
        <p:cNvGrpSpPr/>
        <p:nvPr/>
      </p:nvGrpSpPr>
      <p:grpSpPr>
        <a:xfrm>
          <a:off x="0" y="0"/>
          <a:ext cx="0" cy="0"/>
          <a:chOff x="0" y="0"/>
          <a:chExt cx="0" cy="0"/>
        </a:xfrm>
      </p:grpSpPr>
      <p:pic>
        <p:nvPicPr>
          <p:cNvPr id="258" name="Google Shape;258;p18">
            <a:extLst>
              <a:ext uri="{FF2B5EF4-FFF2-40B4-BE49-F238E27FC236}">
                <a16:creationId xmlns:a16="http://schemas.microsoft.com/office/drawing/2014/main" id="{D3CBF2E0-7155-B13C-701D-A990D1FA42AB}"/>
              </a:ext>
            </a:extLst>
          </p:cNvPr>
          <p:cNvPicPr preferRelativeResize="0">
            <a:picLocks noGrp="1"/>
          </p:cNvPicPr>
          <p:nvPr>
            <p:ph type="body" idx="4294967295"/>
          </p:nvPr>
        </p:nvPicPr>
        <p:blipFill rotWithShape="1">
          <a:blip r:embed="rId3">
            <a:alphaModFix/>
          </a:blip>
          <a:srcRect/>
          <a:stretch/>
        </p:blipFill>
        <p:spPr>
          <a:xfrm>
            <a:off x="0" y="4976"/>
            <a:ext cx="12224385" cy="6852920"/>
          </a:xfrm>
          <a:prstGeom prst="rect">
            <a:avLst/>
          </a:prstGeom>
          <a:noFill/>
          <a:ln>
            <a:noFill/>
          </a:ln>
        </p:spPr>
      </p:pic>
      <p:sp>
        <p:nvSpPr>
          <p:cNvPr id="3" name="投影片編號版面配置區 2">
            <a:extLst>
              <a:ext uri="{FF2B5EF4-FFF2-40B4-BE49-F238E27FC236}">
                <a16:creationId xmlns:a16="http://schemas.microsoft.com/office/drawing/2014/main" id="{B9CDA8AD-441F-46A9-C1DF-DFDBE3D1D4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8</a:t>
            </a:fld>
            <a:endParaRPr lang="zh-TW" altLang="en-US"/>
          </a:p>
        </p:txBody>
      </p:sp>
      <p:sp>
        <p:nvSpPr>
          <p:cNvPr id="7" name="投影片編號版面配置區 1">
            <a:extLst>
              <a:ext uri="{FF2B5EF4-FFF2-40B4-BE49-F238E27FC236}">
                <a16:creationId xmlns:a16="http://schemas.microsoft.com/office/drawing/2014/main" id="{C87C75CF-60DB-1668-AC89-789270DDAD59}"/>
              </a:ext>
            </a:extLst>
          </p:cNvPr>
          <p:cNvSpPr txBox="1">
            <a:spLocks/>
          </p:cNvSpPr>
          <p:nvPr/>
        </p:nvSpPr>
        <p:spPr>
          <a:xfrm>
            <a:off x="10514013" y="5883275"/>
            <a:ext cx="550862"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9pPr>
          </a:lstStyle>
          <a:p>
            <a:pPr>
              <a:defRPr/>
            </a:pPr>
            <a:r>
              <a:rPr lang="en-US" altLang="en-US" dirty="0">
                <a:solidFill>
                  <a:schemeClr val="tx1"/>
                </a:solidFill>
              </a:rPr>
              <a:t>18</a:t>
            </a:r>
          </a:p>
        </p:txBody>
      </p:sp>
      <p:pic>
        <p:nvPicPr>
          <p:cNvPr id="2" name="圖片 1" descr="The image depicts a thoughtful question in Chinese, asking if one should continue working if they are doubtful about their job.&#10;&#10;AI 產生的內容可能不正確。">
            <a:extLst>
              <a:ext uri="{FF2B5EF4-FFF2-40B4-BE49-F238E27FC236}">
                <a16:creationId xmlns:a16="http://schemas.microsoft.com/office/drawing/2014/main" id="{6D54AB0E-1FCE-3D9D-FE43-9E4852E926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7774" y="1703531"/>
            <a:ext cx="8516451" cy="3055505"/>
          </a:xfrm>
          <a:prstGeom prst="rect">
            <a:avLst/>
          </a:prstGeom>
        </p:spPr>
      </p:pic>
      <p:sp>
        <p:nvSpPr>
          <p:cNvPr id="6" name="文字方塊 5">
            <a:extLst>
              <a:ext uri="{FF2B5EF4-FFF2-40B4-BE49-F238E27FC236}">
                <a16:creationId xmlns:a16="http://schemas.microsoft.com/office/drawing/2014/main" id="{B1035A87-31F1-45BA-4084-07C2BF3B7F22}"/>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9" name="投影片編號版面配置區 1">
            <a:extLst>
              <a:ext uri="{FF2B5EF4-FFF2-40B4-BE49-F238E27FC236}">
                <a16:creationId xmlns:a16="http://schemas.microsoft.com/office/drawing/2014/main" id="{0D57A275-D808-C63C-851C-893EA16737F1}"/>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8</a:t>
            </a:fld>
            <a:endParaRPr lang="en-US" altLang="en-US" dirty="0"/>
          </a:p>
        </p:txBody>
      </p:sp>
      <p:sp>
        <p:nvSpPr>
          <p:cNvPr id="11" name="投影片編號版面配置區 1">
            <a:extLst>
              <a:ext uri="{FF2B5EF4-FFF2-40B4-BE49-F238E27FC236}">
                <a16:creationId xmlns:a16="http://schemas.microsoft.com/office/drawing/2014/main" id="{8A2BD505-AC15-9A4C-95AE-E06B260F52CB}"/>
              </a:ext>
            </a:extLst>
          </p:cNvPr>
          <p:cNvSpPr>
            <a:spLocks noGrp="1"/>
          </p:cNvSpPr>
          <p:nvPr/>
        </p:nvSpPr>
        <p:spPr>
          <a:xfrm>
            <a:off x="11230769" y="63356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8</a:t>
            </a:fld>
            <a:endParaRPr lang="en-US" altLang="en-US" dirty="0"/>
          </a:p>
        </p:txBody>
      </p:sp>
    </p:spTree>
    <p:extLst>
      <p:ext uri="{BB962C8B-B14F-4D97-AF65-F5344CB8AC3E}">
        <p14:creationId xmlns:p14="http://schemas.microsoft.com/office/powerpoint/2010/main" val="68836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373712D5-6C6D-7A8B-EB59-9F105B6E011E}"/>
            </a:ext>
          </a:extLst>
        </p:cNvPr>
        <p:cNvGrpSpPr/>
        <p:nvPr/>
      </p:nvGrpSpPr>
      <p:grpSpPr>
        <a:xfrm>
          <a:off x="0" y="0"/>
          <a:ext cx="0" cy="0"/>
          <a:chOff x="0" y="0"/>
          <a:chExt cx="0" cy="0"/>
        </a:xfrm>
      </p:grpSpPr>
      <p:pic>
        <p:nvPicPr>
          <p:cNvPr id="105" name="Google Shape;105;p3">
            <a:extLst>
              <a:ext uri="{FF2B5EF4-FFF2-40B4-BE49-F238E27FC236}">
                <a16:creationId xmlns:a16="http://schemas.microsoft.com/office/drawing/2014/main" id="{67EAB625-2EDD-D733-C38F-52B0EFE0C99A}"/>
              </a:ext>
            </a:extLst>
          </p:cNvPr>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2" name="投影片編號版面配置區 1">
            <a:extLst>
              <a:ext uri="{FF2B5EF4-FFF2-40B4-BE49-F238E27FC236}">
                <a16:creationId xmlns:a16="http://schemas.microsoft.com/office/drawing/2014/main" id="{258A5E6D-687F-97E5-5AAA-61991DFBCFB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9</a:t>
            </a:fld>
            <a:endParaRPr lang="zh-TW" altLang="en-US"/>
          </a:p>
        </p:txBody>
      </p:sp>
      <p:sp>
        <p:nvSpPr>
          <p:cNvPr id="5" name="投影片編號版面配置區 1">
            <a:extLst>
              <a:ext uri="{FF2B5EF4-FFF2-40B4-BE49-F238E27FC236}">
                <a16:creationId xmlns:a16="http://schemas.microsoft.com/office/drawing/2014/main" id="{0DBA0409-DD80-1151-AFBE-08017F628870}"/>
              </a:ext>
            </a:extLst>
          </p:cNvPr>
          <p:cNvSpPr txBox="1">
            <a:spLocks/>
          </p:cNvSpPr>
          <p:nvPr/>
        </p:nvSpPr>
        <p:spPr>
          <a:xfrm>
            <a:off x="10514013" y="5883275"/>
            <a:ext cx="550862"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9pPr>
          </a:lstStyle>
          <a:p>
            <a:pPr>
              <a:defRPr/>
            </a:pPr>
            <a:r>
              <a:rPr lang="en-US" altLang="en-US" dirty="0">
                <a:solidFill>
                  <a:schemeClr val="tx1"/>
                </a:solidFill>
              </a:rPr>
              <a:t>3</a:t>
            </a:r>
          </a:p>
        </p:txBody>
      </p:sp>
      <p:sp>
        <p:nvSpPr>
          <p:cNvPr id="6" name="文字版面配置區 5">
            <a:extLst>
              <a:ext uri="{FF2B5EF4-FFF2-40B4-BE49-F238E27FC236}">
                <a16:creationId xmlns:a16="http://schemas.microsoft.com/office/drawing/2014/main" id="{134DEC9C-F26D-1175-C878-0A37CDA08CD0}"/>
              </a:ext>
            </a:extLst>
          </p:cNvPr>
          <p:cNvSpPr>
            <a:spLocks noGrp="1"/>
          </p:cNvSpPr>
          <p:nvPr>
            <p:ph type="body" idx="1"/>
          </p:nvPr>
        </p:nvSpPr>
        <p:spPr>
          <a:xfrm>
            <a:off x="1363230" y="1395851"/>
            <a:ext cx="9990570" cy="4351338"/>
          </a:xfrm>
        </p:spPr>
        <p:txBody>
          <a:bodyPr>
            <a:normAutofit fontScale="70000" lnSpcReduction="20000"/>
          </a:bodyPr>
          <a:lstStyle/>
          <a:p>
            <a:pPr marL="114300" indent="0">
              <a:lnSpc>
                <a:spcPct val="120000"/>
              </a:lnSpc>
              <a:spcBef>
                <a:spcPts val="0"/>
              </a:spcBef>
              <a:buNone/>
            </a:pPr>
            <a:r>
              <a:rPr lang="en-GB" sz="3600" b="1" dirty="0">
                <a:latin typeface="+mn-lt"/>
              </a:rPr>
              <a:t>Your Decision</a:t>
            </a:r>
          </a:p>
          <a:p>
            <a:pPr marL="114300" indent="0">
              <a:lnSpc>
                <a:spcPct val="120000"/>
              </a:lnSpc>
              <a:spcBef>
                <a:spcPts val="0"/>
              </a:spcBef>
              <a:buNone/>
            </a:pPr>
            <a:endParaRPr lang="en-GB" sz="3600" dirty="0">
              <a:latin typeface="+mn-lt"/>
            </a:endParaRPr>
          </a:p>
          <a:p>
            <a:pPr lvl="0">
              <a:lnSpc>
                <a:spcPct val="120000"/>
              </a:lnSpc>
              <a:spcBef>
                <a:spcPts val="0"/>
              </a:spcBef>
            </a:pPr>
            <a:r>
              <a:rPr lang="en-GB" sz="3600" b="1" dirty="0">
                <a:latin typeface="+mn-lt"/>
              </a:rPr>
              <a:t>【A】: Agree right away!</a:t>
            </a:r>
            <a:br>
              <a:rPr lang="en-GB" sz="3600" dirty="0">
                <a:latin typeface="+mn-lt"/>
              </a:rPr>
            </a:br>
            <a:r>
              <a:rPr lang="en-GB" sz="3600" dirty="0">
                <a:latin typeface="+mn-lt"/>
              </a:rPr>
              <a:t>Whatever, my account barely has any money in it anyway, and I can always change the password whenever I want.</a:t>
            </a:r>
          </a:p>
          <a:p>
            <a:pPr lvl="0">
              <a:lnSpc>
                <a:spcPct val="120000"/>
              </a:lnSpc>
              <a:spcBef>
                <a:spcPts val="0"/>
              </a:spcBef>
            </a:pPr>
            <a:r>
              <a:rPr lang="en-GB" sz="3600" b="1" dirty="0">
                <a:latin typeface="+mn-lt"/>
              </a:rPr>
              <a:t>【B】: Test the waters first.</a:t>
            </a:r>
            <a:br>
              <a:rPr lang="en-GB" sz="3600" dirty="0">
                <a:latin typeface="+mn-lt"/>
              </a:rPr>
            </a:br>
            <a:r>
              <a:rPr lang="en-GB" sz="3600" dirty="0">
                <a:latin typeface="+mn-lt"/>
              </a:rPr>
              <a:t>Tell him that you can try it once with your account, but demand half of the commission ($2,500) upfront as a deposit.</a:t>
            </a:r>
          </a:p>
          <a:p>
            <a:pPr lvl="0">
              <a:lnSpc>
                <a:spcPct val="120000"/>
              </a:lnSpc>
              <a:spcBef>
                <a:spcPts val="0"/>
              </a:spcBef>
            </a:pPr>
            <a:r>
              <a:rPr lang="en-GB" sz="3600" b="1" dirty="0">
                <a:latin typeface="+mn-lt"/>
              </a:rPr>
              <a:t>【C】: Decisively refuse and block.</a:t>
            </a:r>
            <a:br>
              <a:rPr lang="en-GB" sz="3600" dirty="0">
                <a:latin typeface="+mn-lt"/>
              </a:rPr>
            </a:br>
            <a:r>
              <a:rPr lang="en-GB" sz="3600" dirty="0">
                <a:latin typeface="+mn-lt"/>
              </a:rPr>
              <a:t>There is no such thing as a free lunch in this world!</a:t>
            </a:r>
          </a:p>
          <a:p>
            <a:endParaRPr lang="en-GB" dirty="0"/>
          </a:p>
        </p:txBody>
      </p:sp>
      <p:sp>
        <p:nvSpPr>
          <p:cNvPr id="7" name="文字方塊 6">
            <a:extLst>
              <a:ext uri="{FF2B5EF4-FFF2-40B4-BE49-F238E27FC236}">
                <a16:creationId xmlns:a16="http://schemas.microsoft.com/office/drawing/2014/main" id="{540DAFEC-2ED2-9255-A37D-D805C0255AFB}"/>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9" name="投影片編號版面配置區 1">
            <a:extLst>
              <a:ext uri="{FF2B5EF4-FFF2-40B4-BE49-F238E27FC236}">
                <a16:creationId xmlns:a16="http://schemas.microsoft.com/office/drawing/2014/main" id="{783BC669-4CCD-E33D-0F91-1EBE13B8D26F}"/>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9</a:t>
            </a:fld>
            <a:endParaRPr lang="en-US" altLang="en-US" dirty="0"/>
          </a:p>
        </p:txBody>
      </p:sp>
    </p:spTree>
    <p:extLst>
      <p:ext uri="{BB962C8B-B14F-4D97-AF65-F5344CB8AC3E}">
        <p14:creationId xmlns:p14="http://schemas.microsoft.com/office/powerpoint/2010/main" val="186828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3"/>
          <p:cNvPicPr preferRelativeResize="0"/>
          <p:nvPr/>
        </p:nvPicPr>
        <p:blipFill rotWithShape="1">
          <a:blip r:embed="rId3"/>
          <a:srcRect l="305" t="-910" r="-1"/>
          <a:stretch/>
        </p:blipFill>
        <p:spPr>
          <a:xfrm>
            <a:off x="0" y="0"/>
            <a:ext cx="12192000" cy="6925863"/>
          </a:xfrm>
          <a:prstGeom prst="rect">
            <a:avLst/>
          </a:prstGeom>
          <a:noFill/>
          <a:ln>
            <a:noFill/>
          </a:ln>
        </p:spPr>
      </p:pic>
      <p:sp>
        <p:nvSpPr>
          <p:cNvPr id="198" name="Google Shape;198;p13"/>
          <p:cNvSpPr txBox="1">
            <a:spLocks noGrp="1"/>
          </p:cNvSpPr>
          <p:nvPr>
            <p:ph type="title"/>
          </p:nvPr>
        </p:nvSpPr>
        <p:spPr>
          <a:xfrm>
            <a:off x="2514600" y="8507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Calibri"/>
              <a:buNone/>
            </a:pPr>
            <a:r>
              <a:rPr lang="en-US" altLang="zh-TW" b="1" dirty="0">
                <a:latin typeface="+mn-lt"/>
                <a:ea typeface="Calibri" panose="020F0502020204030204" pitchFamily="34" charset="0"/>
                <a:cs typeface="Calibri" panose="020F0502020204030204" pitchFamily="34" charset="0"/>
              </a:rPr>
              <a:t>Think about it</a:t>
            </a:r>
            <a:r>
              <a:rPr lang="zh-TW" b="1" dirty="0">
                <a:latin typeface="+mn-lt"/>
                <a:ea typeface="微軟正黑體" panose="020B0604030504040204" pitchFamily="34" charset="-120"/>
                <a:cs typeface="Calibri" panose="020F0502020204030204" pitchFamily="34" charset="0"/>
              </a:rPr>
              <a:t>：</a:t>
            </a:r>
            <a:endParaRPr b="1" dirty="0">
              <a:latin typeface="+mn-lt"/>
              <a:ea typeface="Calibri" panose="020F0502020204030204" pitchFamily="34" charset="0"/>
              <a:cs typeface="Calibri" panose="020F0502020204030204" pitchFamily="34" charset="0"/>
            </a:endParaRPr>
          </a:p>
        </p:txBody>
      </p:sp>
      <p:sp>
        <p:nvSpPr>
          <p:cNvPr id="199" name="Google Shape;199;p13"/>
          <p:cNvSpPr txBox="1">
            <a:spLocks noGrp="1"/>
          </p:cNvSpPr>
          <p:nvPr>
            <p:ph type="body" idx="1"/>
          </p:nvPr>
        </p:nvSpPr>
        <p:spPr>
          <a:xfrm>
            <a:off x="2514600" y="1809352"/>
            <a:ext cx="7528560" cy="1765088"/>
          </a:xfrm>
          <a:prstGeom prst="rect">
            <a:avLst/>
          </a:prstGeom>
          <a:noFill/>
          <a:ln>
            <a:noFill/>
          </a:ln>
        </p:spPr>
        <p:txBody>
          <a:bodyPr spcFirstLastPara="1" wrap="square" lIns="91425" tIns="45700" rIns="91425" bIns="45700" anchor="t" anchorCtr="0">
            <a:noAutofit/>
          </a:bodyPr>
          <a:lstStyle/>
          <a:p>
            <a:pPr marL="114300" indent="0" algn="just">
              <a:lnSpc>
                <a:spcPct val="100000"/>
              </a:lnSpc>
              <a:spcBef>
                <a:spcPts val="0"/>
              </a:spcBef>
              <a:buNone/>
            </a:pPr>
            <a:r>
              <a:rPr lang="en-US" sz="2400" dirty="0">
                <a:latin typeface="+mn-lt"/>
              </a:rPr>
              <a:t>In the “</a:t>
            </a:r>
            <a:r>
              <a:rPr lang="en-US" sz="2400" dirty="0">
                <a:effectLst/>
                <a:latin typeface="+mn-lt"/>
                <a:ea typeface="新細明體" panose="02020500000000000000" pitchFamily="18" charset="-120"/>
                <a:cs typeface="Times New Roman" panose="02020603050405020304" pitchFamily="18" charset="0"/>
              </a:rPr>
              <a:t>illegal debt collection</a:t>
            </a:r>
            <a:r>
              <a:rPr lang="en-US" sz="2400" dirty="0">
                <a:latin typeface="+mn-lt"/>
              </a:rPr>
              <a:t>” case, young people were paid from a few hundred to over one thousand Hong Kong dollars to splash red paint on properties.</a:t>
            </a:r>
          </a:p>
          <a:p>
            <a:pPr marL="114300" indent="0" algn="just">
              <a:lnSpc>
                <a:spcPct val="100000"/>
              </a:lnSpc>
              <a:spcBef>
                <a:spcPts val="0"/>
              </a:spcBef>
              <a:buNone/>
            </a:pPr>
            <a:r>
              <a:rPr lang="en-US" sz="2400" dirty="0">
                <a:latin typeface="+mn-lt"/>
              </a:rPr>
              <a:t>What psychological weaknesses do you think the criminals took advantage of?</a:t>
            </a:r>
          </a:p>
        </p:txBody>
      </p:sp>
      <p:sp>
        <p:nvSpPr>
          <p:cNvPr id="200" name="Google Shape;200;p13"/>
          <p:cNvSpPr/>
          <p:nvPr/>
        </p:nvSpPr>
        <p:spPr>
          <a:xfrm>
            <a:off x="1639223" y="3796309"/>
            <a:ext cx="8772209" cy="46162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400" dirty="0"/>
              <a:t>Immediate rewards outweigh awareness of legal consequences</a:t>
            </a:r>
            <a:endParaRPr sz="2400" b="0" i="0" u="none" strike="noStrike" cap="none" dirty="0">
              <a:solidFill>
                <a:schemeClr val="dk1"/>
              </a:solidFill>
              <a:latin typeface="Calibri"/>
              <a:ea typeface="Calibri"/>
              <a:cs typeface="Calibri"/>
              <a:sym typeface="Calibri"/>
            </a:endParaRPr>
          </a:p>
        </p:txBody>
      </p:sp>
      <p:sp>
        <p:nvSpPr>
          <p:cNvPr id="201" name="Google Shape;201;p13"/>
          <p:cNvSpPr/>
          <p:nvPr/>
        </p:nvSpPr>
        <p:spPr>
          <a:xfrm>
            <a:off x="2305540" y="4248990"/>
            <a:ext cx="6990716" cy="461624"/>
          </a:xfrm>
          <a:prstGeom prst="rect">
            <a:avLst/>
          </a:prstGeom>
          <a:noFill/>
          <a:ln>
            <a:noFill/>
          </a:ln>
        </p:spPr>
        <p:txBody>
          <a:bodyPr spcFirstLastPara="1" wrap="square" lIns="91425" tIns="45700" rIns="91425" bIns="45700" anchor="t" anchorCtr="0">
            <a:spAutoFit/>
          </a:bodyPr>
          <a:lstStyle/>
          <a:p>
            <a:r>
              <a:rPr lang="en-US" sz="2400" dirty="0"/>
              <a:t>The illusion of “easy money” with little cost</a:t>
            </a:r>
            <a:endParaRPr sz="2400" dirty="0">
              <a:sym typeface="Calibri"/>
            </a:endParaRPr>
          </a:p>
        </p:txBody>
      </p:sp>
      <p:sp>
        <p:nvSpPr>
          <p:cNvPr id="202" name="Google Shape;202;p13"/>
          <p:cNvSpPr/>
          <p:nvPr/>
        </p:nvSpPr>
        <p:spPr>
          <a:xfrm>
            <a:off x="2813655" y="4710614"/>
            <a:ext cx="5748454" cy="46162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400" dirty="0"/>
              <a:t>Peer pressure / desire of acceptance</a:t>
            </a:r>
            <a:endParaRPr sz="2400" dirty="0">
              <a:sym typeface="Calibri"/>
            </a:endParaRPr>
          </a:p>
        </p:txBody>
      </p:sp>
      <p:sp>
        <p:nvSpPr>
          <p:cNvPr id="203" name="Google Shape;203;p13"/>
          <p:cNvSpPr/>
          <p:nvPr/>
        </p:nvSpPr>
        <p:spPr>
          <a:xfrm>
            <a:off x="3104600" y="5194447"/>
            <a:ext cx="7597777" cy="461624"/>
          </a:xfrm>
          <a:prstGeom prst="rect">
            <a:avLst/>
          </a:prstGeom>
          <a:noFill/>
          <a:ln>
            <a:noFill/>
          </a:ln>
        </p:spPr>
        <p:txBody>
          <a:bodyPr spcFirstLastPara="1" wrap="square" lIns="91425" tIns="45700" rIns="91425" bIns="45700" anchor="t" anchorCtr="0">
            <a:spAutoFit/>
          </a:bodyPr>
          <a:lstStyle/>
          <a:p>
            <a:r>
              <a:rPr lang="en-US" sz="2400" dirty="0"/>
              <a:t>Belief that minors won't have a criminal record</a:t>
            </a:r>
            <a:endParaRPr sz="2400" dirty="0">
              <a:sym typeface="Calibri"/>
            </a:endParaRPr>
          </a:p>
        </p:txBody>
      </p:sp>
      <p:sp>
        <p:nvSpPr>
          <p:cNvPr id="3" name="文字方塊 2">
            <a:extLst>
              <a:ext uri="{FF2B5EF4-FFF2-40B4-BE49-F238E27FC236}">
                <a16:creationId xmlns:a16="http://schemas.microsoft.com/office/drawing/2014/main" id="{EFDCA096-9175-9462-C636-358FEFB31A60}"/>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BFD84143-9FCE-E7D9-A7AF-8B62D72BE9EE}"/>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10</a:t>
            </a:fld>
            <a:endParaRPr lang="en-US" altLang="en-US" dirty="0"/>
          </a:p>
        </p:txBody>
      </p:sp>
    </p:spTree>
    <p:extLst>
      <p:ext uri="{BB962C8B-B14F-4D97-AF65-F5344CB8AC3E}">
        <p14:creationId xmlns:p14="http://schemas.microsoft.com/office/powerpoint/2010/main" val="332553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7"/>
          <p:cNvPicPr preferRelativeResize="0"/>
          <p:nvPr/>
        </p:nvPicPr>
        <p:blipFill rotWithShape="1">
          <a:blip r:embed="rId3">
            <a:alphaModFix/>
          </a:blip>
          <a:srcRect t="1289"/>
          <a:stretch/>
        </p:blipFill>
        <p:spPr>
          <a:xfrm>
            <a:off x="0" y="0"/>
            <a:ext cx="12192000" cy="6870356"/>
          </a:xfrm>
          <a:prstGeom prst="rect">
            <a:avLst/>
          </a:prstGeom>
          <a:noFill/>
          <a:ln>
            <a:noFill/>
          </a:ln>
        </p:spPr>
      </p:pic>
      <p:sp>
        <p:nvSpPr>
          <p:cNvPr id="138" name="Google Shape;138;p7"/>
          <p:cNvSpPr txBox="1">
            <a:spLocks noGrp="1"/>
          </p:cNvSpPr>
          <p:nvPr>
            <p:ph type="ctrTitle"/>
          </p:nvPr>
        </p:nvSpPr>
        <p:spPr>
          <a:xfrm rot="-487747">
            <a:off x="1648639" y="440140"/>
            <a:ext cx="8321913" cy="23876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dk1"/>
              </a:buClr>
              <a:buSzPts val="6000"/>
              <a:buFont typeface="DFKai-SB"/>
              <a:buNone/>
            </a:pPr>
            <a:r>
              <a:rPr lang="en-US" sz="3600" b="1" dirty="0">
                <a:latin typeface="微軟正黑體" panose="020B0604030504040204" pitchFamily="34" charset="-120"/>
                <a:ea typeface="微軟正黑體" panose="020B0604030504040204" pitchFamily="34" charset="-120"/>
              </a:rPr>
              <a:t>Does a “high-paying, low-effort” job really exist?</a:t>
            </a:r>
            <a:r>
              <a:rPr lang="zh-TW" altLang="en-US" sz="3600" b="1" dirty="0">
                <a:latin typeface="微軟正黑體" panose="020B0604030504040204" pitchFamily="34" charset="-120"/>
                <a:ea typeface="微軟正黑體" panose="020B0604030504040204" pitchFamily="34" charset="-120"/>
                <a:sym typeface="DFKai-SB"/>
              </a:rPr>
              <a:t>？</a:t>
            </a:r>
            <a:endParaRPr sz="3600" b="1" dirty="0">
              <a:latin typeface="微軟正黑體" panose="020B0604030504040204" pitchFamily="34" charset="-120"/>
              <a:ea typeface="微軟正黑體" panose="020B0604030504040204" pitchFamily="34" charset="-120"/>
              <a:sym typeface="DFKai-SB"/>
            </a:endParaRPr>
          </a:p>
        </p:txBody>
      </p:sp>
      <p:sp>
        <p:nvSpPr>
          <p:cNvPr id="139" name="Google Shape;139;p7"/>
          <p:cNvSpPr txBox="1">
            <a:spLocks noGrp="1"/>
          </p:cNvSpPr>
          <p:nvPr>
            <p:ph type="subTitle" idx="1"/>
          </p:nvPr>
        </p:nvSpPr>
        <p:spPr>
          <a:xfrm>
            <a:off x="2182171" y="4715150"/>
            <a:ext cx="7827657" cy="1655762"/>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4400"/>
              <a:buNone/>
            </a:pPr>
            <a:r>
              <a:rPr lang="en-US" altLang="zh-TW" sz="3600" b="1" dirty="0">
                <a:latin typeface="微軟正黑體" panose="020B0604030504040204" pitchFamily="34" charset="-120"/>
                <a:ea typeface="微軟正黑體" panose="020B0604030504040204" pitchFamily="34" charset="-120"/>
                <a:cs typeface="DFKai-SB"/>
                <a:sym typeface="DFKai-SB"/>
              </a:rPr>
              <a:t>What might be the hidden cost behind these jobs?</a:t>
            </a:r>
            <a:endParaRPr sz="3600" dirty="0">
              <a:latin typeface="微軟正黑體" panose="020B0604030504040204" pitchFamily="34" charset="-120"/>
              <a:ea typeface="微軟正黑體" panose="020B0604030504040204" pitchFamily="34" charset="-120"/>
            </a:endParaRPr>
          </a:p>
        </p:txBody>
      </p:sp>
      <p:pic>
        <p:nvPicPr>
          <p:cNvPr id="140" name="Google Shape;140;p7" descr="卡通金錢圖案素材| PNG和向量圖| 透明背景圖片| 免費下载- Pngtree"/>
          <p:cNvPicPr preferRelativeResize="0"/>
          <p:nvPr/>
        </p:nvPicPr>
        <p:blipFill rotWithShape="1">
          <a:blip r:embed="rId4">
            <a:alphaModFix/>
          </a:blip>
          <a:srcRect/>
          <a:stretch/>
        </p:blipFill>
        <p:spPr>
          <a:xfrm>
            <a:off x="8073731" y="2202199"/>
            <a:ext cx="2792576" cy="2792577"/>
          </a:xfrm>
          <a:prstGeom prst="rect">
            <a:avLst/>
          </a:prstGeom>
          <a:noFill/>
          <a:ln>
            <a:noFill/>
          </a:ln>
        </p:spPr>
      </p:pic>
      <p:pic>
        <p:nvPicPr>
          <p:cNvPr id="141" name="Google Shape;141;p7" descr="監獄插畫圖片PNG去背圖| 矢量圖案素材| 免费下载| Pngtree"/>
          <p:cNvPicPr preferRelativeResize="0"/>
          <p:nvPr/>
        </p:nvPicPr>
        <p:blipFill rotWithShape="1">
          <a:blip r:embed="rId5">
            <a:alphaModFix/>
          </a:blip>
          <a:srcRect l="6701" t="26093" r="7224" b="16121"/>
          <a:stretch/>
        </p:blipFill>
        <p:spPr>
          <a:xfrm>
            <a:off x="2240753" y="3267880"/>
            <a:ext cx="1952886" cy="1311028"/>
          </a:xfrm>
          <a:prstGeom prst="rect">
            <a:avLst/>
          </a:prstGeom>
          <a:noFill/>
          <a:ln>
            <a:noFill/>
          </a:ln>
        </p:spPr>
      </p:pic>
      <p:sp>
        <p:nvSpPr>
          <p:cNvPr id="3" name="文字方塊 2">
            <a:extLst>
              <a:ext uri="{FF2B5EF4-FFF2-40B4-BE49-F238E27FC236}">
                <a16:creationId xmlns:a16="http://schemas.microsoft.com/office/drawing/2014/main" id="{BBE0FB0A-0CB3-5713-F583-7F936A95017D}"/>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75652C92-3F7A-5542-6686-625B66E3F598}"/>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11</a:t>
            </a:fld>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47" name="Google Shape;147;p8"/>
          <p:cNvPicPr preferRelativeResize="0"/>
          <p:nvPr/>
        </p:nvPicPr>
        <p:blipFill rotWithShape="1">
          <a:blip r:embed="rId3">
            <a:alphaModFix/>
          </a:blip>
          <a:srcRect l="610"/>
          <a:stretch/>
        </p:blipFill>
        <p:spPr>
          <a:xfrm>
            <a:off x="10160" y="-16510"/>
            <a:ext cx="12192000" cy="6871438"/>
          </a:xfrm>
          <a:prstGeom prst="rect">
            <a:avLst/>
          </a:prstGeom>
          <a:noFill/>
          <a:ln>
            <a:noFill/>
          </a:ln>
        </p:spPr>
      </p:pic>
      <p:sp>
        <p:nvSpPr>
          <p:cNvPr id="148" name="Google Shape;148;p8"/>
          <p:cNvSpPr/>
          <p:nvPr/>
        </p:nvSpPr>
        <p:spPr>
          <a:xfrm>
            <a:off x="2803334" y="-128928"/>
            <a:ext cx="6597396" cy="10257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6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rPr>
              <a:t>Case Discussion</a:t>
            </a:r>
            <a:endParaRPr sz="6000" b="1" i="0" u="none" strike="noStrik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ea typeface="Calibri"/>
              <a:cs typeface="Calibri"/>
              <a:sym typeface="Calibri"/>
            </a:endParaRPr>
          </a:p>
        </p:txBody>
      </p:sp>
      <p:pic>
        <p:nvPicPr>
          <p:cNvPr id="149" name="Google Shape;149;p8" descr="Gemini_Generated_Image_3005z33005z33005"/>
          <p:cNvPicPr preferRelativeResize="0"/>
          <p:nvPr/>
        </p:nvPicPr>
        <p:blipFill rotWithShape="1">
          <a:blip r:embed="rId4">
            <a:alphaModFix/>
          </a:blip>
          <a:srcRect/>
          <a:stretch/>
        </p:blipFill>
        <p:spPr>
          <a:xfrm rot="-420000">
            <a:off x="26035" y="1127760"/>
            <a:ext cx="4124960" cy="5624830"/>
          </a:xfrm>
          <a:prstGeom prst="rect">
            <a:avLst/>
          </a:prstGeom>
          <a:solidFill>
            <a:schemeClr val="lt1"/>
          </a:solidFill>
          <a:ln>
            <a:noFill/>
          </a:ln>
        </p:spPr>
      </p:pic>
      <p:pic>
        <p:nvPicPr>
          <p:cNvPr id="150" name="Google Shape;150;p8"/>
          <p:cNvPicPr preferRelativeResize="0"/>
          <p:nvPr/>
        </p:nvPicPr>
        <p:blipFill rotWithShape="1">
          <a:blip r:embed="rId5">
            <a:alphaModFix/>
          </a:blip>
          <a:srcRect/>
          <a:stretch/>
        </p:blipFill>
        <p:spPr>
          <a:xfrm rot="480000">
            <a:off x="7621270" y="1002030"/>
            <a:ext cx="4192905" cy="5717540"/>
          </a:xfrm>
          <a:prstGeom prst="rect">
            <a:avLst/>
          </a:prstGeom>
          <a:noFill/>
          <a:ln>
            <a:noFill/>
          </a:ln>
        </p:spPr>
      </p:pic>
      <p:pic>
        <p:nvPicPr>
          <p:cNvPr id="151" name="Google Shape;151;p8"/>
          <p:cNvPicPr preferRelativeResize="0">
            <a:picLocks noGrp="1"/>
          </p:cNvPicPr>
          <p:nvPr>
            <p:ph type="body" idx="1"/>
          </p:nvPr>
        </p:nvPicPr>
        <p:blipFill rotWithShape="1">
          <a:blip r:embed="rId6">
            <a:alphaModFix/>
          </a:blip>
          <a:srcRect/>
          <a:stretch/>
        </p:blipFill>
        <p:spPr>
          <a:xfrm>
            <a:off x="4365625" y="1151255"/>
            <a:ext cx="3188335" cy="4351655"/>
          </a:xfrm>
          <a:prstGeom prst="rect">
            <a:avLst/>
          </a:prstGeom>
          <a:noFill/>
          <a:ln>
            <a:noFill/>
          </a:ln>
        </p:spPr>
      </p:pic>
      <p:pic>
        <p:nvPicPr>
          <p:cNvPr id="152" name="Google Shape;152;p8"/>
          <p:cNvPicPr preferRelativeResize="0"/>
          <p:nvPr/>
        </p:nvPicPr>
        <p:blipFill rotWithShape="1">
          <a:blip r:embed="rId7">
            <a:alphaModFix/>
          </a:blip>
          <a:srcRect/>
          <a:stretch/>
        </p:blipFill>
        <p:spPr>
          <a:xfrm>
            <a:off x="4737735" y="5502910"/>
            <a:ext cx="1930400" cy="1142365"/>
          </a:xfrm>
          <a:prstGeom prst="rect">
            <a:avLst/>
          </a:prstGeom>
          <a:noFill/>
          <a:ln>
            <a:noFill/>
          </a:ln>
        </p:spPr>
      </p:pic>
      <p:pic>
        <p:nvPicPr>
          <p:cNvPr id="153" name="Google Shape;153;p8" descr="Gemini_Generated_Image_3005z33005z33005"/>
          <p:cNvPicPr preferRelativeResize="0"/>
          <p:nvPr/>
        </p:nvPicPr>
        <p:blipFill rotWithShape="1">
          <a:blip r:embed="rId4">
            <a:alphaModFix/>
          </a:blip>
          <a:srcRect/>
          <a:stretch/>
        </p:blipFill>
        <p:spPr>
          <a:xfrm rot="-420000">
            <a:off x="26035" y="1127760"/>
            <a:ext cx="4124960" cy="5624830"/>
          </a:xfrm>
          <a:prstGeom prst="rect">
            <a:avLst/>
          </a:prstGeom>
          <a:solidFill>
            <a:schemeClr val="lt1"/>
          </a:solidFill>
          <a:ln>
            <a:noFill/>
          </a:ln>
        </p:spPr>
      </p:pic>
      <p:pic>
        <p:nvPicPr>
          <p:cNvPr id="154" name="Google Shape;154;p8"/>
          <p:cNvPicPr preferRelativeResize="0"/>
          <p:nvPr/>
        </p:nvPicPr>
        <p:blipFill rotWithShape="1">
          <a:blip r:embed="rId6">
            <a:alphaModFix/>
          </a:blip>
          <a:srcRect/>
          <a:stretch/>
        </p:blipFill>
        <p:spPr>
          <a:xfrm>
            <a:off x="4365625" y="1151255"/>
            <a:ext cx="3188335" cy="4351655"/>
          </a:xfrm>
          <a:prstGeom prst="rect">
            <a:avLst/>
          </a:prstGeom>
          <a:noFill/>
          <a:ln>
            <a:noFill/>
          </a:ln>
        </p:spPr>
      </p:pic>
      <p:pic>
        <p:nvPicPr>
          <p:cNvPr id="155" name="Google Shape;155;p8"/>
          <p:cNvPicPr preferRelativeResize="0"/>
          <p:nvPr/>
        </p:nvPicPr>
        <p:blipFill rotWithShape="1">
          <a:blip r:embed="rId7">
            <a:alphaModFix/>
          </a:blip>
          <a:srcRect/>
          <a:stretch/>
        </p:blipFill>
        <p:spPr>
          <a:xfrm>
            <a:off x="4737735" y="5502910"/>
            <a:ext cx="1930400" cy="1142365"/>
          </a:xfrm>
          <a:prstGeom prst="rect">
            <a:avLst/>
          </a:prstGeom>
          <a:noFill/>
          <a:ln>
            <a:noFill/>
          </a:ln>
        </p:spPr>
      </p:pic>
      <p:sp>
        <p:nvSpPr>
          <p:cNvPr id="3" name="投影片編號版面配置區 1">
            <a:extLst>
              <a:ext uri="{FF2B5EF4-FFF2-40B4-BE49-F238E27FC236}">
                <a16:creationId xmlns:a16="http://schemas.microsoft.com/office/drawing/2014/main" id="{F88F80B0-E54C-0F5B-1953-143984272E85}"/>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12</a:t>
            </a:fld>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9"/>
          <p:cNvPicPr preferRelativeResize="0"/>
          <p:nvPr/>
        </p:nvPicPr>
        <p:blipFill rotWithShape="1">
          <a:blip r:embed="rId3">
            <a:alphaModFix/>
          </a:blip>
          <a:srcRect t="1373"/>
          <a:stretch/>
        </p:blipFill>
        <p:spPr>
          <a:xfrm>
            <a:off x="0" y="634"/>
            <a:ext cx="12192000" cy="6856107"/>
          </a:xfrm>
          <a:prstGeom prst="rect">
            <a:avLst/>
          </a:prstGeom>
          <a:noFill/>
          <a:ln>
            <a:noFill/>
          </a:ln>
        </p:spPr>
      </p:pic>
      <p:sp>
        <p:nvSpPr>
          <p:cNvPr id="161" name="Google Shape;161;p9"/>
          <p:cNvSpPr txBox="1">
            <a:spLocks noGrp="1"/>
          </p:cNvSpPr>
          <p:nvPr>
            <p:ph type="body" idx="1"/>
          </p:nvPr>
        </p:nvSpPr>
        <p:spPr>
          <a:xfrm>
            <a:off x="3252356" y="1718611"/>
            <a:ext cx="6546272" cy="214661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latin typeface="+mn-lt"/>
              </a:rPr>
              <a:t>"I was just helping to collect money / open a bank account / run errands. </a:t>
            </a:r>
          </a:p>
          <a:p>
            <a:pPr marL="0" lvl="0" indent="0" algn="l" rtl="0">
              <a:lnSpc>
                <a:spcPct val="90000"/>
              </a:lnSpc>
              <a:spcBef>
                <a:spcPts val="0"/>
              </a:spcBef>
              <a:spcAft>
                <a:spcPts val="0"/>
              </a:spcAft>
              <a:buClr>
                <a:schemeClr val="dk1"/>
              </a:buClr>
              <a:buSzPts val="2800"/>
              <a:buNone/>
            </a:pPr>
            <a:r>
              <a:rPr lang="en-US" dirty="0">
                <a:latin typeface="+mn-lt"/>
              </a:rPr>
              <a:t>I was not the person who cheated anyone, so the punishment should not be very serious, right?”</a:t>
            </a:r>
            <a:endParaRPr dirty="0">
              <a:latin typeface="+mn-lt"/>
            </a:endParaRPr>
          </a:p>
        </p:txBody>
      </p:sp>
      <p:sp>
        <p:nvSpPr>
          <p:cNvPr id="162" name="Google Shape;162;p9"/>
          <p:cNvSpPr/>
          <p:nvPr/>
        </p:nvSpPr>
        <p:spPr>
          <a:xfrm>
            <a:off x="3252356" y="4138120"/>
            <a:ext cx="6142398" cy="83095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altLang="zh-TW" sz="4800" b="1" i="0" u="none" strike="noStrike" cap="none" dirty="0">
                <a:solidFill>
                  <a:schemeClr val="dk1"/>
                </a:solidFill>
                <a:latin typeface="微軟正黑體" panose="020B0604030504040204" pitchFamily="34" charset="-120"/>
                <a:ea typeface="微軟正黑體" panose="020B0604030504040204" pitchFamily="34" charset="-120"/>
                <a:cs typeface="Calibri"/>
                <a:sym typeface="Calibri"/>
              </a:rPr>
              <a:t>Do you agree</a:t>
            </a:r>
            <a:r>
              <a:rPr lang="zh-TW" sz="4800" b="1" i="0" u="none" strike="noStrike" cap="none" dirty="0">
                <a:solidFill>
                  <a:schemeClr val="dk1"/>
                </a:solidFill>
                <a:latin typeface="微軟正黑體" panose="020B0604030504040204" pitchFamily="34" charset="-120"/>
                <a:ea typeface="微軟正黑體" panose="020B0604030504040204" pitchFamily="34" charset="-120"/>
                <a:cs typeface="Calibri"/>
                <a:sym typeface="Calibri"/>
              </a:rPr>
              <a:t>？</a:t>
            </a:r>
            <a:endParaRPr sz="4800" b="1" i="0" u="none" strike="noStrike" cap="none" dirty="0">
              <a:solidFill>
                <a:schemeClr val="dk1"/>
              </a:solidFill>
              <a:latin typeface="微軟正黑體" panose="020B0604030504040204" pitchFamily="34" charset="-120"/>
              <a:ea typeface="微軟正黑體" panose="020B0604030504040204" pitchFamily="34" charset="-120"/>
              <a:cs typeface="Calibri"/>
              <a:sym typeface="Calibri"/>
            </a:endParaRPr>
          </a:p>
        </p:txBody>
      </p:sp>
      <p:sp>
        <p:nvSpPr>
          <p:cNvPr id="2" name="TextBox 1">
            <a:extLst>
              <a:ext uri="{FF2B5EF4-FFF2-40B4-BE49-F238E27FC236}">
                <a16:creationId xmlns:a16="http://schemas.microsoft.com/office/drawing/2014/main" id="{70F12861-F2BA-0DC8-E641-18A59A0F3549}"/>
              </a:ext>
            </a:extLst>
          </p:cNvPr>
          <p:cNvSpPr txBox="1"/>
          <p:nvPr/>
        </p:nvSpPr>
        <p:spPr>
          <a:xfrm>
            <a:off x="5638354" y="6498877"/>
            <a:ext cx="6428197"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algn="r"/>
            <a:r>
              <a:rPr lang="en-US" dirty="0"/>
              <a:t>https://www.police.gov.hk/info/ebook/fiib/2024/01/index.html#p=5</a:t>
            </a:r>
          </a:p>
        </p:txBody>
      </p:sp>
      <p:sp>
        <p:nvSpPr>
          <p:cNvPr id="4" name="文字方塊 3">
            <a:extLst>
              <a:ext uri="{FF2B5EF4-FFF2-40B4-BE49-F238E27FC236}">
                <a16:creationId xmlns:a16="http://schemas.microsoft.com/office/drawing/2014/main" id="{FD5F2A9F-B948-E0AE-EA31-BF1C2595D7FC}"/>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D37B532D-EE47-798C-E1E3-9B7B369CA792}"/>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13</a:t>
            </a:fld>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4B0F97F6-B714-CBE4-92BE-0DCC84F07471}"/>
            </a:ext>
          </a:extLst>
        </p:cNvPr>
        <p:cNvGrpSpPr/>
        <p:nvPr/>
      </p:nvGrpSpPr>
      <p:grpSpPr>
        <a:xfrm>
          <a:off x="0" y="0"/>
          <a:ext cx="0" cy="0"/>
          <a:chOff x="0" y="0"/>
          <a:chExt cx="0" cy="0"/>
        </a:xfrm>
      </p:grpSpPr>
      <p:pic>
        <p:nvPicPr>
          <p:cNvPr id="105" name="Google Shape;105;p3">
            <a:extLst>
              <a:ext uri="{FF2B5EF4-FFF2-40B4-BE49-F238E27FC236}">
                <a16:creationId xmlns:a16="http://schemas.microsoft.com/office/drawing/2014/main" id="{6939E18B-4898-0A18-D733-F481F6702E76}"/>
              </a:ext>
            </a:extLst>
          </p:cNvPr>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2" name="投影片編號版面配置區 1">
            <a:extLst>
              <a:ext uri="{FF2B5EF4-FFF2-40B4-BE49-F238E27FC236}">
                <a16:creationId xmlns:a16="http://schemas.microsoft.com/office/drawing/2014/main" id="{6CD377AC-3AB7-1BE0-2309-1BC464B8635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14</a:t>
            </a:fld>
            <a:endParaRPr lang="zh-TW" altLang="en-US"/>
          </a:p>
        </p:txBody>
      </p:sp>
      <p:pic>
        <p:nvPicPr>
          <p:cNvPr id="1032" name="圖片 5" descr="The image depicts a text message expressing concern about young people being influenced by their friends to engage in criminal activities, even if they are recommended by someone they know.&#10;&#10;AI 產生的內容可能不正確。">
            <a:extLst>
              <a:ext uri="{FF2B5EF4-FFF2-40B4-BE49-F238E27FC236}">
                <a16:creationId xmlns:a16="http://schemas.microsoft.com/office/drawing/2014/main" id="{3D31DFDE-FAD8-171B-AC62-E9CFFDBE0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966" y="2062759"/>
            <a:ext cx="7646122" cy="41074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9">
            <a:extLst>
              <a:ext uri="{FF2B5EF4-FFF2-40B4-BE49-F238E27FC236}">
                <a16:creationId xmlns:a16="http://schemas.microsoft.com/office/drawing/2014/main" id="{CFE635AA-B69B-EDC1-92EF-8FF8BF615853}"/>
              </a:ext>
            </a:extLst>
          </p:cNvPr>
          <p:cNvSpPr>
            <a:spLocks noChangeArrowheads="1"/>
          </p:cNvSpPr>
          <p:nvPr/>
        </p:nvSpPr>
        <p:spPr bwMode="auto">
          <a:xfrm>
            <a:off x="1127125" y="35329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10">
            <a:extLst>
              <a:ext uri="{FF2B5EF4-FFF2-40B4-BE49-F238E27FC236}">
                <a16:creationId xmlns:a16="http://schemas.microsoft.com/office/drawing/2014/main" id="{0BE0D350-92ED-CBC9-1CFA-160ADCD154BF}"/>
              </a:ext>
            </a:extLst>
          </p:cNvPr>
          <p:cNvSpPr>
            <a:spLocks noChangeArrowheads="1"/>
          </p:cNvSpPr>
          <p:nvPr/>
        </p:nvSpPr>
        <p:spPr bwMode="auto">
          <a:xfrm>
            <a:off x="1127125" y="64666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11">
            <a:extLst>
              <a:ext uri="{FF2B5EF4-FFF2-40B4-BE49-F238E27FC236}">
                <a16:creationId xmlns:a16="http://schemas.microsoft.com/office/drawing/2014/main" id="{830571BE-34C0-11BE-823A-C0A4A964D80A}"/>
              </a:ext>
            </a:extLst>
          </p:cNvPr>
          <p:cNvSpPr>
            <a:spLocks noChangeArrowheads="1"/>
          </p:cNvSpPr>
          <p:nvPr/>
        </p:nvSpPr>
        <p:spPr bwMode="auto">
          <a:xfrm>
            <a:off x="1127125" y="88970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2">
            <a:extLst>
              <a:ext uri="{FF2B5EF4-FFF2-40B4-BE49-F238E27FC236}">
                <a16:creationId xmlns:a16="http://schemas.microsoft.com/office/drawing/2014/main" id="{08151A87-AA05-0CF7-01F1-696F7E7D4311}"/>
              </a:ext>
            </a:extLst>
          </p:cNvPr>
          <p:cNvSpPr>
            <a:spLocks noChangeArrowheads="1"/>
          </p:cNvSpPr>
          <p:nvPr/>
        </p:nvSpPr>
        <p:spPr bwMode="auto">
          <a:xfrm>
            <a:off x="1127125" y="119149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3">
            <a:extLst>
              <a:ext uri="{FF2B5EF4-FFF2-40B4-BE49-F238E27FC236}">
                <a16:creationId xmlns:a16="http://schemas.microsoft.com/office/drawing/2014/main" id="{EDCB95FC-53B4-7A02-C3A2-405A2085A1E9}"/>
              </a:ext>
            </a:extLst>
          </p:cNvPr>
          <p:cNvSpPr>
            <a:spLocks noChangeArrowheads="1"/>
          </p:cNvSpPr>
          <p:nvPr/>
        </p:nvSpPr>
        <p:spPr bwMode="auto">
          <a:xfrm>
            <a:off x="1127125" y="172854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2" name="文字方塊 11">
            <a:extLst>
              <a:ext uri="{FF2B5EF4-FFF2-40B4-BE49-F238E27FC236}">
                <a16:creationId xmlns:a16="http://schemas.microsoft.com/office/drawing/2014/main" id="{0A7DC483-8E55-F20D-FC6E-A477FDD0E39F}"/>
              </a:ext>
            </a:extLst>
          </p:cNvPr>
          <p:cNvSpPr txBox="1"/>
          <p:nvPr/>
        </p:nvSpPr>
        <p:spPr>
          <a:xfrm>
            <a:off x="1709303" y="1133653"/>
            <a:ext cx="9355571" cy="646331"/>
          </a:xfrm>
          <a:prstGeom prst="rect">
            <a:avLst/>
          </a:prstGeom>
          <a:noFill/>
        </p:spPr>
        <p:txBody>
          <a:bodyPr wrap="square">
            <a:spAutoFit/>
          </a:bodyPr>
          <a:lstStyle/>
          <a:p>
            <a:r>
              <a:rPr lang="en-US" altLang="zh-TW" sz="3600" b="1" dirty="0">
                <a:solidFill>
                  <a:srgbClr val="000000"/>
                </a:solidFill>
                <a:effectLst/>
                <a:latin typeface="+mn-lt"/>
                <a:ea typeface="Microsoft JhengHei" panose="020B0604030504040204" pitchFamily="34" charset="-120"/>
                <a:cs typeface="Calibri Light" panose="020F0302020204030204" pitchFamily="34" charset="0"/>
              </a:rPr>
              <a:t>Debunking Myths: The Quick Money Trap</a:t>
            </a:r>
            <a:endParaRPr lang="en-GB" sz="3600" b="1" dirty="0">
              <a:latin typeface="+mn-lt"/>
              <a:ea typeface="Microsoft JhengHei" panose="020B0604030504040204" pitchFamily="34" charset="-120"/>
            </a:endParaRPr>
          </a:p>
        </p:txBody>
      </p:sp>
      <p:sp>
        <p:nvSpPr>
          <p:cNvPr id="14" name="文字方塊 13">
            <a:extLst>
              <a:ext uri="{FF2B5EF4-FFF2-40B4-BE49-F238E27FC236}">
                <a16:creationId xmlns:a16="http://schemas.microsoft.com/office/drawing/2014/main" id="{C570B032-D5AF-B707-B6C3-432E3F1FBAA2}"/>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16" name="投影片編號版面配置區 1">
            <a:extLst>
              <a:ext uri="{FF2B5EF4-FFF2-40B4-BE49-F238E27FC236}">
                <a16:creationId xmlns:a16="http://schemas.microsoft.com/office/drawing/2014/main" id="{D6A4D695-6CEB-8247-805C-58B4D6A3F39C}"/>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14</a:t>
            </a:fld>
            <a:endParaRPr lang="en-US" altLang="en-US" dirty="0"/>
          </a:p>
        </p:txBody>
      </p:sp>
    </p:spTree>
    <p:extLst>
      <p:ext uri="{BB962C8B-B14F-4D97-AF65-F5344CB8AC3E}">
        <p14:creationId xmlns:p14="http://schemas.microsoft.com/office/powerpoint/2010/main" val="2788106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D1F950D4-957E-8E5C-04D4-1250910F66C9}"/>
            </a:ext>
          </a:extLst>
        </p:cNvPr>
        <p:cNvGrpSpPr/>
        <p:nvPr/>
      </p:nvGrpSpPr>
      <p:grpSpPr>
        <a:xfrm>
          <a:off x="0" y="0"/>
          <a:ext cx="0" cy="0"/>
          <a:chOff x="0" y="0"/>
          <a:chExt cx="0" cy="0"/>
        </a:xfrm>
      </p:grpSpPr>
      <p:pic>
        <p:nvPicPr>
          <p:cNvPr id="105" name="Google Shape;105;p3">
            <a:extLst>
              <a:ext uri="{FF2B5EF4-FFF2-40B4-BE49-F238E27FC236}">
                <a16:creationId xmlns:a16="http://schemas.microsoft.com/office/drawing/2014/main" id="{0824C2E3-3AD8-C575-409D-F0CA71DE86F3}"/>
              </a:ext>
            </a:extLst>
          </p:cNvPr>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2" name="投影片編號版面配置區 1">
            <a:extLst>
              <a:ext uri="{FF2B5EF4-FFF2-40B4-BE49-F238E27FC236}">
                <a16:creationId xmlns:a16="http://schemas.microsoft.com/office/drawing/2014/main" id="{7D4F8B98-12A2-BA4D-F8D1-A575E58B38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15</a:t>
            </a:fld>
            <a:endParaRPr lang="zh-TW" altLang="en-US"/>
          </a:p>
        </p:txBody>
      </p:sp>
      <p:sp>
        <p:nvSpPr>
          <p:cNvPr id="4" name="Rectangle 9">
            <a:extLst>
              <a:ext uri="{FF2B5EF4-FFF2-40B4-BE49-F238E27FC236}">
                <a16:creationId xmlns:a16="http://schemas.microsoft.com/office/drawing/2014/main" id="{5A771400-14DA-A3F0-7652-B7ACA28A939F}"/>
              </a:ext>
            </a:extLst>
          </p:cNvPr>
          <p:cNvSpPr>
            <a:spLocks noChangeArrowheads="1"/>
          </p:cNvSpPr>
          <p:nvPr/>
        </p:nvSpPr>
        <p:spPr bwMode="auto">
          <a:xfrm>
            <a:off x="1127125" y="35329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10">
            <a:extLst>
              <a:ext uri="{FF2B5EF4-FFF2-40B4-BE49-F238E27FC236}">
                <a16:creationId xmlns:a16="http://schemas.microsoft.com/office/drawing/2014/main" id="{72D9DDF8-26B1-16B4-BEBE-B517CE9D4336}"/>
              </a:ext>
            </a:extLst>
          </p:cNvPr>
          <p:cNvSpPr>
            <a:spLocks noChangeArrowheads="1"/>
          </p:cNvSpPr>
          <p:nvPr/>
        </p:nvSpPr>
        <p:spPr bwMode="auto">
          <a:xfrm>
            <a:off x="1127125" y="64666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11">
            <a:extLst>
              <a:ext uri="{FF2B5EF4-FFF2-40B4-BE49-F238E27FC236}">
                <a16:creationId xmlns:a16="http://schemas.microsoft.com/office/drawing/2014/main" id="{78866489-1306-C808-770F-792F6A0C6210}"/>
              </a:ext>
            </a:extLst>
          </p:cNvPr>
          <p:cNvSpPr>
            <a:spLocks noChangeArrowheads="1"/>
          </p:cNvSpPr>
          <p:nvPr/>
        </p:nvSpPr>
        <p:spPr bwMode="auto">
          <a:xfrm>
            <a:off x="1127125" y="88970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2">
            <a:extLst>
              <a:ext uri="{FF2B5EF4-FFF2-40B4-BE49-F238E27FC236}">
                <a16:creationId xmlns:a16="http://schemas.microsoft.com/office/drawing/2014/main" id="{8458500E-7B1D-CDF7-5F91-054C68481C86}"/>
              </a:ext>
            </a:extLst>
          </p:cNvPr>
          <p:cNvSpPr>
            <a:spLocks noChangeArrowheads="1"/>
          </p:cNvSpPr>
          <p:nvPr/>
        </p:nvSpPr>
        <p:spPr bwMode="auto">
          <a:xfrm>
            <a:off x="1127125" y="119149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3">
            <a:extLst>
              <a:ext uri="{FF2B5EF4-FFF2-40B4-BE49-F238E27FC236}">
                <a16:creationId xmlns:a16="http://schemas.microsoft.com/office/drawing/2014/main" id="{0D8E167E-78B5-D0F1-0F50-911FB354F6D9}"/>
              </a:ext>
            </a:extLst>
          </p:cNvPr>
          <p:cNvSpPr>
            <a:spLocks noChangeArrowheads="1"/>
          </p:cNvSpPr>
          <p:nvPr/>
        </p:nvSpPr>
        <p:spPr bwMode="auto">
          <a:xfrm>
            <a:off x="1127125" y="172854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圖片 5" descr="The image displays two text bubbles in a minimalistic, blue background, with one side in Chinese and the other in English, both suggesting a reflective statement about youth's perception versus reality.&#10;&#10;AI 產生的內容可能不正確。">
            <a:extLst>
              <a:ext uri="{FF2B5EF4-FFF2-40B4-BE49-F238E27FC236}">
                <a16:creationId xmlns:a16="http://schemas.microsoft.com/office/drawing/2014/main" id="{48604D05-94DE-B420-158A-71500E15B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8782" y="1378614"/>
            <a:ext cx="8905231" cy="1395828"/>
          </a:xfrm>
          <a:prstGeom prst="rect">
            <a:avLst/>
          </a:prstGeom>
        </p:spPr>
      </p:pic>
      <p:pic>
        <p:nvPicPr>
          <p:cNvPr id="11" name="圖片 10" descr="The image depicts a warning about the allure and risks of engaging with criminal activities, specifically how criminal syndicates entice individuals with high pay and seemingly simple tasks that carry hidden dangers.&#10;&#10;AI 產生的內容可能不正確。">
            <a:extLst>
              <a:ext uri="{FF2B5EF4-FFF2-40B4-BE49-F238E27FC236}">
                <a16:creationId xmlns:a16="http://schemas.microsoft.com/office/drawing/2014/main" id="{1BBFC14D-CB0D-E9BC-4DE6-2329FD4904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8781" y="2774442"/>
            <a:ext cx="8905231" cy="3352967"/>
          </a:xfrm>
          <a:prstGeom prst="rect">
            <a:avLst/>
          </a:prstGeom>
        </p:spPr>
      </p:pic>
      <p:sp>
        <p:nvSpPr>
          <p:cNvPr id="13" name="文字方塊 12">
            <a:extLst>
              <a:ext uri="{FF2B5EF4-FFF2-40B4-BE49-F238E27FC236}">
                <a16:creationId xmlns:a16="http://schemas.microsoft.com/office/drawing/2014/main" id="{FEEE3816-4DBC-435B-483E-274A4C8C951D}"/>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15" name="投影片編號版面配置區 1">
            <a:extLst>
              <a:ext uri="{FF2B5EF4-FFF2-40B4-BE49-F238E27FC236}">
                <a16:creationId xmlns:a16="http://schemas.microsoft.com/office/drawing/2014/main" id="{84C10E29-D08C-1797-EBF7-6D60D24CD09A}"/>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15</a:t>
            </a:fld>
            <a:endParaRPr lang="en-US" altLang="en-US" dirty="0"/>
          </a:p>
        </p:txBody>
      </p:sp>
    </p:spTree>
    <p:extLst>
      <p:ext uri="{BB962C8B-B14F-4D97-AF65-F5344CB8AC3E}">
        <p14:creationId xmlns:p14="http://schemas.microsoft.com/office/powerpoint/2010/main" val="1502944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477CDC33-8594-754D-CA0B-11FA4067044C}"/>
            </a:ext>
          </a:extLst>
        </p:cNvPr>
        <p:cNvGrpSpPr/>
        <p:nvPr/>
      </p:nvGrpSpPr>
      <p:grpSpPr>
        <a:xfrm>
          <a:off x="0" y="0"/>
          <a:ext cx="0" cy="0"/>
          <a:chOff x="0" y="0"/>
          <a:chExt cx="0" cy="0"/>
        </a:xfrm>
      </p:grpSpPr>
      <p:pic>
        <p:nvPicPr>
          <p:cNvPr id="105" name="Google Shape;105;p3">
            <a:extLst>
              <a:ext uri="{FF2B5EF4-FFF2-40B4-BE49-F238E27FC236}">
                <a16:creationId xmlns:a16="http://schemas.microsoft.com/office/drawing/2014/main" id="{20698580-3BEB-D53F-B63D-0E38A4DA7D62}"/>
              </a:ext>
            </a:extLst>
          </p:cNvPr>
          <p:cNvPicPr preferRelativeResize="0"/>
          <p:nvPr/>
        </p:nvPicPr>
        <p:blipFill rotWithShape="1">
          <a:blip r:embed="rId3">
            <a:alphaModFix/>
          </a:blip>
          <a:srcRect/>
          <a:stretch/>
        </p:blipFill>
        <p:spPr>
          <a:xfrm>
            <a:off x="0" y="635"/>
            <a:ext cx="12192000" cy="6856926"/>
          </a:xfrm>
          <a:prstGeom prst="rect">
            <a:avLst/>
          </a:prstGeom>
          <a:noFill/>
          <a:ln>
            <a:noFill/>
          </a:ln>
        </p:spPr>
      </p:pic>
      <p:sp>
        <p:nvSpPr>
          <p:cNvPr id="2" name="投影片編號版面配置區 1">
            <a:extLst>
              <a:ext uri="{FF2B5EF4-FFF2-40B4-BE49-F238E27FC236}">
                <a16:creationId xmlns:a16="http://schemas.microsoft.com/office/drawing/2014/main" id="{6210CAF8-B7A0-E460-F490-E2C3DF731A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16</a:t>
            </a:fld>
            <a:endParaRPr lang="zh-TW" altLang="en-US"/>
          </a:p>
        </p:txBody>
      </p:sp>
      <p:sp>
        <p:nvSpPr>
          <p:cNvPr id="5" name="投影片編號版面配置區 1">
            <a:extLst>
              <a:ext uri="{FF2B5EF4-FFF2-40B4-BE49-F238E27FC236}">
                <a16:creationId xmlns:a16="http://schemas.microsoft.com/office/drawing/2014/main" id="{AE449F7B-1E03-A1F3-BF6A-8D0B7B16A1D2}"/>
              </a:ext>
            </a:extLst>
          </p:cNvPr>
          <p:cNvSpPr txBox="1">
            <a:spLocks/>
          </p:cNvSpPr>
          <p:nvPr/>
        </p:nvSpPr>
        <p:spPr>
          <a:xfrm>
            <a:off x="10514013" y="5883275"/>
            <a:ext cx="550862"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9pPr>
          </a:lstStyle>
          <a:p>
            <a:pPr>
              <a:defRPr/>
            </a:pPr>
            <a:r>
              <a:rPr lang="en-US" altLang="en-US" dirty="0">
                <a:solidFill>
                  <a:schemeClr val="tx1"/>
                </a:solidFill>
              </a:rPr>
              <a:t>3</a:t>
            </a:r>
          </a:p>
        </p:txBody>
      </p:sp>
      <p:sp>
        <p:nvSpPr>
          <p:cNvPr id="4" name="Rectangle 9">
            <a:extLst>
              <a:ext uri="{FF2B5EF4-FFF2-40B4-BE49-F238E27FC236}">
                <a16:creationId xmlns:a16="http://schemas.microsoft.com/office/drawing/2014/main" id="{BABDAEE2-9E67-8886-4B5E-F31123688D30}"/>
              </a:ext>
            </a:extLst>
          </p:cNvPr>
          <p:cNvSpPr>
            <a:spLocks noChangeArrowheads="1"/>
          </p:cNvSpPr>
          <p:nvPr/>
        </p:nvSpPr>
        <p:spPr bwMode="auto">
          <a:xfrm>
            <a:off x="1127125" y="35329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10">
            <a:extLst>
              <a:ext uri="{FF2B5EF4-FFF2-40B4-BE49-F238E27FC236}">
                <a16:creationId xmlns:a16="http://schemas.microsoft.com/office/drawing/2014/main" id="{896E3112-14DB-2BD9-93F8-CC06C806C8CE}"/>
              </a:ext>
            </a:extLst>
          </p:cNvPr>
          <p:cNvSpPr>
            <a:spLocks noChangeArrowheads="1"/>
          </p:cNvSpPr>
          <p:nvPr/>
        </p:nvSpPr>
        <p:spPr bwMode="auto">
          <a:xfrm>
            <a:off x="1127125" y="64666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11">
            <a:extLst>
              <a:ext uri="{FF2B5EF4-FFF2-40B4-BE49-F238E27FC236}">
                <a16:creationId xmlns:a16="http://schemas.microsoft.com/office/drawing/2014/main" id="{3818364A-52DA-4AB5-AC1A-117AE4824E87}"/>
              </a:ext>
            </a:extLst>
          </p:cNvPr>
          <p:cNvSpPr>
            <a:spLocks noChangeArrowheads="1"/>
          </p:cNvSpPr>
          <p:nvPr/>
        </p:nvSpPr>
        <p:spPr bwMode="auto">
          <a:xfrm>
            <a:off x="1127125" y="88970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2">
            <a:extLst>
              <a:ext uri="{FF2B5EF4-FFF2-40B4-BE49-F238E27FC236}">
                <a16:creationId xmlns:a16="http://schemas.microsoft.com/office/drawing/2014/main" id="{87AC0BD6-8505-1639-43A5-DD1A45836F63}"/>
              </a:ext>
            </a:extLst>
          </p:cNvPr>
          <p:cNvSpPr>
            <a:spLocks noChangeArrowheads="1"/>
          </p:cNvSpPr>
          <p:nvPr/>
        </p:nvSpPr>
        <p:spPr bwMode="auto">
          <a:xfrm>
            <a:off x="1127125" y="119149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3">
            <a:extLst>
              <a:ext uri="{FF2B5EF4-FFF2-40B4-BE49-F238E27FC236}">
                <a16:creationId xmlns:a16="http://schemas.microsoft.com/office/drawing/2014/main" id="{B5035005-1F82-2421-81D7-CB7365DCB41D}"/>
              </a:ext>
            </a:extLst>
          </p:cNvPr>
          <p:cNvSpPr>
            <a:spLocks noChangeArrowheads="1"/>
          </p:cNvSpPr>
          <p:nvPr/>
        </p:nvSpPr>
        <p:spPr bwMode="auto">
          <a:xfrm>
            <a:off x="1127125" y="172854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圖片 5" descr="The image displays two text bubbles in a minimalistic, blue background, with one side in Chinese and the other in English, both suggesting a reflective statement about youth's perception versus reality.&#10;&#10;AI 產生的內容可能不正確。">
            <a:extLst>
              <a:ext uri="{FF2B5EF4-FFF2-40B4-BE49-F238E27FC236}">
                <a16:creationId xmlns:a16="http://schemas.microsoft.com/office/drawing/2014/main" id="{730D8BAF-39F2-1E33-9EAA-111538A1E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4319" y="1160611"/>
            <a:ext cx="7969242" cy="1005687"/>
          </a:xfrm>
          <a:prstGeom prst="rect">
            <a:avLst/>
          </a:prstGeom>
        </p:spPr>
      </p:pic>
      <p:sp>
        <p:nvSpPr>
          <p:cNvPr id="12" name="Rectangle 2">
            <a:extLst>
              <a:ext uri="{FF2B5EF4-FFF2-40B4-BE49-F238E27FC236}">
                <a16:creationId xmlns:a16="http://schemas.microsoft.com/office/drawing/2014/main" id="{6C733FDB-347F-6962-D7B4-A62B368475A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圖片 7" descr="The text describes a potentially risky and illegal money collection activity that could lead to criminal charges and a tarnished future.&#10;&#10;AI 產生的內容可能不正確。">
            <a:extLst>
              <a:ext uri="{FF2B5EF4-FFF2-40B4-BE49-F238E27FC236}">
                <a16:creationId xmlns:a16="http://schemas.microsoft.com/office/drawing/2014/main" id="{0B7D12F8-4AFD-6EC7-6ECC-61DD1E4B16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8439" y="2055664"/>
            <a:ext cx="8184315" cy="408652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E97198C5-F022-3582-95C5-DC306D8B37F0}"/>
              </a:ext>
            </a:extLst>
          </p:cNvPr>
          <p:cNvSpPr>
            <a:spLocks noChangeArrowheads="1"/>
          </p:cNvSpPr>
          <p:nvPr/>
        </p:nvSpPr>
        <p:spPr bwMode="auto">
          <a:xfrm>
            <a:off x="0" y="27590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投影片編號版面配置區 1">
            <a:extLst>
              <a:ext uri="{FF2B5EF4-FFF2-40B4-BE49-F238E27FC236}">
                <a16:creationId xmlns:a16="http://schemas.microsoft.com/office/drawing/2014/main" id="{D180CD30-AFEA-44D3-4C35-C8D6840AB1C5}"/>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16</a:t>
            </a:fld>
            <a:endParaRPr lang="en-US" altLang="en-US" dirty="0"/>
          </a:p>
        </p:txBody>
      </p:sp>
      <p:sp>
        <p:nvSpPr>
          <p:cNvPr id="11" name="文字方塊 12">
            <a:extLst>
              <a:ext uri="{FF2B5EF4-FFF2-40B4-BE49-F238E27FC236}">
                <a16:creationId xmlns:a16="http://schemas.microsoft.com/office/drawing/2014/main" id="{39BB36FD-FF0F-D75E-0710-DA7F08141934}"/>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2351471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
          <a:extLst>
            <a:ext uri="{FF2B5EF4-FFF2-40B4-BE49-F238E27FC236}">
              <a16:creationId xmlns:a16="http://schemas.microsoft.com/office/drawing/2014/main" id="{12AEDDBF-6940-A3F1-F522-C178A7D4C785}"/>
            </a:ext>
          </a:extLst>
        </p:cNvPr>
        <p:cNvGrpSpPr/>
        <p:nvPr/>
      </p:nvGrpSpPr>
      <p:grpSpPr>
        <a:xfrm>
          <a:off x="0" y="0"/>
          <a:ext cx="0" cy="0"/>
          <a:chOff x="0" y="0"/>
          <a:chExt cx="0" cy="0"/>
        </a:xfrm>
      </p:grpSpPr>
      <p:pic>
        <p:nvPicPr>
          <p:cNvPr id="105" name="Google Shape;105;p3">
            <a:extLst>
              <a:ext uri="{FF2B5EF4-FFF2-40B4-BE49-F238E27FC236}">
                <a16:creationId xmlns:a16="http://schemas.microsoft.com/office/drawing/2014/main" id="{CD57DB61-D1E9-7578-12CD-BCA63F2D54B4}"/>
              </a:ext>
            </a:extLst>
          </p:cNvPr>
          <p:cNvPicPr preferRelativeResize="0"/>
          <p:nvPr/>
        </p:nvPicPr>
        <p:blipFill rotWithShape="1">
          <a:blip r:embed="rId3">
            <a:alphaModFix/>
          </a:blip>
          <a:srcRect/>
          <a:stretch/>
        </p:blipFill>
        <p:spPr>
          <a:xfrm>
            <a:off x="0" y="-1772"/>
            <a:ext cx="12192000" cy="6856926"/>
          </a:xfrm>
          <a:prstGeom prst="rect">
            <a:avLst/>
          </a:prstGeom>
          <a:noFill/>
          <a:ln>
            <a:noFill/>
          </a:ln>
        </p:spPr>
      </p:pic>
      <p:sp>
        <p:nvSpPr>
          <p:cNvPr id="2" name="投影片編號版面配置區 1">
            <a:extLst>
              <a:ext uri="{FF2B5EF4-FFF2-40B4-BE49-F238E27FC236}">
                <a16:creationId xmlns:a16="http://schemas.microsoft.com/office/drawing/2014/main" id="{E1067148-DDBA-CCA2-D784-0EA0601997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17</a:t>
            </a:fld>
            <a:endParaRPr lang="zh-TW" altLang="en-US"/>
          </a:p>
        </p:txBody>
      </p:sp>
      <p:pic>
        <p:nvPicPr>
          <p:cNvPr id="1029" name="Picture 5" descr="The image displays two text bubbles in a minimalistic, blue background, with one side in Chinese and the other in English, both suggesting a reflective statement about youth's perception versus reality.&#10;&#10;AI 產生的內容可能不正確。">
            <a:extLst>
              <a:ext uri="{FF2B5EF4-FFF2-40B4-BE49-F238E27FC236}">
                <a16:creationId xmlns:a16="http://schemas.microsoft.com/office/drawing/2014/main" id="{D2C27B63-FFED-B535-14B6-9E1810E83D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25" y="8897072"/>
            <a:ext cx="4587875" cy="7159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圖片 7" descr="The text describes a potentially risky and illegal money collection activity that could lead to criminal charges and a tarnished future.&#10;&#10;AI 產生的內容可能不正確。">
            <a:extLst>
              <a:ext uri="{FF2B5EF4-FFF2-40B4-BE49-F238E27FC236}">
                <a16:creationId xmlns:a16="http://schemas.microsoft.com/office/drawing/2014/main" id="{CA2E519E-7681-85CA-3927-AB6D4F9AAA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25" y="9613034"/>
            <a:ext cx="4610100" cy="23018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圖片 8" descr="The image depicts a warning to youth about the hidden complexities and potential criminal involvement in seemingly innocuous tasks like money collection and transfer.&#10;&#10;AI 產生的內容可能不正確。">
            <a:extLst>
              <a:ext uri="{FF2B5EF4-FFF2-40B4-BE49-F238E27FC236}">
                <a16:creationId xmlns:a16="http://schemas.microsoft.com/office/drawing/2014/main" id="{BD8C8271-DF59-0E7D-D90C-3347AE8300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125" y="11914909"/>
            <a:ext cx="4678363" cy="31464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圖片 9" descr="The image displays two text bubbles in a minimalistic, blue background, with one side in Chinese and the other in English, both suggesting a reflective statement about youth's perception versus reality.&#10;&#10;AI 產生的內容可能不正確。">
            <a:extLst>
              <a:ext uri="{FF2B5EF4-FFF2-40B4-BE49-F238E27FC236}">
                <a16:creationId xmlns:a16="http://schemas.microsoft.com/office/drawing/2014/main" id="{75C756EA-68BB-1508-CE55-C4873BC68D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25" y="15061334"/>
            <a:ext cx="4686300" cy="715963"/>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10" descr="The text is a statement in Chinese, emphasizing that minors are responsible for their actions and that courts will consider the seriousness of their crimes regardless of their age.&#10;&#10;AI 產生的內容可能不正確。">
            <a:extLst>
              <a:ext uri="{FF2B5EF4-FFF2-40B4-BE49-F238E27FC236}">
                <a16:creationId xmlns:a16="http://schemas.microsoft.com/office/drawing/2014/main" id="{026AA7E3-2512-4F90-7C06-5FFF2B0AFC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7125" y="15777297"/>
            <a:ext cx="4694238" cy="15081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9">
            <a:extLst>
              <a:ext uri="{FF2B5EF4-FFF2-40B4-BE49-F238E27FC236}">
                <a16:creationId xmlns:a16="http://schemas.microsoft.com/office/drawing/2014/main" id="{4FE3E695-4C93-F480-22B3-0C8163127A8F}"/>
              </a:ext>
            </a:extLst>
          </p:cNvPr>
          <p:cNvSpPr>
            <a:spLocks noChangeArrowheads="1"/>
          </p:cNvSpPr>
          <p:nvPr/>
        </p:nvSpPr>
        <p:spPr bwMode="auto">
          <a:xfrm>
            <a:off x="1127125" y="35329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10">
            <a:extLst>
              <a:ext uri="{FF2B5EF4-FFF2-40B4-BE49-F238E27FC236}">
                <a16:creationId xmlns:a16="http://schemas.microsoft.com/office/drawing/2014/main" id="{0BE2F5D1-3CEF-9C3C-DD9C-8677CC5752CF}"/>
              </a:ext>
            </a:extLst>
          </p:cNvPr>
          <p:cNvSpPr>
            <a:spLocks noChangeArrowheads="1"/>
          </p:cNvSpPr>
          <p:nvPr/>
        </p:nvSpPr>
        <p:spPr bwMode="auto">
          <a:xfrm>
            <a:off x="1127125" y="64666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11">
            <a:extLst>
              <a:ext uri="{FF2B5EF4-FFF2-40B4-BE49-F238E27FC236}">
                <a16:creationId xmlns:a16="http://schemas.microsoft.com/office/drawing/2014/main" id="{CECB8042-9D5D-0B81-E440-42EF3F1685CC}"/>
              </a:ext>
            </a:extLst>
          </p:cNvPr>
          <p:cNvSpPr>
            <a:spLocks noChangeArrowheads="1"/>
          </p:cNvSpPr>
          <p:nvPr/>
        </p:nvSpPr>
        <p:spPr bwMode="auto">
          <a:xfrm>
            <a:off x="1127125" y="88970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2">
            <a:extLst>
              <a:ext uri="{FF2B5EF4-FFF2-40B4-BE49-F238E27FC236}">
                <a16:creationId xmlns:a16="http://schemas.microsoft.com/office/drawing/2014/main" id="{BB2D3AF1-4D3C-3956-A842-0C8931394CB7}"/>
              </a:ext>
            </a:extLst>
          </p:cNvPr>
          <p:cNvSpPr>
            <a:spLocks noChangeArrowheads="1"/>
          </p:cNvSpPr>
          <p:nvPr/>
        </p:nvSpPr>
        <p:spPr bwMode="auto">
          <a:xfrm>
            <a:off x="1127125" y="119149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3">
            <a:extLst>
              <a:ext uri="{FF2B5EF4-FFF2-40B4-BE49-F238E27FC236}">
                <a16:creationId xmlns:a16="http://schemas.microsoft.com/office/drawing/2014/main" id="{3CCBBF90-F9AE-40F8-AEFF-547573CD2CEE}"/>
              </a:ext>
            </a:extLst>
          </p:cNvPr>
          <p:cNvSpPr>
            <a:spLocks noChangeArrowheads="1"/>
          </p:cNvSpPr>
          <p:nvPr/>
        </p:nvSpPr>
        <p:spPr bwMode="auto">
          <a:xfrm>
            <a:off x="1127125" y="172854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146" name="圖片 9" descr="The image displays two text bubbles in a minimalistic, blue background, with one side in Chinese and the other in English, both suggesting a reflective statement about youth's perception versus reality.&#10;&#10;AI 產生的內容可能不正確。">
            <a:extLst>
              <a:ext uri="{FF2B5EF4-FFF2-40B4-BE49-F238E27FC236}">
                <a16:creationId xmlns:a16="http://schemas.microsoft.com/office/drawing/2014/main" id="{A20FCB62-7B0E-18D9-CE3F-2F8EB7BCB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454" y="1341458"/>
            <a:ext cx="9100994" cy="1472981"/>
          </a:xfrm>
          <a:prstGeom prst="rect">
            <a:avLst/>
          </a:prstGeom>
          <a:noFill/>
          <a:extLst>
            <a:ext uri="{909E8E84-426E-40DD-AFC4-6F175D3DCCD1}">
              <a14:hiddenFill xmlns:a14="http://schemas.microsoft.com/office/drawing/2010/main">
                <a:solidFill>
                  <a:srgbClr val="FFFFFF"/>
                </a:solidFill>
              </a14:hiddenFill>
            </a:ext>
          </a:extLst>
        </p:spPr>
      </p:pic>
      <p:pic>
        <p:nvPicPr>
          <p:cNvPr id="6145" name="圖片 10" descr="The text is a statement in Chinese, emphasizing that minors are responsible for their actions and that courts will consider the seriousness of their crimes regardless of their age.&#10;&#10;AI 產生的內容可能不正確。">
            <a:extLst>
              <a:ext uri="{FF2B5EF4-FFF2-40B4-BE49-F238E27FC236}">
                <a16:creationId xmlns:a16="http://schemas.microsoft.com/office/drawing/2014/main" id="{F6DC32D2-B96F-E5E1-7019-36B70854CA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6454" y="2850396"/>
            <a:ext cx="9100993" cy="273007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39958D44-C773-ECD2-7A47-CF9A90E74AD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1" name="Rectangle 4">
            <a:extLst>
              <a:ext uri="{FF2B5EF4-FFF2-40B4-BE49-F238E27FC236}">
                <a16:creationId xmlns:a16="http://schemas.microsoft.com/office/drawing/2014/main" id="{0E906153-ADF3-2DD3-B465-F3EBF2E35210}"/>
              </a:ext>
            </a:extLst>
          </p:cNvPr>
          <p:cNvSpPr>
            <a:spLocks noChangeArrowheads="1"/>
          </p:cNvSpPr>
          <p:nvPr/>
        </p:nvSpPr>
        <p:spPr bwMode="auto">
          <a:xfrm>
            <a:off x="0" y="26812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3" name="文字方塊 12">
            <a:extLst>
              <a:ext uri="{FF2B5EF4-FFF2-40B4-BE49-F238E27FC236}">
                <a16:creationId xmlns:a16="http://schemas.microsoft.com/office/drawing/2014/main" id="{6BEFDC27-5A97-6D20-5B89-D80540A332D7}"/>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15" name="投影片編號版面配置區 1">
            <a:extLst>
              <a:ext uri="{FF2B5EF4-FFF2-40B4-BE49-F238E27FC236}">
                <a16:creationId xmlns:a16="http://schemas.microsoft.com/office/drawing/2014/main" id="{9C9EE3B6-1F31-F1CE-2D7B-02B973D6F4E7}"/>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17</a:t>
            </a:fld>
            <a:endParaRPr lang="en-US" altLang="en-US" dirty="0"/>
          </a:p>
        </p:txBody>
      </p:sp>
    </p:spTree>
    <p:extLst>
      <p:ext uri="{BB962C8B-B14F-4D97-AF65-F5344CB8AC3E}">
        <p14:creationId xmlns:p14="http://schemas.microsoft.com/office/powerpoint/2010/main" val="165573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10"/>
          <p:cNvPicPr preferRelativeResize="0"/>
          <p:nvPr/>
        </p:nvPicPr>
        <p:blipFill rotWithShape="1">
          <a:blip r:embed="rId3">
            <a:alphaModFix/>
          </a:blip>
          <a:srcRect t="1373"/>
          <a:stretch/>
        </p:blipFill>
        <p:spPr>
          <a:xfrm>
            <a:off x="0" y="1893"/>
            <a:ext cx="12192000" cy="6856107"/>
          </a:xfrm>
          <a:prstGeom prst="rect">
            <a:avLst/>
          </a:prstGeom>
          <a:noFill/>
          <a:ln>
            <a:noFill/>
          </a:ln>
        </p:spPr>
      </p:pic>
      <p:sp>
        <p:nvSpPr>
          <p:cNvPr id="170" name="Google Shape;170;p10"/>
          <p:cNvSpPr txBox="1">
            <a:spLocks noGrp="1"/>
          </p:cNvSpPr>
          <p:nvPr>
            <p:ph type="title"/>
          </p:nvPr>
        </p:nvSpPr>
        <p:spPr>
          <a:xfrm>
            <a:off x="838200" y="67945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altLang="zh-TW" sz="3600" b="1" dirty="0"/>
              <a:t>    Legal Consequence</a:t>
            </a:r>
            <a:endParaRPr sz="3600" b="1" dirty="0"/>
          </a:p>
        </p:txBody>
      </p:sp>
      <p:sp>
        <p:nvSpPr>
          <p:cNvPr id="171" name="Google Shape;171;p10"/>
          <p:cNvSpPr txBox="1">
            <a:spLocks noGrp="1"/>
          </p:cNvSpPr>
          <p:nvPr>
            <p:ph type="body" idx="1"/>
          </p:nvPr>
        </p:nvSpPr>
        <p:spPr>
          <a:xfrm>
            <a:off x="1829459" y="2005013"/>
            <a:ext cx="9419772" cy="4351338"/>
          </a:xfrm>
          <a:prstGeom prst="rect">
            <a:avLst/>
          </a:prstGeom>
          <a:noFill/>
          <a:ln>
            <a:noFill/>
          </a:ln>
        </p:spPr>
        <p:txBody>
          <a:bodyPr spcFirstLastPara="1" wrap="square" lIns="91425" tIns="45700" rIns="91425" bIns="45700" anchor="t" anchorCtr="0">
            <a:normAutofit/>
          </a:bodyPr>
          <a:lstStyle/>
          <a:p>
            <a:pPr indent="-457200">
              <a:lnSpc>
                <a:spcPct val="100000"/>
              </a:lnSpc>
              <a:buSzPts val="2800"/>
              <a:buFont typeface="Noto Sans Symbols"/>
              <a:buChar char="●"/>
            </a:pPr>
            <a:endParaRPr dirty="0">
              <a:latin typeface="微軟正黑體" panose="020B0604030504040204" pitchFamily="34" charset="-120"/>
              <a:ea typeface="微軟正黑體" panose="020B0604030504040204" pitchFamily="34" charset="-120"/>
            </a:endParaRPr>
          </a:p>
          <a:p>
            <a:pPr indent="-457200">
              <a:lnSpc>
                <a:spcPct val="100000"/>
              </a:lnSpc>
              <a:spcBef>
                <a:spcPts val="0"/>
              </a:spcBef>
              <a:buSzPts val="2800"/>
              <a:buFont typeface="Noto Sans Symbols"/>
              <a:buChar char="●"/>
            </a:pPr>
            <a:r>
              <a:rPr lang="en-US" sz="2400" dirty="0">
                <a:latin typeface="+mn-lt"/>
              </a:rPr>
              <a:t>Theft: The maximum penalty is 10 years’ imprisonment. </a:t>
            </a:r>
          </a:p>
          <a:p>
            <a:pPr indent="-457200">
              <a:lnSpc>
                <a:spcPct val="100000"/>
              </a:lnSpc>
              <a:spcBef>
                <a:spcPts val="0"/>
              </a:spcBef>
              <a:buSzPts val="2800"/>
              <a:buFont typeface="Noto Sans Symbols"/>
              <a:buChar char="●"/>
            </a:pPr>
            <a:r>
              <a:rPr lang="en-US" sz="2400" dirty="0">
                <a:latin typeface="+mn-lt"/>
              </a:rPr>
              <a:t>Fraud: Upon conviction, the maximum penalty is 14 years’ imprisonment. </a:t>
            </a:r>
          </a:p>
          <a:p>
            <a:pPr indent="-457200">
              <a:lnSpc>
                <a:spcPct val="100000"/>
              </a:lnSpc>
              <a:spcBef>
                <a:spcPts val="0"/>
              </a:spcBef>
              <a:buSzPts val="2800"/>
              <a:buFont typeface="Noto Sans Symbols"/>
              <a:buChar char="●"/>
            </a:pPr>
            <a:r>
              <a:rPr lang="en-US" sz="2400" dirty="0">
                <a:latin typeface="+mn-lt"/>
              </a:rPr>
              <a:t>Money laundering: Lending accounts or handling illicit proceeds carries a maximum fine of HK$5,000,000 and 14 years imprisonment. </a:t>
            </a:r>
            <a:endParaRPr sz="2400" dirty="0">
              <a:latin typeface="+mn-lt"/>
              <a:ea typeface="微軟正黑體" panose="020B0604030504040204" pitchFamily="34" charset="-120"/>
            </a:endParaRPr>
          </a:p>
        </p:txBody>
      </p:sp>
      <p:sp>
        <p:nvSpPr>
          <p:cNvPr id="172" name="Google Shape;172;p10"/>
          <p:cNvSpPr/>
          <p:nvPr/>
        </p:nvSpPr>
        <p:spPr>
          <a:xfrm>
            <a:off x="2847109" y="144887"/>
            <a:ext cx="7003473" cy="2459768"/>
          </a:xfrm>
          <a:prstGeom prst="irregularSeal1">
            <a:avLst/>
          </a:pr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3" name="Google Shape;173;p10"/>
          <p:cNvSpPr/>
          <p:nvPr/>
        </p:nvSpPr>
        <p:spPr>
          <a:xfrm>
            <a:off x="3159137" y="144887"/>
            <a:ext cx="6391535" cy="2459768"/>
          </a:xfrm>
          <a:prstGeom prst="irregularSeal1">
            <a:avLst/>
          </a:prstGeom>
          <a:noFill/>
          <a:ln w="381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4" name="Google Shape;174;p10"/>
          <p:cNvPicPr preferRelativeResize="0"/>
          <p:nvPr/>
        </p:nvPicPr>
        <p:blipFill rotWithShape="1">
          <a:blip r:embed="rId4">
            <a:alphaModFix/>
          </a:blip>
          <a:srcRect l="2439" t="9681"/>
          <a:stretch/>
        </p:blipFill>
        <p:spPr>
          <a:xfrm>
            <a:off x="5682816" y="5198638"/>
            <a:ext cx="2886075" cy="1514475"/>
          </a:xfrm>
          <a:prstGeom prst="rect">
            <a:avLst/>
          </a:prstGeom>
          <a:noFill/>
          <a:ln>
            <a:noFill/>
          </a:ln>
        </p:spPr>
      </p:pic>
      <p:sp>
        <p:nvSpPr>
          <p:cNvPr id="3" name="文字方塊 2">
            <a:extLst>
              <a:ext uri="{FF2B5EF4-FFF2-40B4-BE49-F238E27FC236}">
                <a16:creationId xmlns:a16="http://schemas.microsoft.com/office/drawing/2014/main" id="{F1D28ADA-C58B-AC50-7BB7-093142569F1E}"/>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B9573722-1EF0-D17E-DB5A-E5F928F1168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18</a:t>
            </a:fld>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11"/>
          <p:cNvPicPr preferRelativeResize="0"/>
          <p:nvPr/>
        </p:nvPicPr>
        <p:blipFill rotWithShape="1">
          <a:blip r:embed="rId3">
            <a:alphaModFix/>
          </a:blip>
          <a:srcRect t="1373"/>
          <a:stretch/>
        </p:blipFill>
        <p:spPr>
          <a:xfrm>
            <a:off x="0" y="1893"/>
            <a:ext cx="12192000" cy="6856107"/>
          </a:xfrm>
          <a:prstGeom prst="rect">
            <a:avLst/>
          </a:prstGeom>
          <a:noFill/>
          <a:ln>
            <a:noFill/>
          </a:ln>
        </p:spPr>
      </p:pic>
      <p:sp>
        <p:nvSpPr>
          <p:cNvPr id="180" name="Google Shape;180;p11"/>
          <p:cNvSpPr txBox="1">
            <a:spLocks noGrp="1"/>
          </p:cNvSpPr>
          <p:nvPr>
            <p:ph type="body" idx="1"/>
          </p:nvPr>
        </p:nvSpPr>
        <p:spPr>
          <a:xfrm>
            <a:off x="2714567" y="1612481"/>
            <a:ext cx="7571971" cy="4331018"/>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0000"/>
              </a:lnSpc>
              <a:spcBef>
                <a:spcPts val="0"/>
              </a:spcBef>
              <a:spcAft>
                <a:spcPts val="0"/>
              </a:spcAft>
              <a:buClr>
                <a:schemeClr val="dk1"/>
              </a:buClr>
              <a:buSzPts val="2800"/>
              <a:buNone/>
            </a:pPr>
            <a:endParaRPr dirty="0">
              <a:latin typeface="微軟正黑體" panose="020B0604030504040204" pitchFamily="34" charset="-120"/>
              <a:ea typeface="微軟正黑體" panose="020B0604030504040204" pitchFamily="34" charset="-120"/>
            </a:endParaRPr>
          </a:p>
          <a:p>
            <a:pPr lvl="0">
              <a:lnSpc>
                <a:spcPct val="120000"/>
              </a:lnSpc>
              <a:spcBef>
                <a:spcPts val="0"/>
              </a:spcBef>
            </a:pPr>
            <a:r>
              <a:rPr lang="en-US" b="1" dirty="0">
                <a:latin typeface="+mn-lt"/>
              </a:rPr>
              <a:t>Limited options for further study</a:t>
            </a:r>
            <a:r>
              <a:rPr lang="en-US" dirty="0">
                <a:latin typeface="+mn-lt"/>
              </a:rPr>
              <a:t>: Universities may consider an applicant’s criminal record during interviews </a:t>
            </a:r>
            <a:br>
              <a:rPr lang="en-US" dirty="0">
                <a:latin typeface="+mn-lt"/>
              </a:rPr>
            </a:br>
            <a:r>
              <a:rPr lang="en-US" dirty="0">
                <a:latin typeface="+mn-lt"/>
              </a:rPr>
              <a:t>or admission decisions, making further study more difficult.</a:t>
            </a:r>
            <a:endParaRPr lang="en-GB" dirty="0">
              <a:latin typeface="+mn-lt"/>
            </a:endParaRPr>
          </a:p>
          <a:p>
            <a:pPr lvl="0">
              <a:lnSpc>
                <a:spcPct val="120000"/>
              </a:lnSpc>
              <a:spcBef>
                <a:spcPts val="0"/>
              </a:spcBef>
            </a:pPr>
            <a:r>
              <a:rPr lang="en-US" b="1" dirty="0">
                <a:latin typeface="+mn-lt"/>
              </a:rPr>
              <a:t>Visa and travel restrictions</a:t>
            </a:r>
            <a:r>
              <a:rPr lang="en-US" dirty="0">
                <a:latin typeface="+mn-lt"/>
              </a:rPr>
              <a:t>: A criminal record may affect applications for a Certificate of No Criminal Conviction, overseas study, visas, and travel.</a:t>
            </a:r>
            <a:endParaRPr lang="en-GB" dirty="0">
              <a:latin typeface="+mn-lt"/>
            </a:endParaRPr>
          </a:p>
          <a:p>
            <a:pPr lvl="0">
              <a:lnSpc>
                <a:spcPct val="120000"/>
              </a:lnSpc>
              <a:spcBef>
                <a:spcPts val="0"/>
              </a:spcBef>
            </a:pPr>
            <a:r>
              <a:rPr lang="en-US" b="1" dirty="0">
                <a:latin typeface="+mn-lt"/>
              </a:rPr>
              <a:t>Risk of blackmail or being used as a scapegoat</a:t>
            </a:r>
            <a:r>
              <a:rPr lang="en-US" dirty="0">
                <a:latin typeface="+mn-lt"/>
              </a:rPr>
              <a:t>: Sharing personal information with criminals may lead to threats, blackmail, deeper criminal involvement, and more serious legal consequences.</a:t>
            </a:r>
            <a:endParaRPr lang="en-GB" dirty="0">
              <a:latin typeface="+mn-lt"/>
            </a:endParaRPr>
          </a:p>
          <a:p>
            <a:pPr lvl="0">
              <a:lnSpc>
                <a:spcPct val="120000"/>
              </a:lnSpc>
              <a:spcBef>
                <a:spcPts val="0"/>
              </a:spcBef>
            </a:pPr>
            <a:r>
              <a:rPr lang="en-US" b="1" dirty="0">
                <a:latin typeface="+mn-lt"/>
              </a:rPr>
              <a:t>Unable to obtain professional </a:t>
            </a:r>
            <a:r>
              <a:rPr lang="en-US" b="1" dirty="0" err="1">
                <a:latin typeface="+mn-lt"/>
              </a:rPr>
              <a:t>licences</a:t>
            </a:r>
            <a:r>
              <a:rPr lang="en-US" dirty="0">
                <a:latin typeface="+mn-lt"/>
              </a:rPr>
              <a:t>: Many professions require strict background checks, and a criminal record </a:t>
            </a:r>
            <a:br>
              <a:rPr lang="en-US" dirty="0">
                <a:latin typeface="+mn-lt"/>
              </a:rPr>
            </a:br>
            <a:r>
              <a:rPr lang="en-US" dirty="0">
                <a:latin typeface="+mn-lt"/>
              </a:rPr>
              <a:t>may result in licensing refusal.</a:t>
            </a:r>
            <a:endParaRPr lang="en-GB" dirty="0">
              <a:latin typeface="+mn-lt"/>
            </a:endParaRPr>
          </a:p>
          <a:p>
            <a:pPr marL="457200" lvl="0" indent="-457200" algn="l" rtl="0">
              <a:lnSpc>
                <a:spcPct val="100000"/>
              </a:lnSpc>
              <a:spcBef>
                <a:spcPts val="1000"/>
              </a:spcBef>
              <a:spcAft>
                <a:spcPts val="0"/>
              </a:spcAft>
              <a:buClr>
                <a:schemeClr val="dk1"/>
              </a:buClr>
              <a:buSzPts val="2800"/>
              <a:buFont typeface="Noto Sans Symbols"/>
              <a:buChar char="●"/>
            </a:pPr>
            <a:endParaRPr dirty="0">
              <a:latin typeface="微軟正黑體" panose="020B0604030504040204" pitchFamily="34" charset="-120"/>
              <a:ea typeface="微軟正黑體" panose="020B0604030504040204" pitchFamily="34" charset="-120"/>
            </a:endParaRPr>
          </a:p>
        </p:txBody>
      </p:sp>
      <p:sp>
        <p:nvSpPr>
          <p:cNvPr id="181" name="Google Shape;181;p11"/>
          <p:cNvSpPr/>
          <p:nvPr/>
        </p:nvSpPr>
        <p:spPr>
          <a:xfrm>
            <a:off x="1930297" y="570575"/>
            <a:ext cx="9141922" cy="1223070"/>
          </a:xfrm>
          <a:prstGeom prst="irregularSeal1">
            <a:avLst/>
          </a:pr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p11"/>
          <p:cNvSpPr/>
          <p:nvPr/>
        </p:nvSpPr>
        <p:spPr>
          <a:xfrm>
            <a:off x="1259955" y="570048"/>
            <a:ext cx="9985433" cy="1324585"/>
          </a:xfrm>
          <a:prstGeom prst="irregularSeal1">
            <a:avLst/>
          </a:prstGeom>
          <a:noFill/>
          <a:ln w="381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p11"/>
          <p:cNvSpPr txBox="1">
            <a:spLocks noGrp="1"/>
          </p:cNvSpPr>
          <p:nvPr>
            <p:ph type="title"/>
          </p:nvPr>
        </p:nvSpPr>
        <p:spPr>
          <a:xfrm>
            <a:off x="838200" y="416584"/>
            <a:ext cx="10515600" cy="158980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200" dirty="0">
                <a:latin typeface="+mn-lt"/>
              </a:rPr>
              <a:t>Devastating Impact on Your Future</a:t>
            </a:r>
            <a:endParaRPr sz="3200" b="1" dirty="0">
              <a:latin typeface="+mn-lt"/>
            </a:endParaRPr>
          </a:p>
        </p:txBody>
      </p:sp>
      <p:sp>
        <p:nvSpPr>
          <p:cNvPr id="3" name="文字方塊 2">
            <a:extLst>
              <a:ext uri="{FF2B5EF4-FFF2-40B4-BE49-F238E27FC236}">
                <a16:creationId xmlns:a16="http://schemas.microsoft.com/office/drawing/2014/main" id="{7518C9FC-F6A6-B73B-F609-6825C56BDEA9}"/>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87EF8665-31B9-99AE-5970-4236EEC649A6}"/>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19</a:t>
            </a:fld>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AFE41E21-7799-9B9F-0900-AF920924CD72}"/>
            </a:ext>
          </a:extLst>
        </p:cNvPr>
        <p:cNvGrpSpPr/>
        <p:nvPr/>
      </p:nvGrpSpPr>
      <p:grpSpPr>
        <a:xfrm>
          <a:off x="0" y="0"/>
          <a:ext cx="0" cy="0"/>
          <a:chOff x="0" y="0"/>
          <a:chExt cx="0" cy="0"/>
        </a:xfrm>
      </p:grpSpPr>
      <p:pic>
        <p:nvPicPr>
          <p:cNvPr id="88" name="Google Shape;88;p1">
            <a:extLst>
              <a:ext uri="{FF2B5EF4-FFF2-40B4-BE49-F238E27FC236}">
                <a16:creationId xmlns:a16="http://schemas.microsoft.com/office/drawing/2014/main" id="{B40B0899-34C0-CE38-1DEE-6AD789AB0954}"/>
              </a:ext>
            </a:extLst>
          </p:cNvPr>
          <p:cNvPicPr preferRelativeResize="0"/>
          <p:nvPr/>
        </p:nvPicPr>
        <p:blipFill rotWithShape="1">
          <a:blip r:embed="rId3">
            <a:alphaModFix/>
          </a:blip>
          <a:srcRect l="305" t="-910" r="-1"/>
          <a:stretch/>
        </p:blipFill>
        <p:spPr>
          <a:xfrm>
            <a:off x="-1732" y="-67863"/>
            <a:ext cx="12192000" cy="6925863"/>
          </a:xfrm>
          <a:prstGeom prst="rect">
            <a:avLst/>
          </a:prstGeom>
          <a:noFill/>
          <a:ln>
            <a:noFill/>
          </a:ln>
        </p:spPr>
      </p:pic>
      <p:sp>
        <p:nvSpPr>
          <p:cNvPr id="2" name="投影片編號版面配置區 1">
            <a:extLst>
              <a:ext uri="{FF2B5EF4-FFF2-40B4-BE49-F238E27FC236}">
                <a16:creationId xmlns:a16="http://schemas.microsoft.com/office/drawing/2014/main" id="{21F11254-64B1-F8D0-0D1E-BF80560518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20</a:t>
            </a:fld>
            <a:endParaRPr lang="zh-TW" altLang="en-US"/>
          </a:p>
        </p:txBody>
      </p:sp>
      <p:pic>
        <p:nvPicPr>
          <p:cNvPr id="12" name="圖片 11">
            <a:extLst>
              <a:ext uri="{FF2B5EF4-FFF2-40B4-BE49-F238E27FC236}">
                <a16:creationId xmlns:a16="http://schemas.microsoft.com/office/drawing/2014/main" id="{2CAB128A-4767-1D2E-F093-68EB02C1E7F0}"/>
              </a:ext>
            </a:extLst>
          </p:cNvPr>
          <p:cNvPicPr>
            <a:picLocks noChangeAspect="1"/>
          </p:cNvPicPr>
          <p:nvPr/>
        </p:nvPicPr>
        <p:blipFill>
          <a:blip r:embed="rId4"/>
          <a:stretch>
            <a:fillRect/>
          </a:stretch>
        </p:blipFill>
        <p:spPr>
          <a:xfrm>
            <a:off x="1275131" y="1584642"/>
            <a:ext cx="9638273" cy="4162108"/>
          </a:xfrm>
          <a:prstGeom prst="rect">
            <a:avLst/>
          </a:prstGeom>
        </p:spPr>
      </p:pic>
      <p:sp>
        <p:nvSpPr>
          <p:cNvPr id="5" name="文字方塊 4">
            <a:extLst>
              <a:ext uri="{FF2B5EF4-FFF2-40B4-BE49-F238E27FC236}">
                <a16:creationId xmlns:a16="http://schemas.microsoft.com/office/drawing/2014/main" id="{9961E390-B72C-87B4-EC03-9BCA1D4994EB}"/>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7" name="投影片編號版面配置區 1">
            <a:extLst>
              <a:ext uri="{FF2B5EF4-FFF2-40B4-BE49-F238E27FC236}">
                <a16:creationId xmlns:a16="http://schemas.microsoft.com/office/drawing/2014/main" id="{B3DAFB7A-82AD-93AD-10FF-98C2BF7FFCF7}"/>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20</a:t>
            </a:fld>
            <a:endParaRPr lang="en-US" altLang="en-US" dirty="0"/>
          </a:p>
        </p:txBody>
      </p:sp>
    </p:spTree>
    <p:extLst>
      <p:ext uri="{BB962C8B-B14F-4D97-AF65-F5344CB8AC3E}">
        <p14:creationId xmlns:p14="http://schemas.microsoft.com/office/powerpoint/2010/main" val="2894993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14"/>
          <p:cNvPicPr preferRelativeResize="0"/>
          <p:nvPr/>
        </p:nvPicPr>
        <p:blipFill rotWithShape="1">
          <a:blip r:embed="rId3"/>
          <a:srcRect/>
          <a:stretch/>
        </p:blipFill>
        <p:spPr>
          <a:xfrm>
            <a:off x="0" y="-20408"/>
            <a:ext cx="12192000" cy="6856926"/>
          </a:xfrm>
          <a:prstGeom prst="rect">
            <a:avLst/>
          </a:prstGeom>
          <a:noFill/>
          <a:ln>
            <a:noFill/>
          </a:ln>
        </p:spPr>
      </p:pic>
      <p:sp>
        <p:nvSpPr>
          <p:cNvPr id="210" name="Google Shape;210;p14"/>
          <p:cNvSpPr txBox="1">
            <a:spLocks noGrp="1"/>
          </p:cNvSpPr>
          <p:nvPr>
            <p:ph type="body" idx="1"/>
          </p:nvPr>
        </p:nvSpPr>
        <p:spPr>
          <a:xfrm>
            <a:off x="1166929" y="1801994"/>
            <a:ext cx="10241914" cy="1200288"/>
          </a:xfrm>
          <a:prstGeom prst="rect">
            <a:avLst/>
          </a:prstGeom>
          <a:noFill/>
          <a:ln>
            <a:noFill/>
          </a:ln>
        </p:spPr>
        <p:txBody>
          <a:bodyPr spcFirstLastPara="1" wrap="square" lIns="91425" tIns="45700" rIns="91425" bIns="45700" anchor="t" anchorCtr="0">
            <a:spAutoFit/>
          </a:bodyPr>
          <a:lstStyle/>
          <a:p>
            <a:pPr marL="114300" indent="0" algn="just">
              <a:lnSpc>
                <a:spcPct val="100000"/>
              </a:lnSpc>
              <a:spcBef>
                <a:spcPts val="0"/>
              </a:spcBef>
              <a:buClr>
                <a:srgbClr val="000000"/>
              </a:buClr>
              <a:buNone/>
            </a:pPr>
            <a:r>
              <a:rPr lang="en-US" sz="2400" dirty="0">
                <a:solidFill>
                  <a:srgbClr val="000000"/>
                </a:solidFill>
                <a:latin typeface="+mn-lt"/>
                <a:ea typeface="Calibri" panose="020F0502020204030204" pitchFamily="34" charset="0"/>
                <a:cs typeface="Calibri" panose="020F0502020204030204" pitchFamily="34" charset="0"/>
                <a:sym typeface="Arial"/>
              </a:rPr>
              <a:t>When we see part-time job advertisements online, or hear from friends about jobs that claim “Earn thousands of dollars a day”, “No experience needed” or “Instant payment”, how can we spot illegal activities?</a:t>
            </a:r>
            <a:endParaRPr sz="2400" dirty="0">
              <a:solidFill>
                <a:srgbClr val="000000"/>
              </a:solidFill>
              <a:latin typeface="+mn-lt"/>
              <a:ea typeface="Calibri" panose="020F0502020204030204" pitchFamily="34" charset="0"/>
              <a:cs typeface="Calibri" panose="020F0502020204030204" pitchFamily="34" charset="0"/>
              <a:sym typeface="Arial"/>
            </a:endParaRPr>
          </a:p>
        </p:txBody>
      </p:sp>
      <p:pic>
        <p:nvPicPr>
          <p:cNvPr id="211" name="Google Shape;211;p14"/>
          <p:cNvPicPr preferRelativeResize="0"/>
          <p:nvPr/>
        </p:nvPicPr>
        <p:blipFill rotWithShape="1">
          <a:blip r:embed="rId4">
            <a:alphaModFix/>
          </a:blip>
          <a:srcRect l="1758" t="3125" r="83954" b="1562"/>
          <a:stretch/>
        </p:blipFill>
        <p:spPr>
          <a:xfrm>
            <a:off x="1422400" y="3404235"/>
            <a:ext cx="788035" cy="775335"/>
          </a:xfrm>
          <a:prstGeom prst="rect">
            <a:avLst/>
          </a:prstGeom>
          <a:noFill/>
          <a:ln w="57150" cap="flat" cmpd="sng">
            <a:solidFill>
              <a:srgbClr val="C00000"/>
            </a:solidFill>
            <a:prstDash val="solid"/>
            <a:round/>
            <a:headEnd type="none" w="sm" len="sm"/>
            <a:tailEnd type="none" w="sm" len="sm"/>
          </a:ln>
        </p:spPr>
      </p:pic>
      <p:pic>
        <p:nvPicPr>
          <p:cNvPr id="212" name="Google Shape;212;p14"/>
          <p:cNvPicPr preferRelativeResize="0"/>
          <p:nvPr/>
        </p:nvPicPr>
        <p:blipFill rotWithShape="1">
          <a:blip r:embed="rId4">
            <a:alphaModFix/>
          </a:blip>
          <a:srcRect l="18219" t="3279" r="66791" b="-3279"/>
          <a:stretch/>
        </p:blipFill>
        <p:spPr>
          <a:xfrm>
            <a:off x="1422400" y="4946015"/>
            <a:ext cx="788035" cy="775335"/>
          </a:xfrm>
          <a:prstGeom prst="rect">
            <a:avLst/>
          </a:prstGeom>
          <a:noFill/>
          <a:ln w="57150" cap="flat" cmpd="sng">
            <a:solidFill>
              <a:srgbClr val="C00000"/>
            </a:solidFill>
            <a:prstDash val="solid"/>
            <a:round/>
            <a:headEnd type="none" w="sm" len="sm"/>
            <a:tailEnd type="none" w="sm" len="sm"/>
          </a:ln>
        </p:spPr>
      </p:pic>
      <p:pic>
        <p:nvPicPr>
          <p:cNvPr id="213" name="Google Shape;213;p14"/>
          <p:cNvPicPr preferRelativeResize="0"/>
          <p:nvPr/>
        </p:nvPicPr>
        <p:blipFill rotWithShape="1">
          <a:blip r:embed="rId4">
            <a:alphaModFix/>
          </a:blip>
          <a:srcRect l="34510" t="1563" r="51202" b="1563"/>
          <a:stretch/>
        </p:blipFill>
        <p:spPr>
          <a:xfrm>
            <a:off x="4588510" y="3404870"/>
            <a:ext cx="787400" cy="774700"/>
          </a:xfrm>
          <a:prstGeom prst="rect">
            <a:avLst/>
          </a:prstGeom>
          <a:noFill/>
          <a:ln w="57150" cap="flat" cmpd="sng">
            <a:solidFill>
              <a:srgbClr val="C00000"/>
            </a:solidFill>
            <a:prstDash val="solid"/>
            <a:round/>
            <a:headEnd type="none" w="sm" len="sm"/>
            <a:tailEnd type="none" w="sm" len="sm"/>
          </a:ln>
        </p:spPr>
      </p:pic>
      <p:pic>
        <p:nvPicPr>
          <p:cNvPr id="214" name="Google Shape;214;p14"/>
          <p:cNvPicPr preferRelativeResize="0"/>
          <p:nvPr/>
        </p:nvPicPr>
        <p:blipFill rotWithShape="1">
          <a:blip r:embed="rId4">
            <a:alphaModFix/>
          </a:blip>
          <a:srcRect l="52359" t="-2233" r="34382" b="-4793"/>
          <a:stretch/>
        </p:blipFill>
        <p:spPr>
          <a:xfrm>
            <a:off x="4588510" y="4946015"/>
            <a:ext cx="787400" cy="775335"/>
          </a:xfrm>
          <a:prstGeom prst="rect">
            <a:avLst/>
          </a:prstGeom>
          <a:noFill/>
          <a:ln w="57150" cap="flat" cmpd="sng">
            <a:solidFill>
              <a:srgbClr val="C00000"/>
            </a:solidFill>
            <a:prstDash val="solid"/>
            <a:round/>
            <a:headEnd type="none" w="sm" len="sm"/>
            <a:tailEnd type="none" w="sm" len="sm"/>
          </a:ln>
        </p:spPr>
      </p:pic>
      <p:pic>
        <p:nvPicPr>
          <p:cNvPr id="215" name="Google Shape;215;p14"/>
          <p:cNvPicPr preferRelativeResize="0"/>
          <p:nvPr/>
        </p:nvPicPr>
        <p:blipFill rotWithShape="1">
          <a:blip r:embed="rId4">
            <a:alphaModFix/>
          </a:blip>
          <a:srcRect l="68681" t="6176" r="16554" b="-1"/>
          <a:stretch/>
        </p:blipFill>
        <p:spPr>
          <a:xfrm>
            <a:off x="7615340" y="3342453"/>
            <a:ext cx="786765" cy="775335"/>
          </a:xfrm>
          <a:prstGeom prst="rect">
            <a:avLst/>
          </a:prstGeom>
          <a:noFill/>
          <a:ln w="57150" cap="flat" cmpd="sng">
            <a:solidFill>
              <a:srgbClr val="C00000"/>
            </a:solidFill>
            <a:prstDash val="solid"/>
            <a:round/>
            <a:headEnd type="none" w="sm" len="sm"/>
            <a:tailEnd type="none" w="sm" len="sm"/>
          </a:ln>
        </p:spPr>
      </p:pic>
      <p:pic>
        <p:nvPicPr>
          <p:cNvPr id="216" name="Google Shape;216;p14"/>
          <p:cNvPicPr preferRelativeResize="0"/>
          <p:nvPr/>
        </p:nvPicPr>
        <p:blipFill rotWithShape="1">
          <a:blip r:embed="rId4">
            <a:alphaModFix/>
          </a:blip>
          <a:srcRect l="86605" t="4687"/>
          <a:stretch/>
        </p:blipFill>
        <p:spPr>
          <a:xfrm>
            <a:off x="7656828" y="4912270"/>
            <a:ext cx="788035" cy="775335"/>
          </a:xfrm>
          <a:prstGeom prst="rect">
            <a:avLst/>
          </a:prstGeom>
          <a:noFill/>
          <a:ln w="57150" cap="flat" cmpd="sng">
            <a:solidFill>
              <a:srgbClr val="C00000"/>
            </a:solidFill>
            <a:prstDash val="solid"/>
            <a:round/>
            <a:headEnd type="none" w="sm" len="sm"/>
            <a:tailEnd type="none" w="sm" len="sm"/>
          </a:ln>
        </p:spPr>
      </p:pic>
      <p:sp>
        <p:nvSpPr>
          <p:cNvPr id="217" name="Google Shape;217;p14"/>
          <p:cNvSpPr/>
          <p:nvPr/>
        </p:nvSpPr>
        <p:spPr>
          <a:xfrm>
            <a:off x="5469661" y="3405989"/>
            <a:ext cx="2320925" cy="707846"/>
          </a:xfrm>
          <a:prstGeom prst="rect">
            <a:avLst/>
          </a:prstGeom>
          <a:noFill/>
          <a:ln>
            <a:noFill/>
          </a:ln>
        </p:spPr>
        <p:txBody>
          <a:bodyPr spcFirstLastPara="1" wrap="square" lIns="91425" tIns="45700" rIns="91425" bIns="45700" anchor="t" anchorCtr="0">
            <a:spAutoFit/>
          </a:bodyPr>
          <a:lstStyle/>
          <a:p>
            <a:r>
              <a:rPr lang="en-US" sz="2000" dirty="0">
                <a:latin typeface="+mn-lt"/>
                <a:ea typeface="Calibri" panose="020F0502020204030204" pitchFamily="34" charset="0"/>
                <a:cs typeface="Calibri" panose="020F0502020204030204" pitchFamily="34" charset="0"/>
              </a:rPr>
              <a:t>Unusual job requirements</a:t>
            </a:r>
            <a:endParaRPr sz="2000" dirty="0">
              <a:latin typeface="+mn-lt"/>
              <a:ea typeface="Calibri" panose="020F0502020204030204" pitchFamily="34" charset="0"/>
              <a:cs typeface="Calibri" panose="020F0502020204030204" pitchFamily="34" charset="0"/>
              <a:sym typeface="Calibri"/>
            </a:endParaRPr>
          </a:p>
        </p:txBody>
      </p:sp>
      <p:sp>
        <p:nvSpPr>
          <p:cNvPr id="218" name="Google Shape;218;p14"/>
          <p:cNvSpPr/>
          <p:nvPr/>
        </p:nvSpPr>
        <p:spPr>
          <a:xfrm>
            <a:off x="8506634" y="3252101"/>
            <a:ext cx="2538527" cy="1015622"/>
          </a:xfrm>
          <a:prstGeom prst="rect">
            <a:avLst/>
          </a:prstGeom>
          <a:noFill/>
          <a:ln>
            <a:noFill/>
          </a:ln>
        </p:spPr>
        <p:txBody>
          <a:bodyPr spcFirstLastPara="1" wrap="square" lIns="91425" tIns="45700" rIns="91425" bIns="45700" anchor="t" anchorCtr="0">
            <a:spAutoFit/>
          </a:bodyPr>
          <a:lstStyle/>
          <a:p>
            <a:r>
              <a:rPr lang="en-US" sz="2000" dirty="0">
                <a:latin typeface="+mn-lt"/>
                <a:ea typeface="Calibri" panose="020F0502020204030204" pitchFamily="34" charset="0"/>
                <a:cs typeface="Calibri" panose="020F0502020204030204" pitchFamily="34" charset="0"/>
              </a:rPr>
              <a:t>Required to borrow your personal bank account</a:t>
            </a:r>
          </a:p>
        </p:txBody>
      </p:sp>
      <p:sp>
        <p:nvSpPr>
          <p:cNvPr id="219" name="Google Shape;219;p14"/>
          <p:cNvSpPr/>
          <p:nvPr/>
        </p:nvSpPr>
        <p:spPr>
          <a:xfrm>
            <a:off x="2267586" y="4946015"/>
            <a:ext cx="2320924" cy="707846"/>
          </a:xfrm>
          <a:prstGeom prst="rect">
            <a:avLst/>
          </a:prstGeom>
          <a:noFill/>
          <a:ln>
            <a:noFill/>
          </a:ln>
        </p:spPr>
        <p:txBody>
          <a:bodyPr spcFirstLastPara="1" wrap="square" lIns="91425" tIns="45700" rIns="91425" bIns="45700" anchor="t" anchorCtr="0">
            <a:spAutoFit/>
          </a:bodyPr>
          <a:lstStyle/>
          <a:p>
            <a:r>
              <a:rPr lang="en-US" sz="2000" dirty="0">
                <a:latin typeface="+mn-lt"/>
                <a:ea typeface="Calibri" panose="020F0502020204030204" pitchFamily="34" charset="0"/>
                <a:cs typeface="Calibri" panose="020F0502020204030204" pitchFamily="34" charset="0"/>
              </a:rPr>
              <a:t>Vague or secretive job duties</a:t>
            </a:r>
            <a:endParaRPr sz="2000" dirty="0">
              <a:latin typeface="+mn-lt"/>
              <a:ea typeface="Calibri" panose="020F0502020204030204" pitchFamily="34" charset="0"/>
              <a:cs typeface="Calibri" panose="020F0502020204030204" pitchFamily="34" charset="0"/>
              <a:sym typeface="Calibri"/>
            </a:endParaRPr>
          </a:p>
        </p:txBody>
      </p:sp>
      <p:sp>
        <p:nvSpPr>
          <p:cNvPr id="220" name="Google Shape;220;p14"/>
          <p:cNvSpPr/>
          <p:nvPr/>
        </p:nvSpPr>
        <p:spPr>
          <a:xfrm>
            <a:off x="5469660" y="4946015"/>
            <a:ext cx="2320925" cy="707846"/>
          </a:xfrm>
          <a:prstGeom prst="rect">
            <a:avLst/>
          </a:prstGeom>
          <a:noFill/>
          <a:ln>
            <a:noFill/>
          </a:ln>
        </p:spPr>
        <p:txBody>
          <a:bodyPr spcFirstLastPara="1" wrap="square" lIns="91425" tIns="45700" rIns="91425" bIns="45700" anchor="t" anchorCtr="0">
            <a:spAutoFit/>
          </a:bodyPr>
          <a:lstStyle/>
          <a:p>
            <a:r>
              <a:rPr lang="en-US" sz="2000" dirty="0">
                <a:latin typeface="+mn-lt"/>
                <a:ea typeface="Calibri" panose="020F0502020204030204" pitchFamily="34" charset="0"/>
                <a:cs typeface="Calibri" panose="020F0502020204030204" pitchFamily="34" charset="0"/>
              </a:rPr>
              <a:t>Required upfront payment</a:t>
            </a:r>
            <a:endParaRPr sz="2000" dirty="0">
              <a:latin typeface="+mn-lt"/>
              <a:ea typeface="Calibri" panose="020F0502020204030204" pitchFamily="34" charset="0"/>
              <a:cs typeface="Calibri" panose="020F0502020204030204" pitchFamily="34" charset="0"/>
              <a:sym typeface="Calibri"/>
            </a:endParaRPr>
          </a:p>
        </p:txBody>
      </p:sp>
      <p:sp>
        <p:nvSpPr>
          <p:cNvPr id="221" name="Google Shape;221;p14"/>
          <p:cNvSpPr/>
          <p:nvPr/>
        </p:nvSpPr>
        <p:spPr>
          <a:xfrm>
            <a:off x="2255737" y="3284091"/>
            <a:ext cx="2320925" cy="101562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000" dirty="0">
                <a:latin typeface="+mn-lt"/>
                <a:ea typeface="Calibri" panose="020F0502020204030204" pitchFamily="34" charset="0"/>
                <a:cs typeface="Calibri" panose="020F0502020204030204" pitchFamily="34" charset="0"/>
              </a:rPr>
              <a:t>Informal contact or interview arrangements</a:t>
            </a:r>
            <a:endParaRPr sz="2000" b="1" i="0" u="none" strike="noStrike" cap="none" dirty="0">
              <a:solidFill>
                <a:schemeClr val="dk1"/>
              </a:solidFill>
              <a:latin typeface="+mn-lt"/>
              <a:ea typeface="Calibri" panose="020F0502020204030204" pitchFamily="34" charset="0"/>
              <a:cs typeface="Calibri" panose="020F0502020204030204" pitchFamily="34" charset="0"/>
              <a:sym typeface="Calibri"/>
            </a:endParaRPr>
          </a:p>
        </p:txBody>
      </p:sp>
      <p:sp>
        <p:nvSpPr>
          <p:cNvPr id="222" name="Google Shape;222;p14"/>
          <p:cNvSpPr/>
          <p:nvPr/>
        </p:nvSpPr>
        <p:spPr>
          <a:xfrm>
            <a:off x="8449945" y="4671982"/>
            <a:ext cx="2757170" cy="1323399"/>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000" dirty="0">
                <a:latin typeface="+mn-lt"/>
                <a:ea typeface="Calibri" panose="020F0502020204030204" pitchFamily="34" charset="0"/>
                <a:cs typeface="Calibri" panose="020F0502020204030204" pitchFamily="34" charset="0"/>
              </a:rPr>
              <a:t>Required to provide identity documents or important personal information</a:t>
            </a:r>
          </a:p>
        </p:txBody>
      </p:sp>
      <p:sp>
        <p:nvSpPr>
          <p:cNvPr id="4" name="Google Shape;198;p13">
            <a:extLst>
              <a:ext uri="{FF2B5EF4-FFF2-40B4-BE49-F238E27FC236}">
                <a16:creationId xmlns:a16="http://schemas.microsoft.com/office/drawing/2014/main" id="{0B7F55C5-C885-B6C2-7970-F295A2B790D2}"/>
              </a:ext>
            </a:extLst>
          </p:cNvPr>
          <p:cNvSpPr txBox="1">
            <a:spLocks/>
          </p:cNvSpPr>
          <p:nvPr/>
        </p:nvSpPr>
        <p:spPr>
          <a:xfrm>
            <a:off x="1166929" y="726243"/>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a:buSzPts val="4400"/>
            </a:pPr>
            <a:r>
              <a:rPr lang="en-US" b="1" dirty="0">
                <a:latin typeface="+mn-lt"/>
                <a:ea typeface="微軟正黑體" panose="020B0604030504040204" pitchFamily="34" charset="-120"/>
              </a:rPr>
              <a:t>Identifying Red Flags </a:t>
            </a:r>
            <a:r>
              <a:rPr lang="zh-TW" altLang="en-US" sz="5000" b="1" dirty="0">
                <a:latin typeface="微軟正黑體" panose="020B0604030504040204" pitchFamily="34" charset="-120"/>
                <a:ea typeface="微軟正黑體" panose="020B0604030504040204" pitchFamily="34" charset="-120"/>
              </a:rPr>
              <a:t>：</a:t>
            </a:r>
          </a:p>
        </p:txBody>
      </p:sp>
      <p:sp>
        <p:nvSpPr>
          <p:cNvPr id="3" name="文字方塊 2">
            <a:extLst>
              <a:ext uri="{FF2B5EF4-FFF2-40B4-BE49-F238E27FC236}">
                <a16:creationId xmlns:a16="http://schemas.microsoft.com/office/drawing/2014/main" id="{21E28CE1-9086-14DC-098F-6426643C6C9A}"/>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F6B8AC45-E678-B213-3D8E-FDADBC2FE2A7}"/>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21</a:t>
            </a:fld>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15"/>
          <p:cNvPicPr preferRelativeResize="0"/>
          <p:nvPr/>
        </p:nvPicPr>
        <p:blipFill rotWithShape="1">
          <a:blip r:embed="rId3">
            <a:alphaModFix/>
          </a:blip>
          <a:srcRect t="1289"/>
          <a:stretch/>
        </p:blipFill>
        <p:spPr>
          <a:xfrm>
            <a:off x="-6350" y="3810"/>
            <a:ext cx="12192000" cy="6870356"/>
          </a:xfrm>
          <a:prstGeom prst="rect">
            <a:avLst/>
          </a:prstGeom>
          <a:noFill/>
          <a:ln>
            <a:noFill/>
          </a:ln>
        </p:spPr>
      </p:pic>
      <p:sp>
        <p:nvSpPr>
          <p:cNvPr id="228" name="Google Shape;228;p15"/>
          <p:cNvSpPr txBox="1">
            <a:spLocks noGrp="1"/>
          </p:cNvSpPr>
          <p:nvPr>
            <p:ph type="title"/>
          </p:nvPr>
        </p:nvSpPr>
        <p:spPr>
          <a:xfrm>
            <a:off x="2281382" y="970915"/>
            <a:ext cx="7712363" cy="168973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ct val="100000"/>
              <a:buFont typeface="Calibri"/>
              <a:buNone/>
            </a:pPr>
            <a:r>
              <a:rPr lang="en-US" sz="4400" dirty="0">
                <a:latin typeface="+mn-lt"/>
              </a:rPr>
              <a:t>Can You Identify the Victims in the Case?</a:t>
            </a:r>
            <a:endParaRPr sz="4400" b="1" dirty="0">
              <a:latin typeface="+mn-lt"/>
            </a:endParaRPr>
          </a:p>
        </p:txBody>
      </p:sp>
      <p:sp>
        <p:nvSpPr>
          <p:cNvPr id="229" name="Google Shape;2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888888"/>
              </a:buClr>
              <a:buSzPts val="2400"/>
              <a:buNone/>
            </a:pPr>
            <a:endParaRPr/>
          </a:p>
        </p:txBody>
      </p:sp>
      <p:pic>
        <p:nvPicPr>
          <p:cNvPr id="230" name="Google Shape;230;p15" descr="Gemini_Generated_Image_3005z33005z33005"/>
          <p:cNvPicPr preferRelativeResize="0"/>
          <p:nvPr/>
        </p:nvPicPr>
        <p:blipFill rotWithShape="1">
          <a:blip r:embed="rId4">
            <a:alphaModFix/>
          </a:blip>
          <a:srcRect/>
          <a:stretch/>
        </p:blipFill>
        <p:spPr>
          <a:xfrm rot="720000">
            <a:off x="8227060" y="4716145"/>
            <a:ext cx="1422400" cy="1939925"/>
          </a:xfrm>
          <a:prstGeom prst="rect">
            <a:avLst/>
          </a:prstGeom>
          <a:solidFill>
            <a:schemeClr val="lt1"/>
          </a:solidFill>
          <a:ln>
            <a:noFill/>
          </a:ln>
        </p:spPr>
      </p:pic>
      <p:pic>
        <p:nvPicPr>
          <p:cNvPr id="231" name="Google Shape;231;p15"/>
          <p:cNvPicPr preferRelativeResize="0"/>
          <p:nvPr/>
        </p:nvPicPr>
        <p:blipFill rotWithShape="1">
          <a:blip r:embed="rId5">
            <a:alphaModFix/>
          </a:blip>
          <a:srcRect/>
          <a:stretch/>
        </p:blipFill>
        <p:spPr>
          <a:xfrm>
            <a:off x="3140075" y="2989580"/>
            <a:ext cx="1623695" cy="2216150"/>
          </a:xfrm>
          <a:prstGeom prst="rect">
            <a:avLst/>
          </a:prstGeom>
          <a:noFill/>
          <a:ln>
            <a:noFill/>
          </a:ln>
        </p:spPr>
      </p:pic>
      <p:pic>
        <p:nvPicPr>
          <p:cNvPr id="232" name="Google Shape;232;p15"/>
          <p:cNvPicPr preferRelativeResize="0"/>
          <p:nvPr/>
        </p:nvPicPr>
        <p:blipFill rotWithShape="1">
          <a:blip r:embed="rId6">
            <a:alphaModFix/>
          </a:blip>
          <a:srcRect/>
          <a:stretch/>
        </p:blipFill>
        <p:spPr>
          <a:xfrm rot="-600000">
            <a:off x="4567555" y="3213100"/>
            <a:ext cx="2244090" cy="3061335"/>
          </a:xfrm>
          <a:prstGeom prst="rect">
            <a:avLst/>
          </a:prstGeom>
          <a:noFill/>
          <a:ln>
            <a:noFill/>
          </a:ln>
        </p:spPr>
      </p:pic>
      <p:pic>
        <p:nvPicPr>
          <p:cNvPr id="233" name="Google Shape;233;p15"/>
          <p:cNvPicPr preferRelativeResize="0"/>
          <p:nvPr/>
        </p:nvPicPr>
        <p:blipFill rotWithShape="1">
          <a:blip r:embed="rId7">
            <a:alphaModFix/>
          </a:blip>
          <a:srcRect/>
          <a:stretch/>
        </p:blipFill>
        <p:spPr>
          <a:xfrm rot="1200000">
            <a:off x="2767965" y="5208270"/>
            <a:ext cx="1828165" cy="1301750"/>
          </a:xfrm>
          <a:prstGeom prst="rect">
            <a:avLst/>
          </a:prstGeom>
          <a:noFill/>
          <a:ln>
            <a:noFill/>
          </a:ln>
        </p:spPr>
      </p:pic>
      <p:pic>
        <p:nvPicPr>
          <p:cNvPr id="234" name="Google Shape;234;p15"/>
          <p:cNvPicPr preferRelativeResize="0"/>
          <p:nvPr/>
        </p:nvPicPr>
        <p:blipFill rotWithShape="1">
          <a:blip r:embed="rId6">
            <a:alphaModFix/>
          </a:blip>
          <a:srcRect/>
          <a:stretch/>
        </p:blipFill>
        <p:spPr>
          <a:xfrm rot="-1080000">
            <a:off x="1050925" y="2919095"/>
            <a:ext cx="2134870" cy="2911475"/>
          </a:xfrm>
          <a:prstGeom prst="rect">
            <a:avLst/>
          </a:prstGeom>
          <a:noFill/>
          <a:ln>
            <a:noFill/>
          </a:ln>
        </p:spPr>
      </p:pic>
      <p:pic>
        <p:nvPicPr>
          <p:cNvPr id="235" name="Google Shape;235;p15"/>
          <p:cNvPicPr preferRelativeResize="0"/>
          <p:nvPr/>
        </p:nvPicPr>
        <p:blipFill rotWithShape="1">
          <a:blip r:embed="rId6">
            <a:alphaModFix/>
          </a:blip>
          <a:srcRect/>
          <a:stretch/>
        </p:blipFill>
        <p:spPr>
          <a:xfrm rot="-720000">
            <a:off x="9257665" y="2641600"/>
            <a:ext cx="2134870" cy="2911475"/>
          </a:xfrm>
          <a:prstGeom prst="rect">
            <a:avLst/>
          </a:prstGeom>
          <a:noFill/>
          <a:ln>
            <a:noFill/>
          </a:ln>
        </p:spPr>
      </p:pic>
      <p:pic>
        <p:nvPicPr>
          <p:cNvPr id="236" name="Google Shape;236;p15"/>
          <p:cNvPicPr preferRelativeResize="0"/>
          <p:nvPr/>
        </p:nvPicPr>
        <p:blipFill rotWithShape="1">
          <a:blip r:embed="rId5">
            <a:alphaModFix/>
          </a:blip>
          <a:srcRect/>
          <a:stretch/>
        </p:blipFill>
        <p:spPr>
          <a:xfrm>
            <a:off x="6821805" y="3146425"/>
            <a:ext cx="2156460" cy="2943225"/>
          </a:xfrm>
          <a:prstGeom prst="rect">
            <a:avLst/>
          </a:prstGeom>
          <a:noFill/>
          <a:ln>
            <a:noFill/>
          </a:ln>
        </p:spPr>
      </p:pic>
      <p:pic>
        <p:nvPicPr>
          <p:cNvPr id="237" name="Google Shape;237;p15"/>
          <p:cNvPicPr preferRelativeResize="0"/>
          <p:nvPr/>
        </p:nvPicPr>
        <p:blipFill rotWithShape="1">
          <a:blip r:embed="rId7">
            <a:alphaModFix/>
          </a:blip>
          <a:srcRect/>
          <a:stretch/>
        </p:blipFill>
        <p:spPr>
          <a:xfrm rot="-420000">
            <a:off x="6374130" y="5364480"/>
            <a:ext cx="1828165" cy="1301750"/>
          </a:xfrm>
          <a:prstGeom prst="rect">
            <a:avLst/>
          </a:prstGeom>
          <a:noFill/>
          <a:ln>
            <a:noFill/>
          </a:ln>
        </p:spPr>
      </p:pic>
      <p:sp>
        <p:nvSpPr>
          <p:cNvPr id="3" name="文字方塊 2">
            <a:extLst>
              <a:ext uri="{FF2B5EF4-FFF2-40B4-BE49-F238E27FC236}">
                <a16:creationId xmlns:a16="http://schemas.microsoft.com/office/drawing/2014/main" id="{96EDE8AD-ED59-26B3-17B0-831C1DFC71D2}"/>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6CEB7842-CCAB-0D59-A714-B6DC28C8225B}"/>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22</a:t>
            </a:fld>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6"/>
          <p:cNvPicPr preferRelativeResize="0"/>
          <p:nvPr/>
        </p:nvPicPr>
        <p:blipFill rotWithShape="1">
          <a:blip r:embed="rId3">
            <a:alphaModFix/>
          </a:blip>
          <a:srcRect l="610"/>
          <a:stretch/>
        </p:blipFill>
        <p:spPr>
          <a:xfrm>
            <a:off x="0" y="0"/>
            <a:ext cx="12192000" cy="6871438"/>
          </a:xfrm>
          <a:prstGeom prst="rect">
            <a:avLst/>
          </a:prstGeom>
          <a:noFill/>
          <a:ln>
            <a:noFill/>
          </a:ln>
        </p:spPr>
      </p:pic>
      <p:sp>
        <p:nvSpPr>
          <p:cNvPr id="243" name="Google Shape;243;p16"/>
          <p:cNvSpPr txBox="1">
            <a:spLocks noGrp="1"/>
          </p:cNvSpPr>
          <p:nvPr>
            <p:ph type="title"/>
          </p:nvPr>
        </p:nvSpPr>
        <p:spPr>
          <a:xfrm>
            <a:off x="1304579" y="1116267"/>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altLang="zh-TW" sz="4800" b="1" dirty="0">
                <a:latin typeface="+mn-lt"/>
              </a:rPr>
              <a:t>Find Out</a:t>
            </a:r>
            <a:endParaRPr sz="4800" b="1" dirty="0">
              <a:latin typeface="+mn-lt"/>
            </a:endParaRPr>
          </a:p>
        </p:txBody>
      </p:sp>
      <p:sp>
        <p:nvSpPr>
          <p:cNvPr id="244" name="Google Shape;244;p16"/>
          <p:cNvSpPr txBox="1">
            <a:spLocks noGrp="1"/>
          </p:cNvSpPr>
          <p:nvPr>
            <p:ph type="body" idx="1"/>
          </p:nvPr>
        </p:nvSpPr>
        <p:spPr>
          <a:xfrm>
            <a:off x="5230206" y="2280896"/>
            <a:ext cx="3971397" cy="435165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800"/>
              <a:buNone/>
            </a:pPr>
            <a:r>
              <a:rPr lang="en-US" dirty="0">
                <a:latin typeface="+mn-lt"/>
              </a:rPr>
              <a:t>In this case, flats were splashed with red paint.</a:t>
            </a:r>
          </a:p>
          <a:p>
            <a:pPr marL="0" lvl="0" indent="0" algn="l" rtl="0">
              <a:lnSpc>
                <a:spcPct val="100000"/>
              </a:lnSpc>
              <a:spcBef>
                <a:spcPts val="0"/>
              </a:spcBef>
              <a:spcAft>
                <a:spcPts val="0"/>
              </a:spcAft>
              <a:buClr>
                <a:schemeClr val="dk1"/>
              </a:buClr>
              <a:buSzPts val="2800"/>
              <a:buNone/>
            </a:pPr>
            <a:endParaRPr lang="en-US" dirty="0">
              <a:latin typeface="+mn-lt"/>
            </a:endParaRPr>
          </a:p>
          <a:p>
            <a:pPr marL="0" lvl="0" indent="0" algn="l" rtl="0">
              <a:lnSpc>
                <a:spcPct val="100000"/>
              </a:lnSpc>
              <a:spcBef>
                <a:spcPts val="0"/>
              </a:spcBef>
              <a:spcAft>
                <a:spcPts val="0"/>
              </a:spcAft>
              <a:buClr>
                <a:schemeClr val="dk1"/>
              </a:buClr>
              <a:buSzPts val="2800"/>
              <a:buNone/>
            </a:pPr>
            <a:r>
              <a:rPr lang="en-US" dirty="0">
                <a:latin typeface="+mn-lt"/>
              </a:rPr>
              <a:t>Who was affected?</a:t>
            </a:r>
          </a:p>
          <a:p>
            <a:pPr marL="0" lvl="0" indent="0" algn="l" rtl="0">
              <a:lnSpc>
                <a:spcPct val="100000"/>
              </a:lnSpc>
              <a:spcBef>
                <a:spcPts val="0"/>
              </a:spcBef>
              <a:spcAft>
                <a:spcPts val="0"/>
              </a:spcAft>
              <a:buClr>
                <a:schemeClr val="dk1"/>
              </a:buClr>
              <a:buSzPts val="2800"/>
              <a:buNone/>
            </a:pPr>
            <a:r>
              <a:rPr lang="en-US" dirty="0">
                <a:latin typeface="+mn-lt"/>
              </a:rPr>
              <a:t>Who else was drawn into the incident?</a:t>
            </a:r>
            <a:endParaRPr dirty="0">
              <a:latin typeface="+mn-lt"/>
            </a:endParaRPr>
          </a:p>
        </p:txBody>
      </p:sp>
      <p:pic>
        <p:nvPicPr>
          <p:cNvPr id="245" name="Google Shape;245;p16" descr="Gemini_Generated_Image_3005z33005z33005"/>
          <p:cNvPicPr preferRelativeResize="0"/>
          <p:nvPr/>
        </p:nvPicPr>
        <p:blipFill rotWithShape="1">
          <a:blip r:embed="rId4">
            <a:alphaModFix/>
          </a:blip>
          <a:srcRect/>
          <a:stretch/>
        </p:blipFill>
        <p:spPr>
          <a:xfrm>
            <a:off x="1415415" y="1264920"/>
            <a:ext cx="3703955" cy="5050790"/>
          </a:xfrm>
          <a:prstGeom prst="rect">
            <a:avLst/>
          </a:prstGeom>
          <a:solidFill>
            <a:schemeClr val="lt1"/>
          </a:solidFill>
          <a:ln>
            <a:noFill/>
          </a:ln>
        </p:spPr>
      </p:pic>
      <p:sp>
        <p:nvSpPr>
          <p:cNvPr id="3" name="文字方塊 2">
            <a:extLst>
              <a:ext uri="{FF2B5EF4-FFF2-40B4-BE49-F238E27FC236}">
                <a16:creationId xmlns:a16="http://schemas.microsoft.com/office/drawing/2014/main" id="{1E30E775-E9F6-F531-144F-F9AFBFD0AC54}"/>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B3946A95-1385-68FC-329B-2C5DE447C8D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23</a:t>
            </a:fld>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17"/>
          <p:cNvPicPr preferRelativeResize="0"/>
          <p:nvPr/>
        </p:nvPicPr>
        <p:blipFill rotWithShape="1">
          <a:blip r:embed="rId3">
            <a:alphaModFix/>
          </a:blip>
          <a:srcRect l="610"/>
          <a:stretch/>
        </p:blipFill>
        <p:spPr>
          <a:xfrm>
            <a:off x="0" y="-6350"/>
            <a:ext cx="12192000" cy="6871438"/>
          </a:xfrm>
          <a:prstGeom prst="rect">
            <a:avLst/>
          </a:prstGeom>
          <a:noFill/>
          <a:ln>
            <a:noFill/>
          </a:ln>
        </p:spPr>
      </p:pic>
      <p:sp>
        <p:nvSpPr>
          <p:cNvPr id="251" name="Google Shape;251;p17"/>
          <p:cNvSpPr txBox="1">
            <a:spLocks noGrp="1"/>
          </p:cNvSpPr>
          <p:nvPr>
            <p:ph type="title"/>
          </p:nvPr>
        </p:nvSpPr>
        <p:spPr>
          <a:xfrm>
            <a:off x="5004493" y="1081405"/>
            <a:ext cx="4647507" cy="1325563"/>
          </a:xfrm>
          <a:prstGeom prst="rect">
            <a:avLst/>
          </a:prstGeom>
          <a:noFill/>
          <a:ln>
            <a:noFill/>
          </a:ln>
        </p:spPr>
        <p:txBody>
          <a:bodyPr spcFirstLastPara="1" wrap="square" lIns="91425" tIns="45700" rIns="91425" bIns="45700" anchor="ctr" anchorCtr="0">
            <a:normAutofit fontScale="90000"/>
          </a:bodyPr>
          <a:lstStyle/>
          <a:p>
            <a:pPr marL="0" lvl="0" indent="0" rtl="0">
              <a:lnSpc>
                <a:spcPct val="100000"/>
              </a:lnSpc>
              <a:spcBef>
                <a:spcPts val="0"/>
              </a:spcBef>
              <a:spcAft>
                <a:spcPts val="0"/>
              </a:spcAft>
              <a:buClr>
                <a:schemeClr val="dk1"/>
              </a:buClr>
              <a:buSzPts val="4400"/>
              <a:buFont typeface="Calibri"/>
              <a:buNone/>
            </a:pPr>
            <a:r>
              <a:rPr lang="en-US" b="1" dirty="0">
                <a:latin typeface="+mn-lt"/>
              </a:rPr>
              <a:t>Put Yourself in Their Shoes:</a:t>
            </a:r>
            <a:endParaRPr b="1" dirty="0">
              <a:latin typeface="+mn-lt"/>
            </a:endParaRPr>
          </a:p>
        </p:txBody>
      </p:sp>
      <p:sp>
        <p:nvSpPr>
          <p:cNvPr id="252" name="Google Shape;252;p17"/>
          <p:cNvSpPr txBox="1">
            <a:spLocks noGrp="1"/>
          </p:cNvSpPr>
          <p:nvPr>
            <p:ph type="body" idx="1"/>
          </p:nvPr>
        </p:nvSpPr>
        <p:spPr>
          <a:xfrm>
            <a:off x="5002875" y="2561590"/>
            <a:ext cx="5043747" cy="347789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800"/>
              <a:buNone/>
            </a:pPr>
            <a:r>
              <a:rPr lang="en-US" sz="2400" dirty="0">
                <a:latin typeface="+mn-lt"/>
              </a:rPr>
              <a:t>In this case, fraudsters pretended to be Mainland Chinese officials. They accused victims of being involved in financial crimes and pressured them into handing over money.</a:t>
            </a:r>
          </a:p>
          <a:p>
            <a:pPr marL="0" lvl="0" indent="0" algn="l" rtl="0">
              <a:lnSpc>
                <a:spcPct val="100000"/>
              </a:lnSpc>
              <a:spcBef>
                <a:spcPts val="0"/>
              </a:spcBef>
              <a:spcAft>
                <a:spcPts val="0"/>
              </a:spcAft>
              <a:buClr>
                <a:schemeClr val="dk1"/>
              </a:buClr>
              <a:buSzPts val="2800"/>
              <a:buNone/>
            </a:pPr>
            <a:r>
              <a:rPr lang="en-US" sz="2400" dirty="0">
                <a:latin typeface="+mn-lt"/>
              </a:rPr>
              <a:t>Imagine the fear and helplessness experienced by the victims, especially older people.</a:t>
            </a:r>
            <a:endParaRPr sz="2400" dirty="0">
              <a:latin typeface="+mn-lt"/>
            </a:endParaRPr>
          </a:p>
        </p:txBody>
      </p:sp>
      <p:pic>
        <p:nvPicPr>
          <p:cNvPr id="253" name="Google Shape;253;p17"/>
          <p:cNvPicPr preferRelativeResize="0"/>
          <p:nvPr/>
        </p:nvPicPr>
        <p:blipFill rotWithShape="1">
          <a:blip r:embed="rId4">
            <a:alphaModFix/>
          </a:blip>
          <a:srcRect/>
          <a:stretch/>
        </p:blipFill>
        <p:spPr>
          <a:xfrm>
            <a:off x="644525" y="931545"/>
            <a:ext cx="4192905" cy="5717540"/>
          </a:xfrm>
          <a:prstGeom prst="rect">
            <a:avLst/>
          </a:prstGeom>
          <a:noFill/>
          <a:ln>
            <a:noFill/>
          </a:ln>
        </p:spPr>
      </p:pic>
      <p:sp>
        <p:nvSpPr>
          <p:cNvPr id="3" name="文字方塊 2">
            <a:extLst>
              <a:ext uri="{FF2B5EF4-FFF2-40B4-BE49-F238E27FC236}">
                <a16:creationId xmlns:a16="http://schemas.microsoft.com/office/drawing/2014/main" id="{8D6A11EC-ED9A-1523-7E1B-B9715105E4D6}"/>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13EBEA30-40CC-8867-4BF9-3D3F0B31FAF9}"/>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24</a:t>
            </a:fld>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18"/>
          <p:cNvPicPr preferRelativeResize="0">
            <a:picLocks noGrp="1"/>
          </p:cNvPicPr>
          <p:nvPr>
            <p:ph type="body" idx="4294967295"/>
          </p:nvPr>
        </p:nvPicPr>
        <p:blipFill rotWithShape="1">
          <a:blip r:embed="rId3">
            <a:alphaModFix/>
          </a:blip>
          <a:srcRect/>
          <a:stretch/>
        </p:blipFill>
        <p:spPr>
          <a:xfrm>
            <a:off x="-16510" y="2540"/>
            <a:ext cx="12224385" cy="6852920"/>
          </a:xfrm>
          <a:prstGeom prst="rect">
            <a:avLst/>
          </a:prstGeom>
          <a:noFill/>
          <a:ln>
            <a:noFill/>
          </a:ln>
        </p:spPr>
      </p:pic>
      <p:sp>
        <p:nvSpPr>
          <p:cNvPr id="259" name="Google Shape;259;p18"/>
          <p:cNvSpPr txBox="1">
            <a:spLocks noGrp="1"/>
          </p:cNvSpPr>
          <p:nvPr>
            <p:ph type="title"/>
          </p:nvPr>
        </p:nvSpPr>
        <p:spPr>
          <a:xfrm>
            <a:off x="1248524" y="2227810"/>
            <a:ext cx="7371311" cy="166225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Calibri"/>
              <a:buNone/>
            </a:pPr>
            <a:r>
              <a:rPr lang="en-US" sz="3600" dirty="0">
                <a:latin typeface="+mn-lt"/>
              </a:rPr>
              <a:t>This is not just a financial scam.</a:t>
            </a:r>
            <a:br>
              <a:rPr lang="zh-TW" sz="9600" dirty="0">
                <a:latin typeface="+mn-lt"/>
              </a:rPr>
            </a:br>
            <a:r>
              <a:rPr lang="en-US" sz="3600" dirty="0">
                <a:latin typeface="+mn-lt"/>
              </a:rPr>
              <a:t>It can </a:t>
            </a:r>
            <a:r>
              <a:rPr lang="en-US" sz="3600" dirty="0">
                <a:solidFill>
                  <a:srgbClr val="FF0000"/>
                </a:solidFill>
                <a:latin typeface="+mn-lt"/>
              </a:rPr>
              <a:t>destroy</a:t>
            </a:r>
            <a:r>
              <a:rPr lang="en-US" sz="3600" dirty="0">
                <a:latin typeface="+mn-lt"/>
              </a:rPr>
              <a:t> victims’ families, </a:t>
            </a:r>
            <a:br>
              <a:rPr lang="en-US" sz="3600" dirty="0">
                <a:latin typeface="+mn-lt"/>
              </a:rPr>
            </a:br>
            <a:r>
              <a:rPr lang="en-US" sz="3600" dirty="0">
                <a:latin typeface="+mn-lt"/>
              </a:rPr>
              <a:t>sense of security, and their future.</a:t>
            </a:r>
            <a:endParaRPr sz="9600" dirty="0">
              <a:latin typeface="+mn-lt"/>
            </a:endParaRPr>
          </a:p>
        </p:txBody>
      </p:sp>
      <p:pic>
        <p:nvPicPr>
          <p:cNvPr id="260" name="Google Shape;260;p18"/>
          <p:cNvPicPr preferRelativeResize="0"/>
          <p:nvPr/>
        </p:nvPicPr>
        <p:blipFill rotWithShape="1">
          <a:blip r:embed="rId4">
            <a:alphaModFix/>
          </a:blip>
          <a:srcRect l="913" t="1129" r="53626" b="1721"/>
          <a:stretch/>
        </p:blipFill>
        <p:spPr>
          <a:xfrm rot="360000">
            <a:off x="8387427" y="2662612"/>
            <a:ext cx="2404110" cy="3333750"/>
          </a:xfrm>
          <a:prstGeom prst="rect">
            <a:avLst/>
          </a:prstGeom>
          <a:noFill/>
          <a:ln>
            <a:noFill/>
          </a:ln>
        </p:spPr>
      </p:pic>
      <p:sp>
        <p:nvSpPr>
          <p:cNvPr id="2" name="TextBox 1">
            <a:extLst>
              <a:ext uri="{FF2B5EF4-FFF2-40B4-BE49-F238E27FC236}">
                <a16:creationId xmlns:a16="http://schemas.microsoft.com/office/drawing/2014/main" id="{9CCDF114-47F4-FDFD-0502-B42AD7E401EB}"/>
              </a:ext>
            </a:extLst>
          </p:cNvPr>
          <p:cNvSpPr txBox="1"/>
          <p:nvPr/>
        </p:nvSpPr>
        <p:spPr>
          <a:xfrm>
            <a:off x="-16510" y="6499319"/>
            <a:ext cx="5886450" cy="30777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US" dirty="0"/>
              <a:t>https://www.police.gov.hk/info/ebook/fiib/2024/01/index.html#p=14</a:t>
            </a:r>
          </a:p>
        </p:txBody>
      </p:sp>
      <p:sp>
        <p:nvSpPr>
          <p:cNvPr id="4" name="文字方塊 3">
            <a:extLst>
              <a:ext uri="{FF2B5EF4-FFF2-40B4-BE49-F238E27FC236}">
                <a16:creationId xmlns:a16="http://schemas.microsoft.com/office/drawing/2014/main" id="{CD449647-F040-2E0B-DC28-F28144B12EB9}"/>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92028EFA-11BF-4B05-81C5-68473FD17CF5}"/>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25</a:t>
            </a:fld>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9"/>
          <p:cNvPicPr preferRelativeResize="0"/>
          <p:nvPr/>
        </p:nvPicPr>
        <p:blipFill rotWithShape="1">
          <a:blip r:embed="rId3">
            <a:alphaModFix/>
          </a:blip>
          <a:srcRect l="305" t="-910" r="-1"/>
          <a:stretch/>
        </p:blipFill>
        <p:spPr>
          <a:xfrm>
            <a:off x="-635" y="-65024"/>
            <a:ext cx="12192000" cy="6925863"/>
          </a:xfrm>
          <a:prstGeom prst="rect">
            <a:avLst/>
          </a:prstGeom>
          <a:noFill/>
          <a:ln>
            <a:noFill/>
          </a:ln>
        </p:spPr>
      </p:pic>
      <p:sp>
        <p:nvSpPr>
          <p:cNvPr id="266" name="Google Shape;266;p19"/>
          <p:cNvSpPr txBox="1">
            <a:spLocks noGrp="1"/>
          </p:cNvSpPr>
          <p:nvPr>
            <p:ph type="title"/>
          </p:nvPr>
        </p:nvSpPr>
        <p:spPr>
          <a:xfrm>
            <a:off x="786765" y="75646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000" b="1" dirty="0">
                <a:latin typeface="+mn-lt"/>
              </a:rPr>
              <a:t>The Three Anti-scam Steps</a:t>
            </a:r>
            <a:endParaRPr sz="4000" b="1" dirty="0">
              <a:latin typeface="+mn-lt"/>
              <a:ea typeface="Calibri"/>
              <a:cs typeface="Calibri"/>
              <a:sym typeface="Calibri"/>
            </a:endParaRPr>
          </a:p>
        </p:txBody>
      </p:sp>
      <p:sp>
        <p:nvSpPr>
          <p:cNvPr id="267" name="Google Shape;267;p19"/>
          <p:cNvSpPr txBox="1">
            <a:spLocks noGrp="1"/>
          </p:cNvSpPr>
          <p:nvPr>
            <p:ph type="body" idx="1"/>
          </p:nvPr>
        </p:nvSpPr>
        <p:spPr>
          <a:xfrm>
            <a:off x="2626590" y="1714174"/>
            <a:ext cx="7115003" cy="4133367"/>
          </a:xfrm>
          <a:prstGeom prst="rect">
            <a:avLst/>
          </a:prstGeom>
          <a:noFill/>
          <a:ln>
            <a:noFill/>
          </a:ln>
        </p:spPr>
        <p:txBody>
          <a:bodyPr spcFirstLastPara="1" wrap="square" lIns="91425" tIns="45700" rIns="91425" bIns="45700" anchor="t" anchorCtr="0">
            <a:normAutofit fontScale="92500" lnSpcReduction="10000"/>
          </a:bodyPr>
          <a:lstStyle/>
          <a:p>
            <a:pPr marL="114300" lvl="0" indent="0" algn="just">
              <a:lnSpc>
                <a:spcPct val="110000"/>
              </a:lnSpc>
              <a:spcBef>
                <a:spcPts val="0"/>
              </a:spcBef>
              <a:buNone/>
            </a:pPr>
            <a:r>
              <a:rPr lang="en-GB" sz="2400" b="1" dirty="0">
                <a:latin typeface="+mn-lt"/>
              </a:rPr>
              <a:t>Disconnect</a:t>
            </a:r>
            <a:r>
              <a:rPr lang="zh-CN" altLang="en-US" sz="2400" dirty="0">
                <a:latin typeface="+mn-lt"/>
              </a:rPr>
              <a:t>：</a:t>
            </a:r>
            <a:endParaRPr lang="en-GB" sz="2400" dirty="0">
              <a:latin typeface="+mn-lt"/>
            </a:endParaRPr>
          </a:p>
          <a:p>
            <a:pPr marL="114300" indent="0" algn="just">
              <a:lnSpc>
                <a:spcPct val="110000"/>
              </a:lnSpc>
              <a:spcBef>
                <a:spcPts val="0"/>
              </a:spcBef>
              <a:buNone/>
            </a:pPr>
            <a:r>
              <a:rPr lang="en-US" sz="2400" dirty="0">
                <a:latin typeface="+mn-lt"/>
              </a:rPr>
              <a:t>Hang up immediately if an unfamiliar caller claiming to be a relative, official or customer-service representative asks about money, fines or personal information.</a:t>
            </a:r>
            <a:endParaRPr lang="en-GB" sz="2400" dirty="0">
              <a:latin typeface="+mn-lt"/>
            </a:endParaRPr>
          </a:p>
          <a:p>
            <a:pPr marL="114300" lvl="0" indent="0" algn="just">
              <a:lnSpc>
                <a:spcPct val="110000"/>
              </a:lnSpc>
              <a:spcBef>
                <a:spcPts val="0"/>
              </a:spcBef>
              <a:buNone/>
            </a:pPr>
            <a:r>
              <a:rPr lang="en-GB" sz="2400" b="1" dirty="0">
                <a:latin typeface="+mn-lt"/>
              </a:rPr>
              <a:t>Verify</a:t>
            </a:r>
            <a:r>
              <a:rPr lang="zh-CN" altLang="en-US" sz="2400" dirty="0">
                <a:latin typeface="+mn-lt"/>
              </a:rPr>
              <a:t>：</a:t>
            </a:r>
            <a:endParaRPr lang="en-GB" sz="2400" dirty="0">
              <a:latin typeface="+mn-lt"/>
            </a:endParaRPr>
          </a:p>
          <a:p>
            <a:pPr marL="114300" indent="0" algn="just">
              <a:lnSpc>
                <a:spcPct val="110000"/>
              </a:lnSpc>
              <a:spcBef>
                <a:spcPts val="0"/>
              </a:spcBef>
              <a:buNone/>
            </a:pPr>
            <a:r>
              <a:rPr lang="en-US" sz="2400" dirty="0">
                <a:latin typeface="+mn-lt"/>
              </a:rPr>
              <a:t>Verify the caller’s identity and claims through official websites or phone numbers, or contact the relative or friend directly.</a:t>
            </a:r>
            <a:endParaRPr lang="en-GB" sz="2400" dirty="0">
              <a:latin typeface="+mn-lt"/>
            </a:endParaRPr>
          </a:p>
          <a:p>
            <a:pPr marL="114300" lvl="0" indent="0" algn="just">
              <a:lnSpc>
                <a:spcPct val="110000"/>
              </a:lnSpc>
              <a:spcBef>
                <a:spcPts val="0"/>
              </a:spcBef>
              <a:buNone/>
            </a:pPr>
            <a:r>
              <a:rPr lang="en-GB" sz="2400" b="1" dirty="0">
                <a:latin typeface="+mn-lt"/>
              </a:rPr>
              <a:t>Seek Help</a:t>
            </a:r>
            <a:r>
              <a:rPr lang="zh-CN" altLang="en-US" sz="2400" dirty="0">
                <a:latin typeface="+mn-lt"/>
              </a:rPr>
              <a:t>：</a:t>
            </a:r>
            <a:endParaRPr lang="en-GB" sz="2400" dirty="0">
              <a:latin typeface="+mn-lt"/>
            </a:endParaRPr>
          </a:p>
          <a:p>
            <a:pPr marL="114300" indent="0" algn="just">
              <a:lnSpc>
                <a:spcPct val="110000"/>
              </a:lnSpc>
              <a:spcBef>
                <a:spcPts val="0"/>
              </a:spcBef>
              <a:buNone/>
            </a:pPr>
            <a:r>
              <a:rPr lang="en-US" sz="2400" dirty="0">
                <a:latin typeface="+mn-lt"/>
              </a:rPr>
              <a:t>If unsure or suspicious, seek advice immediately from family, friends, teachers or another trusted adult.</a:t>
            </a:r>
            <a:endParaRPr lang="en-GB" sz="2400" dirty="0">
              <a:latin typeface="+mn-lt"/>
            </a:endParaRPr>
          </a:p>
        </p:txBody>
      </p:sp>
      <p:sp>
        <p:nvSpPr>
          <p:cNvPr id="3" name="文字方塊 2">
            <a:extLst>
              <a:ext uri="{FF2B5EF4-FFF2-40B4-BE49-F238E27FC236}">
                <a16:creationId xmlns:a16="http://schemas.microsoft.com/office/drawing/2014/main" id="{9BB6C2E4-0C5C-F686-541B-C22026D91756}"/>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4" name="投影片編號版面配置區 1">
            <a:extLst>
              <a:ext uri="{FF2B5EF4-FFF2-40B4-BE49-F238E27FC236}">
                <a16:creationId xmlns:a16="http://schemas.microsoft.com/office/drawing/2014/main" id="{2F12501E-D4C9-C28F-DA3F-F6E65F4A2AAB}"/>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26</a:t>
            </a:fld>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20"/>
          <p:cNvPicPr preferRelativeResize="0">
            <a:picLocks noGrp="1"/>
          </p:cNvPicPr>
          <p:nvPr>
            <p:ph type="body" idx="1"/>
          </p:nvPr>
        </p:nvPicPr>
        <p:blipFill rotWithShape="1">
          <a:blip r:embed="rId3">
            <a:alphaModFix/>
          </a:blip>
          <a:srcRect l="610"/>
          <a:stretch/>
        </p:blipFill>
        <p:spPr>
          <a:xfrm>
            <a:off x="-6350" y="-26670"/>
            <a:ext cx="12205335" cy="6911340"/>
          </a:xfrm>
          <a:prstGeom prst="rect">
            <a:avLst/>
          </a:prstGeom>
          <a:noFill/>
          <a:ln>
            <a:noFill/>
          </a:ln>
        </p:spPr>
      </p:pic>
      <p:sp>
        <p:nvSpPr>
          <p:cNvPr id="273" name="Google Shape;273;p20"/>
          <p:cNvSpPr txBox="1">
            <a:spLocks noGrp="1"/>
          </p:cNvSpPr>
          <p:nvPr>
            <p:ph type="title"/>
          </p:nvPr>
        </p:nvSpPr>
        <p:spPr>
          <a:xfrm>
            <a:off x="3206320" y="707367"/>
            <a:ext cx="531133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000" b="1" dirty="0">
                <a:latin typeface="+mn-lt"/>
              </a:rPr>
              <a:t>Anti-scam Video</a:t>
            </a:r>
            <a:endParaRPr sz="4000" b="1" dirty="0">
              <a:latin typeface="+mn-lt"/>
            </a:endParaRPr>
          </a:p>
        </p:txBody>
      </p:sp>
      <p:sp>
        <p:nvSpPr>
          <p:cNvPr id="274" name="Google Shape;274;p20"/>
          <p:cNvSpPr txBox="1"/>
          <p:nvPr/>
        </p:nvSpPr>
        <p:spPr>
          <a:xfrm>
            <a:off x="3061153" y="5418092"/>
            <a:ext cx="6779037" cy="830956"/>
          </a:xfrm>
          <a:prstGeom prst="rect">
            <a:avLst/>
          </a:prstGeom>
          <a:noFill/>
          <a:ln>
            <a:noFill/>
          </a:ln>
        </p:spPr>
        <p:txBody>
          <a:bodyPr spcFirstLastPara="1" wrap="square" lIns="91425" tIns="45700" rIns="91425" bIns="45700" anchor="t" anchorCtr="0">
            <a:spAutoFit/>
          </a:bodyPr>
          <a:lstStyle/>
          <a:p>
            <a:pPr lvl="0"/>
            <a:r>
              <a:rPr lang="en-US" altLang="zh-TW" sz="2400" dirty="0">
                <a:solidFill>
                  <a:schemeClr val="dk1"/>
                </a:solidFill>
                <a:latin typeface="+mn-lt"/>
                <a:ea typeface="Calibri"/>
                <a:cs typeface="Calibri"/>
                <a:sym typeface="Calibri"/>
                <a:hlinkClick r:id="rId4"/>
              </a:rPr>
              <a:t>https://www.youtube.com/watch?v=aG9_Z3b9ddI</a:t>
            </a:r>
            <a:endParaRPr sz="2400" dirty="0">
              <a:solidFill>
                <a:schemeClr val="dk1"/>
              </a:solidFill>
              <a:latin typeface="+mn-lt"/>
              <a:ea typeface="Calibri"/>
              <a:cs typeface="Calibri"/>
              <a:sym typeface="Calibri"/>
            </a:endParaRPr>
          </a:p>
        </p:txBody>
      </p:sp>
      <p:pic>
        <p:nvPicPr>
          <p:cNvPr id="3" name="Picture 2">
            <a:hlinkClick r:id="rId4"/>
            <a:extLst>
              <a:ext uri="{FF2B5EF4-FFF2-40B4-BE49-F238E27FC236}">
                <a16:creationId xmlns:a16="http://schemas.microsoft.com/office/drawing/2014/main" id="{EF9A482E-2A46-2D63-8D8D-84EFD80BA256}"/>
              </a:ext>
            </a:extLst>
          </p:cNvPr>
          <p:cNvPicPr>
            <a:picLocks noChangeAspect="1"/>
          </p:cNvPicPr>
          <p:nvPr/>
        </p:nvPicPr>
        <p:blipFill>
          <a:blip r:embed="rId5"/>
          <a:stretch>
            <a:fillRect/>
          </a:stretch>
        </p:blipFill>
        <p:spPr>
          <a:xfrm>
            <a:off x="3206320" y="1975622"/>
            <a:ext cx="5779359" cy="3220492"/>
          </a:xfrm>
          <a:prstGeom prst="rect">
            <a:avLst/>
          </a:prstGeom>
          <a:ln w="88900" cap="sq" cmpd="thickThin">
            <a:solidFill>
              <a:srgbClr val="000000"/>
            </a:solidFill>
            <a:prstDash val="solid"/>
            <a:miter lim="800000"/>
          </a:ln>
          <a:effectLst>
            <a:innerShdw blurRad="76200">
              <a:srgbClr val="000000"/>
            </a:innerShdw>
          </a:effectLst>
        </p:spPr>
      </p:pic>
      <p:sp>
        <p:nvSpPr>
          <p:cNvPr id="4" name="文字方塊 3">
            <a:extLst>
              <a:ext uri="{FF2B5EF4-FFF2-40B4-BE49-F238E27FC236}">
                <a16:creationId xmlns:a16="http://schemas.microsoft.com/office/drawing/2014/main" id="{D9EB72BC-9609-F6A6-6831-9D3CE1EF9505}"/>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
        <p:nvSpPr>
          <p:cNvPr id="5" name="投影片編號版面配置區 1">
            <a:extLst>
              <a:ext uri="{FF2B5EF4-FFF2-40B4-BE49-F238E27FC236}">
                <a16:creationId xmlns:a16="http://schemas.microsoft.com/office/drawing/2014/main" id="{6FE96499-7D1F-60D2-9D83-F78D11957108}"/>
              </a:ext>
            </a:extLst>
          </p:cNvPr>
          <p:cNvSpPr>
            <a:spLocks noGrp="1"/>
          </p:cNvSpPr>
          <p:nvPr/>
        </p:nvSpPr>
        <p:spPr>
          <a:xfrm>
            <a:off x="11078369" y="6183276"/>
            <a:ext cx="550862"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defTabSz="457200" rtl="0" eaLnBrk="1" fontAlgn="base" hangingPunct="1">
              <a:spcBef>
                <a:spcPct val="0"/>
              </a:spcBef>
              <a:spcAft>
                <a:spcPct val="0"/>
              </a:spcAft>
              <a:defRPr sz="900" b="1" kern="1200">
                <a:solidFill>
                  <a:srgbClr val="BFBFBF"/>
                </a:solidFill>
                <a:effectLst>
                  <a:outerShdw blurRad="38100" dist="38100" dir="2700000" algn="tl">
                    <a:srgbClr val="FFFFFF"/>
                  </a:outerShdw>
                </a:effectLst>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defRPr/>
            </a:pPr>
            <a:fld id="{76EF7C7B-46F8-443A-BEA6-DEAB3CE58959}" type="slidenum">
              <a:rPr lang="en-US" altLang="en-US" smtClean="0"/>
              <a:pPr>
                <a:defRPr/>
              </a:pPr>
              <a:t>27</a:t>
            </a:fld>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76B87F44-74ED-089A-5EE4-BEB95778CABF}"/>
            </a:ext>
          </a:extLst>
        </p:cNvPr>
        <p:cNvGrpSpPr/>
        <p:nvPr/>
      </p:nvGrpSpPr>
      <p:grpSpPr>
        <a:xfrm>
          <a:off x="0" y="0"/>
          <a:ext cx="0" cy="0"/>
          <a:chOff x="0" y="0"/>
          <a:chExt cx="0" cy="0"/>
        </a:xfrm>
      </p:grpSpPr>
      <p:pic>
        <p:nvPicPr>
          <p:cNvPr id="258" name="Google Shape;258;p18">
            <a:extLst>
              <a:ext uri="{FF2B5EF4-FFF2-40B4-BE49-F238E27FC236}">
                <a16:creationId xmlns:a16="http://schemas.microsoft.com/office/drawing/2014/main" id="{323001A7-CA01-64CE-8617-409CDC496950}"/>
              </a:ext>
            </a:extLst>
          </p:cNvPr>
          <p:cNvPicPr preferRelativeResize="0">
            <a:picLocks noGrp="1"/>
          </p:cNvPicPr>
          <p:nvPr>
            <p:ph type="body" idx="4294967295"/>
          </p:nvPr>
        </p:nvPicPr>
        <p:blipFill rotWithShape="1">
          <a:blip r:embed="rId3">
            <a:alphaModFix/>
          </a:blip>
          <a:srcRect/>
          <a:stretch/>
        </p:blipFill>
        <p:spPr>
          <a:xfrm>
            <a:off x="-20320" y="4976"/>
            <a:ext cx="12224385" cy="6852920"/>
          </a:xfrm>
          <a:prstGeom prst="rect">
            <a:avLst/>
          </a:prstGeom>
          <a:noFill/>
          <a:ln>
            <a:noFill/>
          </a:ln>
        </p:spPr>
      </p:pic>
      <p:sp>
        <p:nvSpPr>
          <p:cNvPr id="3" name="投影片編號版面配置區 2">
            <a:extLst>
              <a:ext uri="{FF2B5EF4-FFF2-40B4-BE49-F238E27FC236}">
                <a16:creationId xmlns:a16="http://schemas.microsoft.com/office/drawing/2014/main" id="{754449D0-E86F-9FE7-0738-D522D6664C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28</a:t>
            </a:fld>
            <a:endParaRPr lang="zh-TW" altLang="en-US"/>
          </a:p>
        </p:txBody>
      </p:sp>
      <p:sp>
        <p:nvSpPr>
          <p:cNvPr id="7" name="投影片編號版面配置區 1">
            <a:extLst>
              <a:ext uri="{FF2B5EF4-FFF2-40B4-BE49-F238E27FC236}">
                <a16:creationId xmlns:a16="http://schemas.microsoft.com/office/drawing/2014/main" id="{68F1415C-D519-03C9-9226-BC6EE893CC4B}"/>
              </a:ext>
            </a:extLst>
          </p:cNvPr>
          <p:cNvSpPr txBox="1">
            <a:spLocks/>
          </p:cNvSpPr>
          <p:nvPr/>
        </p:nvSpPr>
        <p:spPr>
          <a:xfrm>
            <a:off x="10514013" y="5883275"/>
            <a:ext cx="550862"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spc="0">
                <a:solidFill>
                  <a:srgbClr val="888888"/>
                </a:solidFill>
                <a:latin typeface="Calibri"/>
                <a:ea typeface="Calibri"/>
                <a:cs typeface="Calibri"/>
                <a:sym typeface="Calibri"/>
              </a:defRPr>
            </a:lvl9pPr>
          </a:lstStyle>
          <a:p>
            <a:pPr>
              <a:defRPr/>
            </a:pPr>
            <a:r>
              <a:rPr lang="en-US" altLang="en-US" dirty="0">
                <a:solidFill>
                  <a:schemeClr val="tx1"/>
                </a:solidFill>
              </a:rPr>
              <a:t>18</a:t>
            </a:r>
          </a:p>
        </p:txBody>
      </p:sp>
      <p:sp>
        <p:nvSpPr>
          <p:cNvPr id="6" name="文字方塊 5">
            <a:extLst>
              <a:ext uri="{FF2B5EF4-FFF2-40B4-BE49-F238E27FC236}">
                <a16:creationId xmlns:a16="http://schemas.microsoft.com/office/drawing/2014/main" id="{E1FE4B0F-2902-44FC-CD33-45AFA12B70DA}"/>
              </a:ext>
            </a:extLst>
          </p:cNvPr>
          <p:cNvSpPr txBox="1"/>
          <p:nvPr/>
        </p:nvSpPr>
        <p:spPr>
          <a:xfrm>
            <a:off x="2566554" y="4225752"/>
            <a:ext cx="4434320" cy="707886"/>
          </a:xfrm>
          <a:prstGeom prst="rect">
            <a:avLst/>
          </a:prstGeom>
          <a:noFill/>
        </p:spPr>
        <p:txBody>
          <a:bodyPr wrap="square">
            <a:spAutoFit/>
          </a:bodyPr>
          <a:lstStyle/>
          <a:p>
            <a:r>
              <a:rPr lang="en-GB" sz="2000" dirty="0">
                <a:latin typeface="Arial" panose="020B0604020202020204" pitchFamily="34" charset="0"/>
                <a:ea typeface="DengXian" panose="02010600030101010101" pitchFamily="2" charset="-122"/>
                <a:cs typeface="Arial" panose="020B0604020202020204" pitchFamily="34" charset="0"/>
              </a:rPr>
              <a:t>Special Acknowledgement</a:t>
            </a:r>
            <a:r>
              <a:rPr lang="zh-CN" altLang="en-US" sz="2000" dirty="0">
                <a:latin typeface="Arial" panose="020B0604020202020204" pitchFamily="34" charset="0"/>
                <a:ea typeface="DengXian" panose="02010600030101010101" pitchFamily="2" charset="-122"/>
                <a:cs typeface="Arial" panose="020B0604020202020204" pitchFamily="34" charset="0"/>
              </a:rPr>
              <a:t>：</a:t>
            </a:r>
            <a:r>
              <a:rPr lang="zh-CN" altLang="en-US" sz="2000" dirty="0">
                <a:latin typeface="Arial" panose="020B0604020202020204" pitchFamily="34" charset="0"/>
                <a:ea typeface="Aptos" panose="020B00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a:p>
            <a:r>
              <a:rPr lang="en-GB" sz="2000" dirty="0">
                <a:latin typeface="Microsoft JhengHei" panose="020B0604030504040204" pitchFamily="34" charset="-120"/>
                <a:ea typeface="Microsoft JhengHei" panose="020B0604030504040204" pitchFamily="34" charset="-120"/>
              </a:rPr>
              <a:t> </a:t>
            </a:r>
            <a:r>
              <a:rPr lang="zh-CN" sz="2000" kern="0" dirty="0">
                <a:effectLst/>
                <a:latin typeface="Arial" panose="020B0604020202020204" pitchFamily="34" charset="0"/>
                <a:ea typeface="Aptos" panose="020B00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p:txBody>
      </p:sp>
      <p:pic>
        <p:nvPicPr>
          <p:cNvPr id="9" name="圖片 8">
            <a:extLst>
              <a:ext uri="{FF2B5EF4-FFF2-40B4-BE49-F238E27FC236}">
                <a16:creationId xmlns:a16="http://schemas.microsoft.com/office/drawing/2014/main" id="{FAAD1F31-F0E2-5E32-E89E-93B8F2B6BD79}"/>
              </a:ext>
            </a:extLst>
          </p:cNvPr>
          <p:cNvPicPr>
            <a:picLocks noChangeAspect="1"/>
          </p:cNvPicPr>
          <p:nvPr/>
        </p:nvPicPr>
        <p:blipFill>
          <a:blip r:embed="rId4"/>
          <a:stretch>
            <a:fillRect/>
          </a:stretch>
        </p:blipFill>
        <p:spPr>
          <a:xfrm>
            <a:off x="4044375" y="4742927"/>
            <a:ext cx="2843066" cy="995073"/>
          </a:xfrm>
          <a:prstGeom prst="rect">
            <a:avLst/>
          </a:prstGeom>
        </p:spPr>
      </p:pic>
      <p:sp>
        <p:nvSpPr>
          <p:cNvPr id="5" name="文字方塊 4">
            <a:extLst>
              <a:ext uri="{FF2B5EF4-FFF2-40B4-BE49-F238E27FC236}">
                <a16:creationId xmlns:a16="http://schemas.microsoft.com/office/drawing/2014/main" id="{E2D056B2-5B4C-1246-333B-C739B24E4477}"/>
              </a:ext>
            </a:extLst>
          </p:cNvPr>
          <p:cNvSpPr txBox="1"/>
          <p:nvPr/>
        </p:nvSpPr>
        <p:spPr>
          <a:xfrm>
            <a:off x="6185189" y="174987"/>
            <a:ext cx="6094268" cy="400110"/>
          </a:xfrm>
          <a:prstGeom prst="rect">
            <a:avLst/>
          </a:prstGeom>
          <a:noFill/>
        </p:spPr>
        <p:txBody>
          <a:bodyPr wrap="square">
            <a:spAutoFit/>
          </a:bodyPr>
          <a:lstStyle/>
          <a:p>
            <a:r>
              <a:rPr lang="en-GB" sz="2000" dirty="0">
                <a:solidFill>
                  <a:schemeClr val="bg1"/>
                </a:solidFill>
                <a:effectLst/>
                <a:latin typeface="Arial"/>
                <a:ea typeface="DengXian" panose="02010600030101010101" pitchFamily="2" charset="-122"/>
              </a:rPr>
              <a:t>Spotting </a:t>
            </a:r>
            <a:r>
              <a:rPr lang="en-GB" sz="2000" dirty="0">
                <a:solidFill>
                  <a:schemeClr val="bg1"/>
                </a:solidFill>
                <a:effectLst/>
                <a:latin typeface="Arial"/>
                <a:ea typeface="PMingLiU" panose="02020500000000000000" pitchFamily="18" charset="-120"/>
              </a:rPr>
              <a:t>Quick Cash</a:t>
            </a:r>
            <a:r>
              <a:rPr lang="en-GB" sz="2000" dirty="0">
                <a:solidFill>
                  <a:schemeClr val="bg1"/>
                </a:solidFill>
                <a:effectLst/>
                <a:latin typeface="Arial"/>
                <a:ea typeface="DengXian" panose="02010600030101010101" pitchFamily="2" charset="-122"/>
              </a:rPr>
              <a:t> Traps: Say No to Temptation</a:t>
            </a:r>
            <a:endParaRPr lang="en-GB" sz="2000" dirty="0">
              <a:solidFill>
                <a:schemeClr val="bg1"/>
              </a:solidFill>
            </a:endParaRPr>
          </a:p>
        </p:txBody>
      </p:sp>
    </p:spTree>
    <p:extLst>
      <p:ext uri="{BB962C8B-B14F-4D97-AF65-F5344CB8AC3E}">
        <p14:creationId xmlns:p14="http://schemas.microsoft.com/office/powerpoint/2010/main" val="1780025684"/>
      </p:ext>
    </p:extLst>
  </p:cSld>
  <p:clrMapOvr>
    <a:masterClrMapping/>
  </p:clrMapOvr>
</p:sld>
</file>

<file path=ppt/theme/theme1.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1569</Words>
  <Application>Microsoft Office PowerPoint</Application>
  <PresentationFormat>Widescreen</PresentationFormat>
  <Paragraphs>161</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佈景主題</vt:lpstr>
      <vt:lpstr>Financial Mindset Quiz</vt:lpstr>
      <vt:lpstr>Personality traits:</vt:lpstr>
      <vt:lpstr>Option A: The Cautious Saver💰 (Values security and wealth accumulation)</vt:lpstr>
      <vt:lpstr>Option B: The Live-for-Today Spender🎉 (Values present experiences)</vt:lpstr>
      <vt:lpstr>Option C: The Balanced Planner⚖️ (Values flexibility and sustainable money management)</vt:lpstr>
      <vt:lpstr>PowerPoint Presentation</vt:lpstr>
      <vt:lpstr>Pay the price before reaping the rewards</vt:lpstr>
      <vt:lpstr>PowerPoint Presentation</vt:lpstr>
      <vt:lpstr>PowerPoint Presentation</vt:lpstr>
      <vt:lpstr>Think about it：</vt:lpstr>
      <vt:lpstr>Does a “high-paying, low-effort” job really exist?？</vt:lpstr>
      <vt:lpstr>PowerPoint Presentation</vt:lpstr>
      <vt:lpstr>PowerPoint Presentation</vt:lpstr>
      <vt:lpstr>PowerPoint Presentation</vt:lpstr>
      <vt:lpstr>PowerPoint Presentation</vt:lpstr>
      <vt:lpstr>PowerPoint Presentation</vt:lpstr>
      <vt:lpstr>PowerPoint Presentation</vt:lpstr>
      <vt:lpstr>    Legal Consequence</vt:lpstr>
      <vt:lpstr>Devastating Impact on Your Future</vt:lpstr>
      <vt:lpstr>PowerPoint Presentation</vt:lpstr>
      <vt:lpstr>PowerPoint Presentation</vt:lpstr>
      <vt:lpstr>Can You Identify the Victims in the Case?</vt:lpstr>
      <vt:lpstr>Find Out</vt:lpstr>
      <vt:lpstr>Put Yourself in Their Shoes:</vt:lpstr>
      <vt:lpstr>This is not just a financial scam. It can destroy victims’ families,  sense of security, and their future.</vt:lpstr>
      <vt:lpstr>The Three Anti-scam Steps</vt:lpstr>
      <vt:lpstr>Anti-scam Video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iris wong</dc:creator>
  <cp:lastModifiedBy>AU, Yuen Yee Mandy [CHL]</cp:lastModifiedBy>
  <cp:revision>52</cp:revision>
  <dcterms:created xsi:type="dcterms:W3CDTF">2026-07-12T04:30:00Z</dcterms:created>
  <dcterms:modified xsi:type="dcterms:W3CDTF">2026-10-05T07:09:56Z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1028-10.8.0.6003</vt:lpwstr>
  </property>
</Properties>
</file>