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81" r:id="rId3"/>
    <p:sldId id="282" r:id="rId4"/>
    <p:sldId id="259" r:id="rId5"/>
    <p:sldId id="258" r:id="rId6"/>
    <p:sldId id="280" r:id="rId7"/>
    <p:sldId id="278" r:id="rId8"/>
    <p:sldId id="284" r:id="rId9"/>
    <p:sldId id="285" r:id="rId10"/>
    <p:sldId id="268" r:id="rId11"/>
    <p:sldId id="262" r:id="rId12"/>
    <p:sldId id="263" r:id="rId13"/>
    <p:sldId id="264" r:id="rId14"/>
    <p:sldId id="290" r:id="rId15"/>
    <p:sldId id="297" r:id="rId16"/>
    <p:sldId id="298" r:id="rId17"/>
    <p:sldId id="296" r:id="rId18"/>
    <p:sldId id="265" r:id="rId19"/>
    <p:sldId id="266" r:id="rId20"/>
    <p:sldId id="299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83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Q3v7aKOhST3Pv43kyKdSrmf56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8" dt="2026-10-05T04:50:59.4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, Haley [SPFEO]" userId="S::chanh@eduhk.hk::7d7eee0c-1046-4f70-8a48-87e127f46548" providerId="AD" clId="Web-{00000000-0000-0000-0000-000000000000}"/>
    <pc:docChg chg="modSld">
      <pc:chgData name="CHAN, Haley [SPFEO]" userId="S::chanh@eduhk.hk::7d7eee0c-1046-4f70-8a48-87e127f46548" providerId="AD" clId="Web-{00000000-0000-0000-0000-000000000000}" dt="2026-10-05T04:50:59.450" v="23" actId="1076"/>
      <pc:docMkLst>
        <pc:docMk/>
      </pc:docMkLst>
      <pc:sldChg chg="modSp">
        <pc:chgData name="CHAN, Haley [SPFEO]" userId="S::chanh@eduhk.hk::7d7eee0c-1046-4f70-8a48-87e127f46548" providerId="AD" clId="Web-{00000000-0000-0000-0000-000000000000}" dt="2026-10-05T04:48:29.086" v="7" actId="1076"/>
        <pc:sldMkLst>
          <pc:docMk/>
          <pc:sldMk cId="0" sldId="265"/>
        </pc:sldMkLst>
        <pc:spChg chg="mod">
          <ac:chgData name="CHAN, Haley [SPFEO]" userId="S::chanh@eduhk.hk::7d7eee0c-1046-4f70-8a48-87e127f46548" providerId="AD" clId="Web-{00000000-0000-0000-0000-000000000000}" dt="2026-10-05T04:48:29.086" v="7" actId="1076"/>
          <ac:spMkLst>
            <pc:docMk/>
            <pc:sldMk cId="0" sldId="265"/>
            <ac:spMk id="171" creationId="{00000000-0000-0000-0000-000000000000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4:48:57.290" v="12" actId="1076"/>
        <pc:sldMkLst>
          <pc:docMk/>
          <pc:sldMk cId="0" sldId="266"/>
        </pc:sldMkLst>
        <pc:spChg chg="mod">
          <ac:chgData name="CHAN, Haley [SPFEO]" userId="S::chanh@eduhk.hk::7d7eee0c-1046-4f70-8a48-87e127f46548" providerId="AD" clId="Web-{00000000-0000-0000-0000-000000000000}" dt="2026-10-05T04:48:57.290" v="12" actId="1076"/>
          <ac:spMkLst>
            <pc:docMk/>
            <pc:sldMk cId="0" sldId="266"/>
            <ac:spMk id="180" creationId="{00000000-0000-0000-0000-000000000000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4:47:43.381" v="5" actId="1076"/>
        <pc:sldMkLst>
          <pc:docMk/>
          <pc:sldMk cId="0" sldId="268"/>
        </pc:sldMkLst>
        <pc:spChg chg="mod">
          <ac:chgData name="CHAN, Haley [SPFEO]" userId="S::chanh@eduhk.hk::7d7eee0c-1046-4f70-8a48-87e127f46548" providerId="AD" clId="Web-{00000000-0000-0000-0000-000000000000}" dt="2026-10-05T04:47:43.381" v="5" actId="1076"/>
          <ac:spMkLst>
            <pc:docMk/>
            <pc:sldMk cId="0" sldId="268"/>
            <ac:spMk id="199" creationId="{00000000-0000-0000-0000-000000000000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4:49:14.196" v="14" actId="20577"/>
        <pc:sldMkLst>
          <pc:docMk/>
          <pc:sldMk cId="0" sldId="269"/>
        </pc:sldMkLst>
        <pc:spChg chg="mod">
          <ac:chgData name="CHAN, Haley [SPFEO]" userId="S::chanh@eduhk.hk::7d7eee0c-1046-4f70-8a48-87e127f46548" providerId="AD" clId="Web-{00000000-0000-0000-0000-000000000000}" dt="2026-10-05T04:49:14.196" v="14" actId="20577"/>
          <ac:spMkLst>
            <pc:docMk/>
            <pc:sldMk cId="0" sldId="269"/>
            <ac:spMk id="219" creationId="{00000000-0000-0000-0000-000000000000}"/>
          </ac:spMkLst>
        </pc:spChg>
        <pc:spChg chg="mod">
          <ac:chgData name="CHAN, Haley [SPFEO]" userId="S::chanh@eduhk.hk::7d7eee0c-1046-4f70-8a48-87e127f46548" providerId="AD" clId="Web-{00000000-0000-0000-0000-000000000000}" dt="2026-10-05T04:49:10.837" v="13" actId="20577"/>
          <ac:spMkLst>
            <pc:docMk/>
            <pc:sldMk cId="0" sldId="269"/>
            <ac:spMk id="221" creationId="{00000000-0000-0000-0000-000000000000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4:50:08.432" v="19" actId="1076"/>
        <pc:sldMkLst>
          <pc:docMk/>
          <pc:sldMk cId="0" sldId="272"/>
        </pc:sldMkLst>
        <pc:spChg chg="mod">
          <ac:chgData name="CHAN, Haley [SPFEO]" userId="S::chanh@eduhk.hk::7d7eee0c-1046-4f70-8a48-87e127f46548" providerId="AD" clId="Web-{00000000-0000-0000-0000-000000000000}" dt="2026-10-05T04:49:37.338" v="17" actId="1076"/>
          <ac:spMkLst>
            <pc:docMk/>
            <pc:sldMk cId="0" sldId="272"/>
            <ac:spMk id="252" creationId="{00000000-0000-0000-0000-000000000000}"/>
          </ac:spMkLst>
        </pc:spChg>
        <pc:picChg chg="mod">
          <ac:chgData name="CHAN, Haley [SPFEO]" userId="S::chanh@eduhk.hk::7d7eee0c-1046-4f70-8a48-87e127f46548" providerId="AD" clId="Web-{00000000-0000-0000-0000-000000000000}" dt="2026-10-05T04:50:08.432" v="19" actId="1076"/>
          <ac:picMkLst>
            <pc:docMk/>
            <pc:sldMk cId="0" sldId="272"/>
            <ac:picMk id="250" creationId="{00000000-0000-0000-0000-000000000000}"/>
          </ac:picMkLst>
        </pc:picChg>
      </pc:sldChg>
      <pc:sldChg chg="modSp">
        <pc:chgData name="CHAN, Haley [SPFEO]" userId="S::chanh@eduhk.hk::7d7eee0c-1046-4f70-8a48-87e127f46548" providerId="AD" clId="Web-{00000000-0000-0000-0000-000000000000}" dt="2026-10-05T04:50:23.573" v="20" actId="1076"/>
        <pc:sldMkLst>
          <pc:docMk/>
          <pc:sldMk cId="0" sldId="273"/>
        </pc:sldMkLst>
        <pc:picChg chg="mod">
          <ac:chgData name="CHAN, Haley [SPFEO]" userId="S::chanh@eduhk.hk::7d7eee0c-1046-4f70-8a48-87e127f46548" providerId="AD" clId="Web-{00000000-0000-0000-0000-000000000000}" dt="2026-10-05T04:50:23.573" v="20" actId="1076"/>
          <ac:picMkLst>
            <pc:docMk/>
            <pc:sldMk cId="0" sldId="273"/>
            <ac:picMk id="258" creationId="{00000000-0000-0000-0000-000000000000}"/>
          </ac:picMkLst>
        </pc:picChg>
      </pc:sldChg>
      <pc:sldChg chg="modSp">
        <pc:chgData name="CHAN, Haley [SPFEO]" userId="S::chanh@eduhk.hk::7d7eee0c-1046-4f70-8a48-87e127f46548" providerId="AD" clId="Web-{00000000-0000-0000-0000-000000000000}" dt="2026-10-05T04:50:59.450" v="23" actId="1076"/>
        <pc:sldMkLst>
          <pc:docMk/>
          <pc:sldMk cId="1581803066" sldId="278"/>
        </pc:sldMkLst>
        <pc:spChg chg="mod">
          <ac:chgData name="CHAN, Haley [SPFEO]" userId="S::chanh@eduhk.hk::7d7eee0c-1046-4f70-8a48-87e127f46548" providerId="AD" clId="Web-{00000000-0000-0000-0000-000000000000}" dt="2026-10-05T04:47:14.834" v="2" actId="1076"/>
          <ac:spMkLst>
            <pc:docMk/>
            <pc:sldMk cId="1581803066" sldId="278"/>
            <ac:spMk id="4" creationId="{DE2A7A95-35F4-83A2-1577-D949D50482D0}"/>
          </ac:spMkLst>
        </pc:spChg>
        <pc:picChg chg="mod">
          <ac:chgData name="CHAN, Haley [SPFEO]" userId="S::chanh@eduhk.hk::7d7eee0c-1046-4f70-8a48-87e127f46548" providerId="AD" clId="Web-{00000000-0000-0000-0000-000000000000}" dt="2026-10-05T04:50:59.450" v="23" actId="1076"/>
          <ac:picMkLst>
            <pc:docMk/>
            <pc:sldMk cId="1581803066" sldId="278"/>
            <ac:picMk id="88" creationId="{4C43F648-665A-FA49-5188-507575ABB824}"/>
          </ac:picMkLst>
        </pc:picChg>
      </pc:sldChg>
      <pc:sldChg chg="delSp modSp">
        <pc:chgData name="CHAN, Haley [SPFEO]" userId="S::chanh@eduhk.hk::7d7eee0c-1046-4f70-8a48-87e127f46548" providerId="AD" clId="Web-{00000000-0000-0000-0000-000000000000}" dt="2026-10-05T04:42:13.497" v="1"/>
        <pc:sldMkLst>
          <pc:docMk/>
          <pc:sldMk cId="4214572899" sldId="281"/>
        </pc:sldMkLst>
        <pc:picChg chg="del mod">
          <ac:chgData name="CHAN, Haley [SPFEO]" userId="S::chanh@eduhk.hk::7d7eee0c-1046-4f70-8a48-87e127f46548" providerId="AD" clId="Web-{00000000-0000-0000-0000-000000000000}" dt="2026-10-05T04:42:13.497" v="1"/>
          <ac:picMkLst>
            <pc:docMk/>
            <pc:sldMk cId="4214572899" sldId="281"/>
            <ac:picMk id="6" creationId="{55D06E1E-0D5D-46F3-60AD-CD87F62A6128}"/>
          </ac:picMkLst>
        </pc:picChg>
      </pc:sldChg>
      <pc:sldChg chg="modSp">
        <pc:chgData name="CHAN, Haley [SPFEO]" userId="S::chanh@eduhk.hk::7d7eee0c-1046-4f70-8a48-87e127f46548" providerId="AD" clId="Web-{00000000-0000-0000-0000-000000000000}" dt="2026-10-05T04:49:59.948" v="18" actId="1076"/>
        <pc:sldMkLst>
          <pc:docMk/>
          <pc:sldMk cId="1780025684" sldId="283"/>
        </pc:sldMkLst>
        <pc:picChg chg="mod">
          <ac:chgData name="CHAN, Haley [SPFEO]" userId="S::chanh@eduhk.hk::7d7eee0c-1046-4f70-8a48-87e127f46548" providerId="AD" clId="Web-{00000000-0000-0000-0000-000000000000}" dt="2026-10-05T04:49:59.948" v="18" actId="1076"/>
          <ac:picMkLst>
            <pc:docMk/>
            <pc:sldMk cId="1780025684" sldId="283"/>
            <ac:picMk id="258" creationId="{323001A7-CA01-64CE-8617-409CDC496950}"/>
          </ac:picMkLst>
        </pc:picChg>
      </pc:sldChg>
      <pc:sldChg chg="modSp">
        <pc:chgData name="CHAN, Haley [SPFEO]" userId="S::chanh@eduhk.hk::7d7eee0c-1046-4f70-8a48-87e127f46548" providerId="AD" clId="Web-{00000000-0000-0000-0000-000000000000}" dt="2026-10-05T04:50:47.856" v="22" actId="1076"/>
        <pc:sldMkLst>
          <pc:docMk/>
          <pc:sldMk cId="688361105" sldId="284"/>
        </pc:sldMkLst>
        <pc:picChg chg="mod">
          <ac:chgData name="CHAN, Haley [SPFEO]" userId="S::chanh@eduhk.hk::7d7eee0c-1046-4f70-8a48-87e127f46548" providerId="AD" clId="Web-{00000000-0000-0000-0000-000000000000}" dt="2026-10-05T04:50:47.856" v="22" actId="1076"/>
          <ac:picMkLst>
            <pc:docMk/>
            <pc:sldMk cId="688361105" sldId="284"/>
            <ac:picMk id="258" creationId="{D3CBF2E0-7155-B13C-701D-A990D1FA42AB}"/>
          </ac:picMkLst>
        </pc:picChg>
      </pc:sldChg>
      <pc:sldChg chg="modSp">
        <pc:chgData name="CHAN, Haley [SPFEO]" userId="S::chanh@eduhk.hk::7d7eee0c-1046-4f70-8a48-87e127f46548" providerId="AD" clId="Web-{00000000-0000-0000-0000-000000000000}" dt="2026-10-05T04:50:36.480" v="21" actId="1076"/>
        <pc:sldMkLst>
          <pc:docMk/>
          <pc:sldMk cId="1655738061" sldId="296"/>
        </pc:sldMkLst>
        <pc:picChg chg="mod">
          <ac:chgData name="CHAN, Haley [SPFEO]" userId="S::chanh@eduhk.hk::7d7eee0c-1046-4f70-8a48-87e127f46548" providerId="AD" clId="Web-{00000000-0000-0000-0000-000000000000}" dt="2026-10-05T04:50:36.480" v="21" actId="1076"/>
          <ac:picMkLst>
            <pc:docMk/>
            <pc:sldMk cId="1655738061" sldId="296"/>
            <ac:picMk id="105" creationId="{CD57DB61-D1E9-7578-12CD-BCA63F2D54B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373DC817-459A-1C19-FE07-0B68DE8E5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>
            <a:extLst>
              <a:ext uri="{FF2B5EF4-FFF2-40B4-BE49-F238E27FC236}">
                <a16:creationId xmlns:a16="http://schemas.microsoft.com/office/drawing/2014/main" id="{737A0448-BB24-5C3F-5DF4-D4D22CAD87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>
            <a:extLst>
              <a:ext uri="{FF2B5EF4-FFF2-40B4-BE49-F238E27FC236}">
                <a16:creationId xmlns:a16="http://schemas.microsoft.com/office/drawing/2014/main" id="{E4BFE1C5-B108-B3C8-9D03-45DF18B0FE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1098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8203492B-6BE0-7517-AABF-7521D6A2B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>
            <a:extLst>
              <a:ext uri="{FF2B5EF4-FFF2-40B4-BE49-F238E27FC236}">
                <a16:creationId xmlns:a16="http://schemas.microsoft.com/office/drawing/2014/main" id="{C0F8F7F9-91B6-AC66-C8D5-FDC8B7E553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>
            <a:extLst>
              <a:ext uri="{FF2B5EF4-FFF2-40B4-BE49-F238E27FC236}">
                <a16:creationId xmlns:a16="http://schemas.microsoft.com/office/drawing/2014/main" id="{079EB6F3-32A1-6179-20CA-27A43D3BC2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856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3456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93E03FE9-3389-8827-C83E-2640CD4A3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BB9DC7A7-3F93-8349-7D6A-580E2342C6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96468895-DF4B-2A93-8B4F-1DC9B59593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1268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DD941D9-AB4D-15C8-5417-1D16294A3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2C2E1CD6-53D1-5F9C-2E08-661F209CB3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706A24F3-24D6-12E9-E1B9-E3495B369B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5179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1DC188DF-FE87-996E-DD5E-2A0938B10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>
            <a:extLst>
              <a:ext uri="{FF2B5EF4-FFF2-40B4-BE49-F238E27FC236}">
                <a16:creationId xmlns:a16="http://schemas.microsoft.com/office/drawing/2014/main" id="{07B587D0-CD38-BEFF-F5A9-61E54CA1F1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8:notes">
            <a:extLst>
              <a:ext uri="{FF2B5EF4-FFF2-40B4-BE49-F238E27FC236}">
                <a16:creationId xmlns:a16="http://schemas.microsoft.com/office/drawing/2014/main" id="{3AE7ED4F-00DA-7C6E-EA9E-F0881A1315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9203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500881D5-4E77-655F-AA5D-7E8F009DC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6724086C-139A-7848-D691-8EBAEAE0A7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E13EF87F-32D8-4250-90B0-06AD18B931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7829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7782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6207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7187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D8B3E180-E9E0-7FE8-6089-719280298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44314BB3-A756-D2D6-64F3-BA6E992422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CD2A9089-251B-D0A4-50BF-8614D27877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670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256D05A6-3797-0B92-92DC-C40CC2053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1843FEDD-792B-8300-11CC-596468CED0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33C41437-ECCC-51AA-04D1-365FBFF661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7381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D21176C9-C7F1-DC01-B9AC-AC2660EE5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4C3A3031-33CC-005E-9FB0-7413BFA2BE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1095E74D-3A5A-9161-F126-37D504197B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8161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1F8A8109-8C6C-05E1-B4F6-0BEAC4A26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>
            <a:extLst>
              <a:ext uri="{FF2B5EF4-FFF2-40B4-BE49-F238E27FC236}">
                <a16:creationId xmlns:a16="http://schemas.microsoft.com/office/drawing/2014/main" id="{841FC10C-83D7-6F90-3B89-38E5E0A0E0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45CE28CE-2423-3B19-09BB-5789BDB2BF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1251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F7BD7F5-B443-750B-814C-6BCA9528D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2B5AB1F6-C080-3B0C-3AE2-69F0FB19FA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898C8499-BD80-80B2-688C-AD4702791E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60028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D0EAF704-60CB-B669-EA09-B5678BBAF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>
            <a:extLst>
              <a:ext uri="{FF2B5EF4-FFF2-40B4-BE49-F238E27FC236}">
                <a16:creationId xmlns:a16="http://schemas.microsoft.com/office/drawing/2014/main" id="{FDCA5D01-9B98-0845-F4B6-6419616B4E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8:notes">
            <a:extLst>
              <a:ext uri="{FF2B5EF4-FFF2-40B4-BE49-F238E27FC236}">
                <a16:creationId xmlns:a16="http://schemas.microsoft.com/office/drawing/2014/main" id="{C4A4FD61-AA2F-F278-0684-587D85F599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2528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標題投影片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46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2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hyperlink" Target="https://www.youtube.com/watch?v=aG9_Z3b9ddI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l="305" t="-910" r="-1"/>
          <a:stretch/>
        </p:blipFill>
        <p:spPr>
          <a:xfrm>
            <a:off x="0" y="-67863"/>
            <a:ext cx="12192000" cy="692586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title"/>
          </p:nvPr>
        </p:nvSpPr>
        <p:spPr>
          <a:xfrm>
            <a:off x="838200" y="92036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4800" b="1" dirty="0">
                <a:solidFill>
                  <a:schemeClr val="dk1"/>
                </a:solidFill>
              </a:rPr>
              <a:t>理財心理小測驗</a:t>
            </a:r>
            <a:endParaRPr sz="4800" b="1" dirty="0">
              <a:solidFill>
                <a:schemeClr val="dk1"/>
              </a:solidFill>
            </a:endParaRPr>
          </a:p>
        </p:txBody>
      </p:sp>
      <p:sp>
        <p:nvSpPr>
          <p:cNvPr id="8" name="Google Shape;90;p1">
            <a:extLst>
              <a:ext uri="{FF2B5EF4-FFF2-40B4-BE49-F238E27FC236}">
                <a16:creationId xmlns:a16="http://schemas.microsoft.com/office/drawing/2014/main" id="{00BA4E7F-2435-12DB-AA67-4B3C85A480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23646" y="2155749"/>
            <a:ext cx="8064689" cy="1631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假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en-GB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2000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利是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錢</a:t>
            </a:r>
            <a:r>
              <a:rPr 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你會怎樣處理？</a:t>
            </a:r>
            <a:endParaRPr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Google Shape;92;p1">
            <a:extLst>
              <a:ext uri="{FF2B5EF4-FFF2-40B4-BE49-F238E27FC236}">
                <a16:creationId xmlns:a16="http://schemas.microsoft.com/office/drawing/2014/main" id="{8602A7FB-B462-ED75-75F9-CA8CA900486B}"/>
              </a:ext>
            </a:extLst>
          </p:cNvPr>
          <p:cNvSpPr/>
          <p:nvPr/>
        </p:nvSpPr>
        <p:spPr>
          <a:xfrm>
            <a:off x="2523646" y="3002115"/>
            <a:ext cx="8315707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  <a:buSzPts val="1800"/>
            </a:pPr>
            <a:r>
              <a: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A.   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全數儲起，留待日後所用</a:t>
            </a:r>
            <a:r>
              <a:rPr lang="zh-TW" altLang="en-US" sz="3200" dirty="0">
                <a:solidFill>
                  <a:schemeClr val="tx1"/>
                </a:solidFill>
              </a:rPr>
              <a:t>。</a:t>
            </a:r>
            <a:endParaRPr lang="zh-TW" alt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r>
              <a:rPr lang="en-GB" altLang="zh-TW" sz="3200" b="0" i="0" u="none" strike="noStrike" cap="none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A</a:t>
            </a:r>
            <a:r>
              <a:rPr lang="zh-TW" sz="3200" b="0" i="0" u="none" strike="noStrike" cap="none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B.</a:t>
            </a:r>
            <a:r>
              <a:rPr lang="en-GB" altLang="zh-TW" sz="3200" b="0" i="0" u="none" strike="noStrike" cap="none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 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一半儲存，一半購買心愛物品</a:t>
            </a:r>
            <a:r>
              <a:rPr lang="zh-TW" altLang="en-US" sz="2800" dirty="0">
                <a:solidFill>
                  <a:schemeClr val="tx1"/>
                </a:solidFill>
              </a:rPr>
              <a:t>。</a:t>
            </a:r>
            <a:endParaRPr lang="zh-TW" altLang="en-US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r>
              <a:rPr lang="en-GB" altLang="zh-TW" sz="3200" dirty="0">
                <a:solidFill>
                  <a:schemeClr val="tx1"/>
                </a:solidFill>
              </a:rPr>
              <a:t>B.   </a:t>
            </a:r>
            <a:r>
              <a:rPr lang="zh-TW" altLang="en-US" sz="3200" dirty="0">
                <a:solidFill>
                  <a:schemeClr val="tx1"/>
                </a:solidFill>
              </a:rPr>
              <a:t>立刻花掉於吃喝玩樂上</a:t>
            </a: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，</a:t>
            </a:r>
            <a:r>
              <a:rPr lang="zh-TW" altLang="en-US" sz="3200" dirty="0">
                <a:solidFill>
                  <a:schemeClr val="tx1"/>
                </a:solidFill>
              </a:rPr>
              <a:t>請朋友及炫耀！</a:t>
            </a:r>
            <a:endParaRPr lang="en-GB" altLang="zh-TW" sz="3200" b="0" i="0" u="none" strike="noStrike" cap="none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EECB0BC-F4C3-4302-A30C-BB4DFAE08DF7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0150EA5-F6A7-B5FF-EDD2-C31C3B24EC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</a:t>
            </a:fld>
            <a:endParaRPr lang="zh-TW" altLang="en-US" dirty="0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1F44AE7A-32AC-D040-A18A-C887DAABA2CB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CE782BEA-912A-D2DE-B522-2110C6152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>
            <a:extLst>
              <a:ext uri="{FF2B5EF4-FFF2-40B4-BE49-F238E27FC236}">
                <a16:creationId xmlns:a16="http://schemas.microsoft.com/office/drawing/2014/main" id="{46668882-5B0F-E3A2-DE1B-88D107FEDF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B6175529-262E-F079-3742-7FF00BAAAE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991" y="1027756"/>
            <a:ext cx="1053638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14300">
              <a:lnSpc>
                <a:spcPct val="100000"/>
              </a:lnSpc>
            </a:pPr>
            <a:r>
              <a:rPr lang="zh-TW" altLang="en-US" sz="3600" b="1" dirty="0"/>
              <a:t>心理特質：</a:t>
            </a:r>
            <a:r>
              <a:rPr lang="zh-TW" altLang="en-US" sz="3600" dirty="0"/>
              <a:t> </a:t>
            </a:r>
            <a:endParaRPr sz="3600" b="1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2931056A-CABA-F06C-6ED6-3F1854DAA1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40885" y="2141594"/>
            <a:ext cx="9335656" cy="435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GB" b="1" dirty="0">
                <a:solidFill>
                  <a:schemeClr val="tx1"/>
                </a:solidFill>
              </a:rPr>
              <a:t>🏆 </a:t>
            </a:r>
            <a:r>
              <a:rPr lang="zh-TW" altLang="en-US" b="1" dirty="0">
                <a:solidFill>
                  <a:schemeClr val="tx1"/>
                </a:solidFill>
              </a:rPr>
              <a:t>選</a:t>
            </a:r>
            <a:r>
              <a:rPr lang="en-GB" b="1" dirty="0">
                <a:solidFill>
                  <a:schemeClr val="tx1"/>
                </a:solidFill>
              </a:rPr>
              <a:t>🅰️</a:t>
            </a:r>
            <a:r>
              <a:rPr lang="zh-TW" altLang="en-US" b="1" dirty="0">
                <a:solidFill>
                  <a:schemeClr val="tx1"/>
                </a:solidFill>
              </a:rPr>
              <a:t>：</a:t>
            </a:r>
            <a:r>
              <a:rPr lang="zh-TW" altLang="en-US" dirty="0">
                <a:solidFill>
                  <a:schemeClr val="tx1"/>
                </a:solidFill>
              </a:rPr>
              <a:t> </a:t>
            </a:r>
            <a:br>
              <a:rPr lang="en-GB" altLang="zh-TW" dirty="0">
                <a:solidFill>
                  <a:schemeClr val="tx1"/>
                </a:solidFill>
              </a:rPr>
            </a:br>
            <a:r>
              <a:rPr lang="zh-TW" altLang="en-US" dirty="0">
                <a:solidFill>
                  <a:schemeClr val="tx1"/>
                </a:solidFill>
              </a:rPr>
              <a:t>你的心態很健康，你分得清「需要」與「想要」，這能讓你避開絕大多數的財務與洗錢陷阱。</a:t>
            </a:r>
            <a:endParaRPr lang="en-GB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GB" b="1" dirty="0">
                <a:solidFill>
                  <a:schemeClr val="tx1"/>
                </a:solidFill>
              </a:rPr>
              <a:t>⚖️ </a:t>
            </a:r>
            <a:r>
              <a:rPr lang="zh-TW" altLang="en-US" b="1" dirty="0">
                <a:solidFill>
                  <a:schemeClr val="tx1"/>
                </a:solidFill>
              </a:rPr>
              <a:t>選</a:t>
            </a:r>
            <a:r>
              <a:rPr lang="en-GB" b="1" dirty="0">
                <a:solidFill>
                  <a:schemeClr val="tx1"/>
                </a:solidFill>
              </a:rPr>
              <a:t>🆎</a:t>
            </a:r>
            <a:r>
              <a:rPr lang="zh-TW" altLang="en-US" b="1" dirty="0">
                <a:solidFill>
                  <a:schemeClr val="tx1"/>
                </a:solidFill>
              </a:rPr>
              <a:t>：</a:t>
            </a:r>
            <a:br>
              <a:rPr lang="en-GB" altLang="zh-TW" b="1" dirty="0">
                <a:solidFill>
                  <a:schemeClr val="tx1"/>
                </a:solidFill>
              </a:rPr>
            </a:br>
            <a:r>
              <a:rPr lang="zh-TW" altLang="en-US" dirty="0">
                <a:solidFill>
                  <a:schemeClr val="tx1"/>
                </a:solidFill>
              </a:rPr>
              <a:t>你偶爾會衝動消費，但通常能及時踩煞車。</a:t>
            </a:r>
            <a:endParaRPr lang="en-GB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GB" b="1" dirty="0">
                <a:solidFill>
                  <a:schemeClr val="tx1"/>
                </a:solidFill>
              </a:rPr>
              <a:t>⚠️ </a:t>
            </a:r>
            <a:r>
              <a:rPr lang="zh-TW" altLang="en-US" b="1" dirty="0">
                <a:solidFill>
                  <a:schemeClr val="tx1"/>
                </a:solidFill>
              </a:rPr>
              <a:t>選</a:t>
            </a:r>
            <a:r>
              <a:rPr lang="en-GB" b="1" dirty="0">
                <a:solidFill>
                  <a:schemeClr val="tx1"/>
                </a:solidFill>
              </a:rPr>
              <a:t>🅱️</a:t>
            </a:r>
            <a:r>
              <a:rPr lang="zh-TW" altLang="en-US" b="1" dirty="0">
                <a:solidFill>
                  <a:schemeClr val="tx1"/>
                </a:solidFill>
              </a:rPr>
              <a:t>：</a:t>
            </a:r>
            <a:br>
              <a:rPr lang="en-GB" altLang="zh-TW" b="1" dirty="0">
                <a:solidFill>
                  <a:schemeClr val="tx1"/>
                </a:solidFill>
              </a:rPr>
            </a:br>
            <a:r>
              <a:rPr lang="zh-TW" altLang="en-US" dirty="0">
                <a:solidFill>
                  <a:schemeClr val="tx1"/>
                </a:solidFill>
              </a:rPr>
              <a:t>你害怕被排擠，習慣透過擁有「大家都有的東西」來尋求安全感，「急著證明自己」或「羨慕別人的精緻生活」。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2B93629-5C0E-1A62-21AA-1547F94CF1A0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D55D13E-4B8B-DDEB-7FCE-D6733712C2C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</a:t>
            </a:fld>
            <a:endParaRPr lang="zh-TW" altLang="en-US"/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D8E59835-F8B2-E131-5B57-E30A293F0772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14572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4AF5AD76-3BB0-B020-36F4-4407FA02D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>
            <a:extLst>
              <a:ext uri="{FF2B5EF4-FFF2-40B4-BE49-F238E27FC236}">
                <a16:creationId xmlns:a16="http://schemas.microsoft.com/office/drawing/2014/main" id="{FB126347-1D4E-5D61-130C-E78BCD5C7D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37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6FE5E890-80AB-08A3-D559-E16FE7FBFF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1991" y="1027756"/>
            <a:ext cx="1053638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SzPct val="100000"/>
            </a:pPr>
            <a:r>
              <a:rPr 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選項 A：保守防禦型（安全感與資本積累）</a:t>
            </a:r>
            <a:r>
              <a:rPr lang="en-GB" sz="3600" dirty="0"/>
              <a:t>💰</a:t>
            </a:r>
            <a:endParaRPr sz="3600" b="1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DA83BA6D-6955-4486-DCFC-8EAC240091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74799" y="2353319"/>
            <a:ext cx="9335656" cy="435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dirty="0"/>
              <a:t>•</a:t>
            </a:r>
            <a:r>
              <a:rPr lang="en-US" altLang="zh-TW" dirty="0"/>
              <a:t> </a:t>
            </a:r>
            <a:r>
              <a:rPr lang="zh-TW" b="1" dirty="0"/>
              <a:t>核心心態：</a:t>
            </a:r>
            <a:endParaRPr lang="zh-TW" altLang="en-US" b="1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zh-TW" altLang="en-US" dirty="0"/>
              <a:t>將金錢視為抵抗未來風險的屏障，極度重視資產的安全與累積。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zh-TW" dirty="0"/>
              <a:t>•</a:t>
            </a:r>
            <a:r>
              <a:rPr lang="en-US" altLang="zh-TW" dirty="0"/>
              <a:t> </a:t>
            </a:r>
            <a:r>
              <a:rPr lang="zh-TW" b="1" dirty="0"/>
              <a:t>金錢價值：</a:t>
            </a:r>
            <a:endParaRPr lang="zh-TW" altLang="en-US" b="1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zh-TW" altLang="en-US" dirty="0"/>
              <a:t>傾向延遲享樂，認為「積少成多」是穩健財務的基石。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zh-TW" dirty="0"/>
              <a:t>•</a:t>
            </a:r>
            <a:r>
              <a:rPr lang="en-US" altLang="zh-TW" dirty="0"/>
              <a:t> </a:t>
            </a:r>
            <a:r>
              <a:rPr lang="zh-TW" b="1" dirty="0"/>
              <a:t>優</a:t>
            </a:r>
            <a:r>
              <a:rPr lang="en-GB" altLang="zh-TW" b="1" dirty="0"/>
              <a:t>/</a:t>
            </a:r>
            <a:r>
              <a:rPr lang="zh-TW" b="1" dirty="0"/>
              <a:t>缺點：</a:t>
            </a:r>
            <a:endParaRPr lang="zh-TW" altLang="en-US" b="1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zh-TW" altLang="en-US" dirty="0"/>
              <a:t>具備高財務安全感與抗風險能力；但過於謹慎，可能忽視了消費所帶來的生活體驗或人際社交價值。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F439213D-15A5-B790-DE46-E9DC3D25F47B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6268CF0-7F4B-DD8E-D659-BFE5EF3E83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3</a:t>
            </a:fld>
            <a:endParaRPr lang="zh-TW" altLang="en-US"/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B4D0C556-A689-BB5D-0EDF-7885E6FF0D03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94783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1257300" y="911476"/>
            <a:ext cx="1065892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SzPct val="100000"/>
            </a:pPr>
            <a:r>
              <a:rPr 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選項 </a:t>
            </a:r>
            <a:r>
              <a:rPr lang="en-GB" alt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AB</a:t>
            </a:r>
            <a:r>
              <a:rPr 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：平衡規劃型（重視彈性與永續管理）</a:t>
            </a:r>
            <a:r>
              <a:rPr lang="en-GB" sz="3600" dirty="0"/>
              <a:t>⚖️</a:t>
            </a:r>
            <a:endParaRPr sz="3600" b="1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4" name="Google Shape;114;p4"/>
          <p:cNvSpPr txBox="1">
            <a:spLocks noGrp="1"/>
          </p:cNvSpPr>
          <p:nvPr>
            <p:ph type="body" idx="1"/>
          </p:nvPr>
        </p:nvSpPr>
        <p:spPr>
          <a:xfrm>
            <a:off x="1400630" y="2237039"/>
            <a:ext cx="9768114" cy="435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sz="2600" dirty="0"/>
              <a:t>•</a:t>
            </a:r>
            <a:r>
              <a:rPr lang="en-US" altLang="zh-TW" sz="2600" dirty="0"/>
              <a:t> </a:t>
            </a:r>
            <a:r>
              <a:rPr lang="zh-TW" b="1" dirty="0"/>
              <a:t>核心心態：</a:t>
            </a:r>
            <a:endParaRPr b="1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主張儲蓄與消費並重，建立「預算分配」的理性財務習慣。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•</a:t>
            </a:r>
            <a:r>
              <a:rPr lang="en-US" altLang="zh-TW" dirty="0"/>
              <a:t> </a:t>
            </a:r>
            <a:r>
              <a:rPr lang="zh-TW" b="1" dirty="0"/>
              <a:t>金錢價值：</a:t>
            </a:r>
            <a:endParaRPr b="1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認為金錢既要用來保障未來，也要用於提升當下的生活品質，尋求長期安全與短期滿足之間的動態平衡。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•</a:t>
            </a:r>
            <a:r>
              <a:rPr lang="en-US" altLang="zh-TW" dirty="0"/>
              <a:t> </a:t>
            </a:r>
            <a:r>
              <a:rPr lang="zh-TW" b="1" dirty="0"/>
              <a:t>優缺點：</a:t>
            </a:r>
            <a:endParaRPr b="1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具備良好的預算控制能力與財務彈性，能兼顧風險與樂趣；但其資產累積的速度不及全額儲蓄者，當下的享樂體驗亦不如即時消費者。</a:t>
            </a:r>
            <a:endParaRPr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068B906-D289-AC84-DE4C-E2188292B574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B444D7A-30C5-E5D3-4FF2-4D2A58E671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4</a:t>
            </a:fld>
            <a:endParaRPr lang="zh-TW" altLang="en-US"/>
          </a:p>
        </p:txBody>
      </p:sp>
      <p:sp>
        <p:nvSpPr>
          <p:cNvPr id="8" name="投影片編號版面配置區 1">
            <a:extLst>
              <a:ext uri="{FF2B5EF4-FFF2-40B4-BE49-F238E27FC236}">
                <a16:creationId xmlns:a16="http://schemas.microsoft.com/office/drawing/2014/main" id="{D3213DEA-CDFF-EB62-9736-EC893EAE5FD7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7151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>
            <a:spLocks noGrp="1"/>
          </p:cNvSpPr>
          <p:nvPr>
            <p:ph type="title"/>
          </p:nvPr>
        </p:nvSpPr>
        <p:spPr>
          <a:xfrm>
            <a:off x="1704109" y="890328"/>
            <a:ext cx="1023158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SzPts val="4000"/>
            </a:pPr>
            <a:r>
              <a:rPr 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選項 B：即時享樂型（重視當下體驗）</a:t>
            </a:r>
            <a:r>
              <a:rPr lang="en-GB" sz="3600" b="1" kern="100" dirty="0">
                <a:latin typeface="Arial"/>
                <a:ea typeface="DengXian" panose="02010600030101010101" pitchFamily="2" charset="-122"/>
                <a:cs typeface="Segoe UI Emoji" panose="020B0502040204020203" pitchFamily="34" charset="0"/>
              </a:rPr>
              <a:t>🎉</a:t>
            </a:r>
            <a:endParaRPr sz="3600" b="1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7" name="Google Shape;107;p3"/>
          <p:cNvSpPr txBox="1">
            <a:spLocks noGrp="1"/>
          </p:cNvSpPr>
          <p:nvPr>
            <p:ph type="body" idx="1"/>
          </p:nvPr>
        </p:nvSpPr>
        <p:spPr>
          <a:xfrm>
            <a:off x="1513609" y="2075036"/>
            <a:ext cx="9347201" cy="4682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sz="2600" dirty="0"/>
              <a:t>•</a:t>
            </a:r>
            <a:r>
              <a:rPr lang="en-US" altLang="zh-TW" sz="2600" dirty="0"/>
              <a:t> </a:t>
            </a:r>
            <a:r>
              <a:rPr lang="zh-TW" b="1" dirty="0"/>
              <a:t>核心心態：</a:t>
            </a:r>
            <a:endParaRPr b="1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強調「活在當下」，將金錢視為換取快樂、快樂回憶與建立人際關係的工具。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•</a:t>
            </a:r>
            <a:r>
              <a:rPr lang="en-US" altLang="zh-TW" dirty="0"/>
              <a:t> </a:t>
            </a:r>
            <a:r>
              <a:rPr lang="zh-TW" b="1" dirty="0"/>
              <a:t>金錢價值：</a:t>
            </a:r>
            <a:endParaRPr b="1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認為金錢的價值在於使用與流通，重視當下的心理滿足高於未來的財務保障。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•</a:t>
            </a:r>
            <a:r>
              <a:rPr lang="en-US" altLang="zh-TW" dirty="0"/>
              <a:t> </a:t>
            </a:r>
            <a:r>
              <a:rPr lang="zh-TW" b="1" dirty="0"/>
              <a:t>優</a:t>
            </a:r>
            <a:r>
              <a:rPr lang="en-GB" altLang="zh-TW" b="1" dirty="0"/>
              <a:t>/</a:t>
            </a:r>
            <a:r>
              <a:rPr lang="zh-TW" b="1" dirty="0"/>
              <a:t>缺點：</a:t>
            </a:r>
            <a:endParaRPr b="1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TW" dirty="0"/>
              <a:t>充分獲得當下的快樂與社交樂趣；但缺乏風險意識，容易面臨資金緊縮或應對突發狀況能力不足的問題。</a:t>
            </a:r>
            <a:endParaRPr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4F0C13E-23D1-77DD-1298-4DC943EE0B02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C0CCC4E-1026-156E-C253-30D4ADF006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5</a:t>
            </a:fld>
            <a:endParaRPr lang="zh-TW" altLang="en-US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5AB5CE80-EDEB-0850-22C5-D54B45C4C1E3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331B2B32-5DC8-7A7C-86A7-A6B7A21A4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>
            <a:extLst>
              <a:ext uri="{FF2B5EF4-FFF2-40B4-BE49-F238E27FC236}">
                <a16:creationId xmlns:a16="http://schemas.microsoft.com/office/drawing/2014/main" id="{8C9F4D61-A4FF-3CC7-2C6F-989C22AF76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A1626736-6689-55EA-D371-4984F13C8C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21" name="Google Shape;121;p5">
            <a:extLst>
              <a:ext uri="{FF2B5EF4-FFF2-40B4-BE49-F238E27FC236}">
                <a16:creationId xmlns:a16="http://schemas.microsoft.com/office/drawing/2014/main" id="{66BE98B0-D726-8BEE-AD99-70E7A9FF60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6558" t="16477" r="15426" b="15057"/>
          <a:stretch/>
        </p:blipFill>
        <p:spPr>
          <a:xfrm>
            <a:off x="0" y="-22670"/>
            <a:ext cx="12192000" cy="69033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BCF85F-E969-0AA9-19A1-ABB6801BA0D2}"/>
              </a:ext>
            </a:extLst>
          </p:cNvPr>
          <p:cNvSpPr/>
          <p:nvPr/>
        </p:nvSpPr>
        <p:spPr>
          <a:xfrm>
            <a:off x="1989693" y="1690688"/>
            <a:ext cx="8555736" cy="288131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zh-TW" altLang="en-US" sz="48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識破「搵快錢」陷阱：</a:t>
            </a:r>
            <a:br>
              <a:rPr lang="en-GB" altLang="zh-TW" sz="48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48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向誘惑說</a:t>
            </a:r>
            <a:r>
              <a:rPr lang="zh-TW" altLang="en-US" sz="48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「不」</a:t>
            </a:r>
            <a:endParaRPr lang="en-US" sz="4800" b="1" dirty="0">
              <a:ln w="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B93AFC8-E747-5B76-D5DF-85C7B72E83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6</a:t>
            </a:fld>
            <a:endParaRPr lang="zh-TW" altLang="en-US"/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741C527E-8CFE-7405-4589-32B2E836547A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2398CAF-D0F2-7627-E890-EAB4EB1CB48F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225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8921F73E-890D-2578-8765-4C655EF69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>
            <a:extLst>
              <a:ext uri="{FF2B5EF4-FFF2-40B4-BE49-F238E27FC236}">
                <a16:creationId xmlns:a16="http://schemas.microsoft.com/office/drawing/2014/main" id="{4C43F648-665A-FA49-5188-507575ABB8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05" t="-910" r="-1"/>
          <a:stretch/>
        </p:blipFill>
        <p:spPr>
          <a:xfrm>
            <a:off x="-1732" y="-37383"/>
            <a:ext cx="12192000" cy="692586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>
            <a:extLst>
              <a:ext uri="{FF2B5EF4-FFF2-40B4-BE49-F238E27FC236}">
                <a16:creationId xmlns:a16="http://schemas.microsoft.com/office/drawing/2014/main" id="{202333F6-E95A-B257-4E99-F4725FDAFB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6468" y="109894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TW" altLang="en-US" sz="4000" b="1" dirty="0"/>
              <a:t>未獲其利，先受其害</a:t>
            </a:r>
            <a:endParaRPr lang="en-GB" sz="4000" b="1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2D5E112-3923-EF93-96F1-A9C29CE227FD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E2A7A95-35F4-83A2-1577-D949D50482D0}"/>
              </a:ext>
            </a:extLst>
          </p:cNvPr>
          <p:cNvSpPr txBox="1"/>
          <p:nvPr/>
        </p:nvSpPr>
        <p:spPr>
          <a:xfrm>
            <a:off x="2209336" y="2215451"/>
            <a:ext cx="94765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睇片</a:t>
            </a:r>
            <a:br>
              <a:rPr lang="en-GB" altLang="zh-TW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GB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https://youtu.be/zMWuC2SbB3U?si=mzsbHWu8Q2X2dP_Y</a:t>
            </a:r>
          </a:p>
        </p:txBody>
      </p:sp>
      <p:pic>
        <p:nvPicPr>
          <p:cNvPr id="5" name="圖片 4" descr="mpv —— 媒体播放器- mpv_CFanStation">
            <a:extLst>
              <a:ext uri="{FF2B5EF4-FFF2-40B4-BE49-F238E27FC236}">
                <a16:creationId xmlns:a16="http://schemas.microsoft.com/office/drawing/2014/main" id="{49797298-2D15-C4BA-90CD-08113AB0A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8914" y="3092250"/>
            <a:ext cx="3251941" cy="3251941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F40ACE0-1ED1-A9EC-62D9-FB4072DEE3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7</a:t>
            </a:fld>
            <a:endParaRPr lang="zh-TW" altLang="en-US"/>
          </a:p>
        </p:txBody>
      </p:sp>
      <p:sp>
        <p:nvSpPr>
          <p:cNvPr id="8" name="投影片編號版面配置區 1">
            <a:extLst>
              <a:ext uri="{FF2B5EF4-FFF2-40B4-BE49-F238E27FC236}">
                <a16:creationId xmlns:a16="http://schemas.microsoft.com/office/drawing/2014/main" id="{721663B3-B96D-930A-3E4E-C8473BCBA22F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81803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>
          <a:extLst>
            <a:ext uri="{FF2B5EF4-FFF2-40B4-BE49-F238E27FC236}">
              <a16:creationId xmlns:a16="http://schemas.microsoft.com/office/drawing/2014/main" id="{0E585055-87A6-D261-211D-86899FF7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8">
            <a:extLst>
              <a:ext uri="{FF2B5EF4-FFF2-40B4-BE49-F238E27FC236}">
                <a16:creationId xmlns:a16="http://schemas.microsoft.com/office/drawing/2014/main" id="{D3CBF2E0-7155-B13C-701D-A990D1FA42AB}"/>
              </a:ext>
            </a:extLst>
          </p:cNvPr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20320" y="4976"/>
            <a:ext cx="12224385" cy="68529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FA78B4DA-A9FC-C68A-598D-8BF7B4AFBA13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9CDA8AD-441F-46A9-C1DF-DFDBE3D1D4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8</a:t>
            </a:fld>
            <a:endParaRPr lang="zh-TW" altLang="en-US"/>
          </a:p>
        </p:txBody>
      </p:sp>
      <p:sp>
        <p:nvSpPr>
          <p:cNvPr id="7" name="投影片編號版面配置區 1">
            <a:extLst>
              <a:ext uri="{FF2B5EF4-FFF2-40B4-BE49-F238E27FC236}">
                <a16:creationId xmlns:a16="http://schemas.microsoft.com/office/drawing/2014/main" id="{C87C75CF-60DB-1668-AC89-789270DDAD59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18</a:t>
            </a:r>
          </a:p>
        </p:txBody>
      </p:sp>
      <p:pic>
        <p:nvPicPr>
          <p:cNvPr id="2" name="圖片 1" descr="The image depicts a thoughtful question in Chinese, asking if one should continue working if they are doubtful about their job.&#10;&#10;AI 產生的內容可能不正確。">
            <a:extLst>
              <a:ext uri="{FF2B5EF4-FFF2-40B4-BE49-F238E27FC236}">
                <a16:creationId xmlns:a16="http://schemas.microsoft.com/office/drawing/2014/main" id="{6D54AB0E-1FCE-3D9D-FE43-9E4852E92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74" y="1703531"/>
            <a:ext cx="8516451" cy="305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61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373712D5-6C6D-7A8B-EB59-9F105B6E0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>
            <a:extLst>
              <a:ext uri="{FF2B5EF4-FFF2-40B4-BE49-F238E27FC236}">
                <a16:creationId xmlns:a16="http://schemas.microsoft.com/office/drawing/2014/main" id="{67EAB625-2EDD-D733-C38F-52B0EFE0C9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EEC664E5-DD35-1FCE-6A5A-A15C3FF545BF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58A5E6D-687F-97E5-5AAA-61991DFBCF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9</a:t>
            </a:fld>
            <a:endParaRPr lang="zh-TW" altLang="en-US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0DBA0409-DD80-1151-AFBE-08017F628870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134DEC9C-F26D-1175-C878-0A37CDA08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3230" y="1395851"/>
            <a:ext cx="9990570" cy="4351338"/>
          </a:xfrm>
        </p:spPr>
        <p:txBody>
          <a:bodyPr>
            <a:normAutofit fontScale="92500" lnSpcReduction="10000"/>
          </a:bodyPr>
          <a:lstStyle/>
          <a:p>
            <a:pPr marL="11430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3200" b="1" dirty="0">
                <a:solidFill>
                  <a:schemeClr val="tx1"/>
                </a:solidFill>
              </a:rPr>
              <a:t>你的抉擇</a:t>
            </a:r>
            <a:endParaRPr lang="en-GB" altLang="zh-TW" sz="3200" b="1" dirty="0">
              <a:solidFill>
                <a:schemeClr val="tx1"/>
              </a:solidFill>
            </a:endParaRPr>
          </a:p>
          <a:p>
            <a:pPr marL="114300" indent="0">
              <a:lnSpc>
                <a:spcPct val="110000"/>
              </a:lnSpc>
              <a:spcBef>
                <a:spcPts val="0"/>
              </a:spcBef>
              <a:buNone/>
            </a:pPr>
            <a:endParaRPr lang="en-GB" sz="3200" dirty="0">
              <a:solidFill>
                <a:schemeClr val="tx1"/>
              </a:solidFill>
            </a:endParaRPr>
          </a:p>
          <a:p>
            <a:pPr marL="11430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chemeClr val="tx1"/>
                </a:solidFill>
              </a:rPr>
              <a:t>【</a:t>
            </a:r>
            <a:r>
              <a:rPr lang="en-GB" sz="3200" b="1" dirty="0">
                <a:solidFill>
                  <a:schemeClr val="tx1"/>
                </a:solidFill>
              </a:rPr>
              <a:t>A</a:t>
            </a:r>
            <a:r>
              <a:rPr lang="en-US" altLang="zh-TW" sz="3200" b="1" dirty="0">
                <a:solidFill>
                  <a:schemeClr val="tx1"/>
                </a:solidFill>
              </a:rPr>
              <a:t>】</a:t>
            </a:r>
            <a:r>
              <a:rPr lang="zh-TW" altLang="en-US" sz="3200" dirty="0">
                <a:solidFill>
                  <a:schemeClr val="tx1"/>
                </a:solidFill>
              </a:rPr>
              <a:t>：</a:t>
            </a:r>
            <a:r>
              <a:rPr lang="zh-TW" altLang="en-US" sz="3200" b="1" dirty="0">
                <a:solidFill>
                  <a:schemeClr val="tx1"/>
                </a:solidFill>
              </a:rPr>
              <a:t>即刻答應！</a:t>
            </a:r>
            <a:endParaRPr lang="en-GB" altLang="zh-TW" sz="3200" b="1" dirty="0">
              <a:solidFill>
                <a:schemeClr val="tx1"/>
              </a:solidFill>
            </a:endParaRPr>
          </a:p>
          <a:p>
            <a:pPr marL="11430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tx1"/>
                </a:solidFill>
              </a:rPr>
              <a:t>橫豎個戶口平時都冇乜錢，密碼又隨時可改。</a:t>
            </a:r>
            <a:endParaRPr lang="en-GB" sz="3200" dirty="0">
              <a:solidFill>
                <a:schemeClr val="tx1"/>
              </a:solidFill>
            </a:endParaRPr>
          </a:p>
          <a:p>
            <a:pPr marL="11430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chemeClr val="tx1"/>
                </a:solidFill>
              </a:rPr>
              <a:t>【</a:t>
            </a:r>
            <a:r>
              <a:rPr lang="en-GB" sz="3200" b="1" dirty="0">
                <a:solidFill>
                  <a:schemeClr val="tx1"/>
                </a:solidFill>
              </a:rPr>
              <a:t>B</a:t>
            </a:r>
            <a:r>
              <a:rPr lang="en-US" altLang="zh-TW" sz="3200" b="1" dirty="0">
                <a:solidFill>
                  <a:schemeClr val="tx1"/>
                </a:solidFill>
              </a:rPr>
              <a:t>】</a:t>
            </a:r>
            <a:r>
              <a:rPr lang="zh-TW" altLang="en-US" sz="3200" dirty="0">
                <a:solidFill>
                  <a:schemeClr val="tx1"/>
                </a:solidFill>
              </a:rPr>
              <a:t>：</a:t>
            </a:r>
            <a:r>
              <a:rPr lang="zh-TW" altLang="en-US" sz="3200" b="1" dirty="0">
                <a:solidFill>
                  <a:schemeClr val="tx1"/>
                </a:solidFill>
              </a:rPr>
              <a:t>先試水溫。</a:t>
            </a:r>
            <a:r>
              <a:rPr lang="en-GB" sz="3200" dirty="0">
                <a:solidFill>
                  <a:schemeClr val="tx1"/>
                </a:solidFill>
              </a:rPr>
              <a:t> </a:t>
            </a:r>
          </a:p>
          <a:p>
            <a:pPr marL="11430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tx1"/>
                </a:solidFill>
              </a:rPr>
              <a:t>跟他說可以用自己的戶口試一次，但要求他先給一半佣金（</a:t>
            </a:r>
            <a:r>
              <a:rPr lang="en-GB" sz="3200" dirty="0">
                <a:solidFill>
                  <a:schemeClr val="tx1"/>
                </a:solidFill>
              </a:rPr>
              <a:t>$2,500</a:t>
            </a:r>
            <a:r>
              <a:rPr lang="zh-TW" altLang="en-US" sz="3200" dirty="0">
                <a:solidFill>
                  <a:schemeClr val="tx1"/>
                </a:solidFill>
              </a:rPr>
              <a:t>）當作訂金。</a:t>
            </a:r>
            <a:endParaRPr lang="en-GB" sz="3200" dirty="0">
              <a:solidFill>
                <a:schemeClr val="tx1"/>
              </a:solidFill>
            </a:endParaRPr>
          </a:p>
          <a:p>
            <a:pPr marL="11430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200" b="1" dirty="0">
                <a:solidFill>
                  <a:schemeClr val="tx1"/>
                </a:solidFill>
              </a:rPr>
              <a:t>【</a:t>
            </a:r>
            <a:r>
              <a:rPr lang="en-GB" sz="3200" b="1" dirty="0">
                <a:solidFill>
                  <a:schemeClr val="tx1"/>
                </a:solidFill>
              </a:rPr>
              <a:t>C</a:t>
            </a:r>
            <a:r>
              <a:rPr lang="en-US" altLang="zh-TW" sz="3200" b="1" dirty="0">
                <a:solidFill>
                  <a:schemeClr val="tx1"/>
                </a:solidFill>
              </a:rPr>
              <a:t>】</a:t>
            </a:r>
            <a:r>
              <a:rPr lang="zh-TW" altLang="en-US" sz="3200" dirty="0">
                <a:solidFill>
                  <a:schemeClr val="tx1"/>
                </a:solidFill>
              </a:rPr>
              <a:t>：</a:t>
            </a:r>
            <a:r>
              <a:rPr lang="zh-TW" altLang="en-US" sz="3200" b="1" dirty="0">
                <a:solidFill>
                  <a:schemeClr val="tx1"/>
                </a:solidFill>
              </a:rPr>
              <a:t>果斷拒絕並封鎖。</a:t>
            </a:r>
            <a:r>
              <a:rPr lang="en-GB" sz="3200" dirty="0">
                <a:solidFill>
                  <a:schemeClr val="tx1"/>
                </a:solidFill>
              </a:rPr>
              <a:t> </a:t>
            </a:r>
          </a:p>
          <a:p>
            <a:pPr marL="114300" lv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3200" dirty="0">
                <a:solidFill>
                  <a:schemeClr val="tx1"/>
                </a:solidFill>
              </a:rPr>
              <a:t>世界上哪有這麼便宜的事？</a:t>
            </a:r>
            <a:endParaRPr lang="en-GB" sz="32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284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3"/>
          <p:cNvPicPr preferRelativeResize="0"/>
          <p:nvPr/>
        </p:nvPicPr>
        <p:blipFill rotWithShape="1">
          <a:blip r:embed="rId3">
            <a:alphaModFix/>
          </a:blip>
          <a:srcRect l="305" t="-910" r="-1"/>
          <a:stretch/>
        </p:blipFill>
        <p:spPr>
          <a:xfrm>
            <a:off x="0" y="-33909"/>
            <a:ext cx="12192000" cy="6925863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3"/>
          <p:cNvSpPr txBox="1">
            <a:spLocks noGrp="1"/>
          </p:cNvSpPr>
          <p:nvPr>
            <p:ph type="title"/>
          </p:nvPr>
        </p:nvSpPr>
        <p:spPr>
          <a:xfrm>
            <a:off x="2514600" y="6445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想一想：</a:t>
            </a:r>
            <a:endParaRPr sz="5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9" name="Google Shape;199;p13"/>
          <p:cNvSpPr txBox="1">
            <a:spLocks noGrp="1"/>
          </p:cNvSpPr>
          <p:nvPr>
            <p:ph type="body" idx="1"/>
          </p:nvPr>
        </p:nvSpPr>
        <p:spPr>
          <a:xfrm>
            <a:off x="2631441" y="2070240"/>
            <a:ext cx="7528560" cy="123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你認為這些不法分子利用了青少年的什麼心理弱點？</a:t>
            </a:r>
            <a:endParaRPr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1313815" y="3409950"/>
            <a:ext cx="3738880" cy="51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即時回報蓋過法律後果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/>
          <p:nvPr/>
        </p:nvSpPr>
        <p:spPr>
          <a:xfrm>
            <a:off x="2514600" y="4023148"/>
            <a:ext cx="3383280" cy="51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不勞而獲的成本錯覺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/>
          <p:nvPr/>
        </p:nvSpPr>
        <p:spPr>
          <a:xfrm>
            <a:off x="3759835" y="4636346"/>
            <a:ext cx="3119936" cy="521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朋輩壓力/認同感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3"/>
          <p:cNvSpPr/>
          <p:nvPr/>
        </p:nvSpPr>
        <p:spPr>
          <a:xfrm>
            <a:off x="5052695" y="5253355"/>
            <a:ext cx="3738880" cy="51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誤信未成年不留有案底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7"/>
          <p:cNvPicPr preferRelativeResize="0"/>
          <p:nvPr/>
        </p:nvPicPr>
        <p:blipFill rotWithShape="1">
          <a:blip r:embed="rId3">
            <a:alphaModFix/>
          </a:blip>
          <a:srcRect t="1289"/>
          <a:stretch/>
        </p:blipFill>
        <p:spPr>
          <a:xfrm>
            <a:off x="0" y="0"/>
            <a:ext cx="12192000" cy="687035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7"/>
          <p:cNvSpPr txBox="1">
            <a:spLocks noGrp="1"/>
          </p:cNvSpPr>
          <p:nvPr>
            <p:ph type="ctrTitle"/>
          </p:nvPr>
        </p:nvSpPr>
        <p:spPr>
          <a:xfrm rot="-487747">
            <a:off x="2204791" y="635273"/>
            <a:ext cx="8321913" cy="2235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真</a:t>
            </a:r>
            <a:r>
              <a:rPr 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的有『高回報、低要求』</a:t>
            </a:r>
            <a:br>
              <a:rPr lang="en-GB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</a:br>
            <a:r>
              <a:rPr 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的工作嗎？</a:t>
            </a:r>
            <a:endParaRPr sz="4400" b="1" dirty="0">
              <a:latin typeface="微軟正黑體" panose="020B0604030504040204" pitchFamily="34" charset="-120"/>
              <a:ea typeface="微軟正黑體" panose="020B0604030504040204" pitchFamily="34" charset="-120"/>
              <a:cs typeface="DFKai-SB"/>
              <a:sym typeface="DFKai-SB"/>
            </a:endParaRPr>
          </a:p>
        </p:txBody>
      </p:sp>
      <p:sp>
        <p:nvSpPr>
          <p:cNvPr id="139" name="Google Shape;139;p7"/>
          <p:cNvSpPr txBox="1">
            <a:spLocks noGrp="1"/>
          </p:cNvSpPr>
          <p:nvPr>
            <p:ph type="subTitle" idx="1"/>
          </p:nvPr>
        </p:nvSpPr>
        <p:spPr>
          <a:xfrm>
            <a:off x="1804523" y="5091117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這些工作背後藏着</a:t>
            </a: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甚</a:t>
            </a:r>
            <a:r>
              <a:rPr lang="zh-TW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麼代價</a:t>
            </a:r>
            <a:r>
              <a:rPr 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？</a:t>
            </a:r>
            <a:endParaRPr sz="4000" b="1" dirty="0">
              <a:latin typeface="微軟正黑體" panose="020B0604030504040204" pitchFamily="34" charset="-120"/>
              <a:ea typeface="微軟正黑體" panose="020B0604030504040204" pitchFamily="34" charset="-120"/>
              <a:cs typeface="DFKai-SB"/>
              <a:sym typeface="DFKai-SB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0" name="Google Shape;140;p7" descr="卡通金錢圖案素材| PNG和向量圖| 透明背景圖片| 免費下载- Pngtre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6735" y="2448965"/>
            <a:ext cx="2792576" cy="279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7" descr="監獄插畫圖片PNG去背圖| 矢量圖案素材| 免费下载| Pngtree"/>
          <p:cNvPicPr preferRelativeResize="0"/>
          <p:nvPr/>
        </p:nvPicPr>
        <p:blipFill rotWithShape="1">
          <a:blip r:embed="rId5">
            <a:alphaModFix/>
          </a:blip>
          <a:srcRect l="6701" t="26093" r="7224" b="16121"/>
          <a:stretch/>
        </p:blipFill>
        <p:spPr>
          <a:xfrm>
            <a:off x="2282744" y="3656612"/>
            <a:ext cx="1952886" cy="13110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06A5C480-AD89-F3EC-E841-5FBD994381DA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A8D8E46-B003-E99A-8990-B31CEDF9A0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11</a:t>
            </a:fld>
            <a:endParaRPr lang="zh-TW" altLang="en-US"/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B87977B4-762A-FC74-4EE5-35CC203FDDF7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86552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47" name="Google Shape;147;p8"/>
          <p:cNvPicPr preferRelativeResize="0"/>
          <p:nvPr/>
        </p:nvPicPr>
        <p:blipFill rotWithShape="1">
          <a:blip r:embed="rId3">
            <a:alphaModFix/>
          </a:blip>
          <a:srcRect l="610"/>
          <a:stretch/>
        </p:blipFill>
        <p:spPr>
          <a:xfrm>
            <a:off x="0" y="-6350"/>
            <a:ext cx="12192000" cy="687143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8"/>
          <p:cNvSpPr/>
          <p:nvPr/>
        </p:nvSpPr>
        <p:spPr>
          <a:xfrm>
            <a:off x="3642391" y="227966"/>
            <a:ext cx="334835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 i="0" u="none" strike="noStrik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案例討論</a:t>
            </a:r>
            <a:endParaRPr sz="5400" b="1" i="0" u="none" strike="noStrik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8" descr="Gemini_Generated_Image_3005z33005z330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20000">
            <a:off x="26035" y="1127760"/>
            <a:ext cx="4124960" cy="562483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50" name="Google Shape;150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480000">
            <a:off x="7621634" y="1001491"/>
            <a:ext cx="4192905" cy="571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4365625" y="1151255"/>
            <a:ext cx="3188335" cy="435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7735" y="5502910"/>
            <a:ext cx="1930400" cy="1142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8" descr="Gemini_Generated_Image_3005z33005z330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20000">
            <a:off x="26035" y="1127760"/>
            <a:ext cx="4124960" cy="562483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55" name="Google Shape;155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7735" y="5502910"/>
            <a:ext cx="1930400" cy="11423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3EB73730-559E-1BA7-6770-E0B697587C8A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31A1D8C-A791-FDC9-1897-4A530ECFCE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12</a:t>
            </a:fld>
            <a:endParaRPr lang="zh-TW" altLang="en-US"/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B3C2666F-41B5-E4A7-4F31-294D6D3C3B2E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84238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9"/>
          <p:cNvPicPr preferRelativeResize="0"/>
          <p:nvPr/>
        </p:nvPicPr>
        <p:blipFill rotWithShape="1">
          <a:blip r:embed="rId3">
            <a:alphaModFix/>
          </a:blip>
          <a:srcRect t="1373"/>
          <a:stretch/>
        </p:blipFill>
        <p:spPr>
          <a:xfrm>
            <a:off x="0" y="634"/>
            <a:ext cx="12192000" cy="685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9"/>
          <p:cNvSpPr txBox="1">
            <a:spLocks noGrp="1"/>
          </p:cNvSpPr>
          <p:nvPr>
            <p:ph type="body" idx="1"/>
          </p:nvPr>
        </p:nvSpPr>
        <p:spPr>
          <a:xfrm>
            <a:off x="2743200" y="2280464"/>
            <a:ext cx="7143750" cy="3044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「我只是幫忙收錢/開戶口/跑腿，</a:t>
            </a:r>
            <a:endParaRPr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r>
              <a:rPr 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錢又不是我騙的，罪應該很輕吧？」</a:t>
            </a:r>
            <a:endParaRPr lang="en-GB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endParaRPr lang="en-GB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你同意嗎？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F12861-F2BA-0DC8-E641-18A59A0F3549}"/>
              </a:ext>
            </a:extLst>
          </p:cNvPr>
          <p:cNvSpPr txBox="1"/>
          <p:nvPr/>
        </p:nvSpPr>
        <p:spPr>
          <a:xfrm>
            <a:off x="5638354" y="6498877"/>
            <a:ext cx="6428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dirty="0"/>
              <a:t>https://www.police.gov.hk/info/ebook/fiib/2024/01/index.html#p=5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075D8B8-7D03-0E61-EB32-FFDF89523599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DA16540-CF1C-6D46-592D-99F0ABBA4B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13</a:t>
            </a:fld>
            <a:endParaRPr lang="zh-TW" altLang="en-US"/>
          </a:p>
        </p:txBody>
      </p:sp>
      <p:sp>
        <p:nvSpPr>
          <p:cNvPr id="7" name="投影片編號版面配置區 1">
            <a:extLst>
              <a:ext uri="{FF2B5EF4-FFF2-40B4-BE49-F238E27FC236}">
                <a16:creationId xmlns:a16="http://schemas.microsoft.com/office/drawing/2014/main" id="{473B6454-A7FE-5668-A7EA-ECC61EBF3048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73539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4B0F97F6-B714-CBE4-92BE-0DCC84F07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>
            <a:extLst>
              <a:ext uri="{FF2B5EF4-FFF2-40B4-BE49-F238E27FC236}">
                <a16:creationId xmlns:a16="http://schemas.microsoft.com/office/drawing/2014/main" id="{6939E18B-4898-0A18-D733-F481F6702E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8136F11-A7A1-9220-7DAC-0FD4D7397AEA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CD377AC-3AB7-1BE0-2309-1BC464B863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14</a:t>
            </a:fld>
            <a:endParaRPr lang="zh-TW" altLang="en-US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22959951-9980-F23F-9F69-331B4C8C3B1D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1032" name="圖片 5" descr="The image depicts a text message expressing concern about young people being influenced by their friends to engage in criminal activities, even if they are recommended by someone they know.&#10;&#10;AI 產生的內容可能不正確。">
            <a:extLst>
              <a:ext uri="{FF2B5EF4-FFF2-40B4-BE49-F238E27FC236}">
                <a16:creationId xmlns:a16="http://schemas.microsoft.com/office/drawing/2014/main" id="{3D31DFDE-FAD8-171B-AC62-E9CFFDBE0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66" y="2062759"/>
            <a:ext cx="7646122" cy="410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9">
            <a:extLst>
              <a:ext uri="{FF2B5EF4-FFF2-40B4-BE49-F238E27FC236}">
                <a16:creationId xmlns:a16="http://schemas.microsoft.com/office/drawing/2014/main" id="{CFE635AA-B69B-EDC1-92EF-8FF8BF615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35329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BE0D350-92ED-CBC9-1CFA-160ADCD15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64666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830571BE-34C0-11BE-823A-C0A4A964D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88970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08151A87-AA05-0CF7-01F1-696F7E7D4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119149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EDCB95FC-53B4-7A02-C3A2-405A2085A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1728542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A7DC483-8E55-F20D-FC6E-A477FDD0E39F}"/>
              </a:ext>
            </a:extLst>
          </p:cNvPr>
          <p:cNvSpPr txBox="1"/>
          <p:nvPr/>
        </p:nvSpPr>
        <p:spPr>
          <a:xfrm>
            <a:off x="1709304" y="1133653"/>
            <a:ext cx="66605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40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Calibri Light" panose="020F0302020204030204" pitchFamily="34" charset="0"/>
              </a:rPr>
              <a:t>拆解迷思</a:t>
            </a:r>
            <a:r>
              <a:rPr lang="en-GB" altLang="zh-TW" sz="40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Calibri Light" panose="020F0302020204030204" pitchFamily="34" charset="0"/>
              </a:rPr>
              <a:t>-</a:t>
            </a:r>
            <a:r>
              <a:rPr lang="zh-TW" sz="4000" b="1" dirty="0">
                <a:solidFill>
                  <a:srgbClr val="0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Calibri Light" panose="020F0302020204030204" pitchFamily="34" charset="0"/>
              </a:rPr>
              <a:t>揾快錢陷阱</a:t>
            </a:r>
            <a:endParaRPr lang="en-GB" sz="4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8106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D1F950D4-957E-8E5C-04D4-1250910F6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>
            <a:extLst>
              <a:ext uri="{FF2B5EF4-FFF2-40B4-BE49-F238E27FC236}">
                <a16:creationId xmlns:a16="http://schemas.microsoft.com/office/drawing/2014/main" id="{0824C2E3-3AD8-C575-409D-F0CA71DE86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C42CBB13-10AA-8734-672D-9FA105890575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D4F8B98-12A2-BA4D-F8D1-A575E58B38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15</a:t>
            </a:fld>
            <a:endParaRPr lang="zh-TW" altLang="en-US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4AB3B360-DEB1-2AA6-111D-4300B923BDBC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A771400-14DA-A3F0-7652-B7ACA28A9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35329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72D9DDF8-26B1-16B4-BEBE-B517CE9D4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64666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78866489-1306-C808-770F-792F6A0C6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88970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8458500E-7B1D-CDF7-5F91-054C68481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119149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0D8E167E-78B5-D0F1-0F50-911FB354F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1728542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圖片 5" descr="The image displays two text bubbles in a minimalistic, blue background, with one side in Chinese and the other in English, both suggesting a reflective statement about youth's perception versus reality.&#10;&#10;AI 產生的內容可能不正確。">
            <a:extLst>
              <a:ext uri="{FF2B5EF4-FFF2-40B4-BE49-F238E27FC236}">
                <a16:creationId xmlns:a16="http://schemas.microsoft.com/office/drawing/2014/main" id="{48604D05-94DE-B420-158A-71500E15B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782" y="1378614"/>
            <a:ext cx="8905231" cy="1395828"/>
          </a:xfrm>
          <a:prstGeom prst="rect">
            <a:avLst/>
          </a:prstGeom>
        </p:spPr>
      </p:pic>
      <p:pic>
        <p:nvPicPr>
          <p:cNvPr id="11" name="圖片 10" descr="The image depicts a warning about the allure and risks of engaging with criminal activities, specifically how criminal syndicates entice individuals with high pay and seemingly simple tasks that carry hidden dangers.&#10;&#10;AI 產生的內容可能不正確。">
            <a:extLst>
              <a:ext uri="{FF2B5EF4-FFF2-40B4-BE49-F238E27FC236}">
                <a16:creationId xmlns:a16="http://schemas.microsoft.com/office/drawing/2014/main" id="{1BBFC14D-CB0D-E9BC-4DE6-2329FD490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781" y="2774442"/>
            <a:ext cx="8905231" cy="335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44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477CDC33-8594-754D-CA0B-11FA40670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>
            <a:extLst>
              <a:ext uri="{FF2B5EF4-FFF2-40B4-BE49-F238E27FC236}">
                <a16:creationId xmlns:a16="http://schemas.microsoft.com/office/drawing/2014/main" id="{20698580-3BEB-D53F-B63D-0E38A4DA7D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B1764AAD-E403-F280-F187-D1AE79A710CF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210CAF8-B7A0-E460-F490-E2C3DF731A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16</a:t>
            </a:fld>
            <a:endParaRPr lang="zh-TW" altLang="en-US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AE449F7B-1E03-A1F3-BF6A-8D0B7B16A1D2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ABDAEE2-9E67-8886-4B5E-F31123688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35329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896E3112-14DB-2BD9-93F8-CC06C806C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64666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3818364A-52DA-4AB5-AC1A-117AE4824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88970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87AC0BD6-8505-1639-43A5-DD1A45836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119149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B5035005-1F82-2421-81D7-CB7365DCB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1728542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圖片 5" descr="The image displays two text bubbles in a minimalistic, blue background, with one side in Chinese and the other in English, both suggesting a reflective statement about youth's perception versus reality.&#10;&#10;AI 產生的內容可能不正確。">
            <a:extLst>
              <a:ext uri="{FF2B5EF4-FFF2-40B4-BE49-F238E27FC236}">
                <a16:creationId xmlns:a16="http://schemas.microsoft.com/office/drawing/2014/main" id="{730D8BAF-39F2-1E33-9EAA-111538A1E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319" y="1160611"/>
            <a:ext cx="7969242" cy="1005687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6C733FDB-347F-6962-D7B4-A62B36847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097" name="圖片 7" descr="The text describes a potentially risky and illegal money collection activity that could lead to criminal charges and a tarnished future.&#10;&#10;AI 產生的內容可能不正確。">
            <a:extLst>
              <a:ext uri="{FF2B5EF4-FFF2-40B4-BE49-F238E27FC236}">
                <a16:creationId xmlns:a16="http://schemas.microsoft.com/office/drawing/2014/main" id="{0B7D12F8-4AFD-6EC7-6ECC-61DD1E4B1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439" y="2055664"/>
            <a:ext cx="8184315" cy="408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E97198C5-F022-3582-95C5-DC306D8B3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9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471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12AEDDBF-6940-A3F1-F522-C178A7D4C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>
            <a:extLst>
              <a:ext uri="{FF2B5EF4-FFF2-40B4-BE49-F238E27FC236}">
                <a16:creationId xmlns:a16="http://schemas.microsoft.com/office/drawing/2014/main" id="{CD57DB61-D1E9-7578-12CD-BCA63F2D54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772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55A4D371-DAA9-E745-B210-B2C45F13A83B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1067148-DDBA-CCA2-D784-0EA0601997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17</a:t>
            </a:fld>
            <a:endParaRPr lang="zh-TW" altLang="en-US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1CCF2359-F0C3-E00F-5F3A-6A8196E875D2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1029" name="Picture 5" descr="The image displays two text bubbles in a minimalistic, blue background, with one side in Chinese and the other in English, both suggesting a reflective statement about youth's perception versus reality.&#10;&#10;AI 產生的內容可能不正確。">
            <a:extLst>
              <a:ext uri="{FF2B5EF4-FFF2-40B4-BE49-F238E27FC236}">
                <a16:creationId xmlns:a16="http://schemas.microsoft.com/office/drawing/2014/main" id="{D2C27B63-FFED-B535-14B6-9E1810E83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8897072"/>
            <a:ext cx="4587875" cy="71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圖片 7" descr="The text describes a potentially risky and illegal money collection activity that could lead to criminal charges and a tarnished future.&#10;&#10;AI 產生的內容可能不正確。">
            <a:extLst>
              <a:ext uri="{FF2B5EF4-FFF2-40B4-BE49-F238E27FC236}">
                <a16:creationId xmlns:a16="http://schemas.microsoft.com/office/drawing/2014/main" id="{CA2E519E-7681-85CA-3927-AB6D4F9AA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9613034"/>
            <a:ext cx="4610100" cy="230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圖片 8" descr="The image depicts a warning to youth about the hidden complexities and potential criminal involvement in seemingly innocuous tasks like money collection and transfer.&#10;&#10;AI 產生的內容可能不正確。">
            <a:extLst>
              <a:ext uri="{FF2B5EF4-FFF2-40B4-BE49-F238E27FC236}">
                <a16:creationId xmlns:a16="http://schemas.microsoft.com/office/drawing/2014/main" id="{BD8C8271-DF59-0E7D-D90C-3347AE830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11914909"/>
            <a:ext cx="4678363" cy="314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圖片 9" descr="The image displays two text bubbles in a minimalistic, blue background, with one side in Chinese and the other in English, both suggesting a reflective statement about youth's perception versus reality.&#10;&#10;AI 產生的內容可能不正確。">
            <a:extLst>
              <a:ext uri="{FF2B5EF4-FFF2-40B4-BE49-F238E27FC236}">
                <a16:creationId xmlns:a16="http://schemas.microsoft.com/office/drawing/2014/main" id="{75C756EA-68BB-1508-CE55-C4873BC68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15061334"/>
            <a:ext cx="4686300" cy="71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圖片 10" descr="The text is a statement in Chinese, emphasizing that minors are responsible for their actions and that courts will consider the seriousness of their crimes regardless of their age.&#10;&#10;AI 產生的內容可能不正確。">
            <a:extLst>
              <a:ext uri="{FF2B5EF4-FFF2-40B4-BE49-F238E27FC236}">
                <a16:creationId xmlns:a16="http://schemas.microsoft.com/office/drawing/2014/main" id="{026AA7E3-2512-4F90-7C06-5FFF2B0AF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15777297"/>
            <a:ext cx="4694238" cy="150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9">
            <a:extLst>
              <a:ext uri="{FF2B5EF4-FFF2-40B4-BE49-F238E27FC236}">
                <a16:creationId xmlns:a16="http://schemas.microsoft.com/office/drawing/2014/main" id="{4FE3E695-4C93-F480-22B3-0C8163127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35329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BE2F5D1-3CEF-9C3C-DD9C-8677CC575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64666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CECB8042-9D5D-0B81-E440-42EF3F168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88970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BB2D3AF1-4D3C-3956-A842-0C8931394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119149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3CCBBF90-F9AE-40F8-AEFF-547573CD2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1728542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146" name="圖片 9" descr="The image displays two text bubbles in a minimalistic, blue background, with one side in Chinese and the other in English, both suggesting a reflective statement about youth's perception versus reality.&#10;&#10;AI 產生的內容可能不正確。">
            <a:extLst>
              <a:ext uri="{FF2B5EF4-FFF2-40B4-BE49-F238E27FC236}">
                <a16:creationId xmlns:a16="http://schemas.microsoft.com/office/drawing/2014/main" id="{A20FCB62-7B0E-18D9-CE3F-2F8EB7BCB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4" y="1341458"/>
            <a:ext cx="9100994" cy="147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圖片 10" descr="The text is a statement in Chinese, emphasizing that minors are responsible for their actions and that courts will consider the seriousness of their crimes regardless of their age.&#10;&#10;AI 產生的內容可能不正確。">
            <a:extLst>
              <a:ext uri="{FF2B5EF4-FFF2-40B4-BE49-F238E27FC236}">
                <a16:creationId xmlns:a16="http://schemas.microsoft.com/office/drawing/2014/main" id="{F6DC32D2-B96F-E5E1-7019-36B70854C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54" y="2850396"/>
            <a:ext cx="9100993" cy="273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9958D44-C773-ECD2-7A47-CF9A90E74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0E906153-ADF3-2DD3-B465-F3EBF2E35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812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738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0"/>
          <p:cNvPicPr preferRelativeResize="0"/>
          <p:nvPr/>
        </p:nvPicPr>
        <p:blipFill rotWithShape="1">
          <a:blip r:embed="rId3">
            <a:alphaModFix/>
          </a:blip>
          <a:srcRect t="1373"/>
          <a:stretch/>
        </p:blipFill>
        <p:spPr>
          <a:xfrm>
            <a:off x="-635" y="634"/>
            <a:ext cx="12192000" cy="685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0"/>
          <p:cNvSpPr txBox="1">
            <a:spLocks noGrp="1"/>
          </p:cNvSpPr>
          <p:nvPr>
            <p:ph type="title"/>
          </p:nvPr>
        </p:nvSpPr>
        <p:spPr>
          <a:xfrm>
            <a:off x="838200" y="6794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b="1" dirty="0"/>
              <a:t>法律後果</a:t>
            </a:r>
            <a:endParaRPr b="1" dirty="0"/>
          </a:p>
        </p:txBody>
      </p:sp>
      <p:sp>
        <p:nvSpPr>
          <p:cNvPr id="171" name="Google Shape;171;p10"/>
          <p:cNvSpPr txBox="1">
            <a:spLocks noGrp="1"/>
          </p:cNvSpPr>
          <p:nvPr>
            <p:ph type="body" idx="1"/>
          </p:nvPr>
        </p:nvSpPr>
        <p:spPr>
          <a:xfrm>
            <a:off x="1538514" y="1999932"/>
            <a:ext cx="9419772" cy="2553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lnSpc>
                <a:spcPct val="100000"/>
              </a:lnSpc>
              <a:buSzPts val="2800"/>
              <a:buFont typeface="Noto Sans Symbols"/>
              <a:buChar char="●"/>
            </a:pP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457200">
              <a:lnSpc>
                <a:spcPct val="10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盜竊罪：最高可被判處監禁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年。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457200">
              <a:lnSpc>
                <a:spcPct val="10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以欺詐罪：一經定罪，最高可判處監禁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年。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457200">
              <a:lnSpc>
                <a:spcPct val="10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洗黑錢罪：借出戶口或協助處理贓款，最高可被判罰款港幣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500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萬元及監禁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14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年。 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2" name="Google Shape;172;p10"/>
          <p:cNvSpPr/>
          <p:nvPr/>
        </p:nvSpPr>
        <p:spPr>
          <a:xfrm>
            <a:off x="3954145" y="271145"/>
            <a:ext cx="4488815" cy="2029460"/>
          </a:xfrm>
          <a:prstGeom prst="irregularSeal1">
            <a:avLst/>
          </a:prstGeom>
          <a:noFill/>
          <a:ln w="38100" cap="flat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0"/>
          <p:cNvSpPr/>
          <p:nvPr/>
        </p:nvSpPr>
        <p:spPr>
          <a:xfrm>
            <a:off x="3851275" y="327660"/>
            <a:ext cx="4488815" cy="2029460"/>
          </a:xfrm>
          <a:prstGeom prst="irregularSeal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10"/>
          <p:cNvPicPr preferRelativeResize="0"/>
          <p:nvPr/>
        </p:nvPicPr>
        <p:blipFill rotWithShape="1">
          <a:blip r:embed="rId4">
            <a:alphaModFix/>
          </a:blip>
          <a:srcRect l="2439" t="9681"/>
          <a:stretch/>
        </p:blipFill>
        <p:spPr>
          <a:xfrm>
            <a:off x="4805362" y="4613286"/>
            <a:ext cx="288607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77D8990-5428-7893-FADE-DE76255930E9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1178294-BC89-F19C-7FCB-DD754841D5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18</a:t>
            </a:fld>
            <a:endParaRPr lang="zh-TW" altLang="en-US"/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B024CD05-1CFF-649F-937A-494A4C722752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1"/>
          <p:cNvPicPr preferRelativeResize="0"/>
          <p:nvPr/>
        </p:nvPicPr>
        <p:blipFill rotWithShape="1">
          <a:blip r:embed="rId3">
            <a:alphaModFix/>
          </a:blip>
          <a:srcRect t="1373"/>
          <a:stretch/>
        </p:blipFill>
        <p:spPr>
          <a:xfrm>
            <a:off x="0" y="0"/>
            <a:ext cx="12192000" cy="685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1"/>
          <p:cNvSpPr txBox="1">
            <a:spLocks noGrp="1"/>
          </p:cNvSpPr>
          <p:nvPr>
            <p:ph type="body" idx="1"/>
          </p:nvPr>
        </p:nvSpPr>
        <p:spPr>
          <a:xfrm>
            <a:off x="1552163" y="2415222"/>
            <a:ext cx="9233172" cy="2746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lnSpc>
                <a:spcPct val="10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升學選擇受限：</a:t>
            </a:r>
            <a:r>
              <a:rPr 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錄取</a:t>
            </a:r>
            <a:r>
              <a:rPr 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時會審視其案底資料，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</a:t>
            </a:r>
            <a:r>
              <a:rPr 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升學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機會</a:t>
            </a:r>
            <a:r>
              <a:rPr 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●"/>
            </a:pPr>
            <a:r>
              <a:rPr 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簽證及出入境受限：</a:t>
            </a:r>
            <a:r>
              <a:rPr 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一旦涉及刑事紀錄，警務處一般不會發出良民證，申請出國留學、離境等將受限制。</a:t>
            </a:r>
            <a:endParaRPr lang="en-GB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457200">
              <a:lnSpc>
                <a:spcPct val="10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成為被勒索的代罪羔羊：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若交出私人資料，有機會被不法分子恐嚇，因越陷越深，最終承擔更重的刑責。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無法考取專業牌照：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社會上許多專業職位都需經過嚴格品格審查才獲發牌照。一旦涉及刑事紀錄，很大機會直接被拒絕發牌。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●"/>
            </a:pP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1" name="Google Shape;181;p11"/>
          <p:cNvSpPr/>
          <p:nvPr/>
        </p:nvSpPr>
        <p:spPr>
          <a:xfrm>
            <a:off x="3954145" y="1405890"/>
            <a:ext cx="3921760" cy="439420"/>
          </a:xfrm>
          <a:prstGeom prst="irregularSeal1">
            <a:avLst/>
          </a:prstGeom>
          <a:noFill/>
          <a:ln w="38100" cap="flat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1"/>
          <p:cNvSpPr/>
          <p:nvPr/>
        </p:nvSpPr>
        <p:spPr>
          <a:xfrm>
            <a:off x="4084320" y="1405890"/>
            <a:ext cx="4023995" cy="599440"/>
          </a:xfrm>
          <a:prstGeom prst="irregularSeal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1"/>
          <p:cNvSpPr txBox="1">
            <a:spLocks noGrp="1"/>
          </p:cNvSpPr>
          <p:nvPr>
            <p:ph type="title"/>
          </p:nvPr>
        </p:nvSpPr>
        <p:spPr>
          <a:xfrm>
            <a:off x="838200" y="6794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lnSpc>
                <a:spcPct val="100000"/>
              </a:lnSpc>
              <a:buSzPts val="4400"/>
            </a:pPr>
            <a:r>
              <a:rPr lang="en-GB" b="1" dirty="0" err="1"/>
              <a:t>毀掉前途</a:t>
            </a:r>
            <a:endParaRPr b="1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D8A4861-0BBF-CC81-60F0-FCE25D2C0FB2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6249CA5-FE02-B9DB-58C8-B6CC598613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19</a:t>
            </a:fld>
            <a:endParaRPr lang="zh-TW" altLang="en-US" dirty="0"/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FE3A453E-0257-36FE-648A-61B31E72D682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AFE41E21-7799-9B9F-0900-AF920924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>
            <a:extLst>
              <a:ext uri="{FF2B5EF4-FFF2-40B4-BE49-F238E27FC236}">
                <a16:creationId xmlns:a16="http://schemas.microsoft.com/office/drawing/2014/main" id="{B40B0899-34C0-CE38-1DEE-6AD789AB09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05" t="-910" r="-1"/>
          <a:stretch/>
        </p:blipFill>
        <p:spPr>
          <a:xfrm>
            <a:off x="-1732" y="-67863"/>
            <a:ext cx="12192000" cy="69258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9D90FCDC-4941-FD9C-9048-E9486FC83469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1F11254-64B1-F8D0-0D1E-BF80560518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20</a:t>
            </a:fld>
            <a:endParaRPr lang="zh-TW" altLang="en-US"/>
          </a:p>
        </p:txBody>
      </p:sp>
      <p:sp>
        <p:nvSpPr>
          <p:cNvPr id="8" name="投影片編號版面配置區 1">
            <a:extLst>
              <a:ext uri="{FF2B5EF4-FFF2-40B4-BE49-F238E27FC236}">
                <a16:creationId xmlns:a16="http://schemas.microsoft.com/office/drawing/2014/main" id="{073C8D88-40AA-BC4C-B923-8FC30A106AFA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CAB128A-4767-1D2E-F093-68EB02C1E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131" y="1584642"/>
            <a:ext cx="9638273" cy="416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93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4"/>
          <p:cNvSpPr txBox="1">
            <a:spLocks noGrp="1"/>
          </p:cNvSpPr>
          <p:nvPr>
            <p:ph type="body" idx="1"/>
          </p:nvPr>
        </p:nvSpPr>
        <p:spPr>
          <a:xfrm>
            <a:off x="1254762" y="1808834"/>
            <a:ext cx="1024191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spcBef>
                <a:spcPts val="0"/>
              </a:spcBef>
              <a:buNone/>
            </a:pPr>
            <a:r>
              <a:rPr 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當我們在網上或朋友口中聽到「日賺千金」、「無需經驗、即日出糧」的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兼職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 </a:t>
            </a:r>
            <a:r>
              <a:rPr 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時，我們應該如何分辨這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「搵快錢」</a:t>
            </a:r>
            <a:r>
              <a:rPr 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是否涉及違法活動？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1" name="Google Shape;211;p14"/>
          <p:cNvPicPr preferRelativeResize="0"/>
          <p:nvPr/>
        </p:nvPicPr>
        <p:blipFill rotWithShape="1">
          <a:blip r:embed="rId4">
            <a:alphaModFix/>
          </a:blip>
          <a:srcRect l="1758" t="3125" r="83954" b="1562"/>
          <a:stretch/>
        </p:blipFill>
        <p:spPr>
          <a:xfrm>
            <a:off x="1422400" y="3404235"/>
            <a:ext cx="788035" cy="775335"/>
          </a:xfrm>
          <a:prstGeom prst="rect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2" name="Google Shape;212;p14"/>
          <p:cNvPicPr preferRelativeResize="0"/>
          <p:nvPr/>
        </p:nvPicPr>
        <p:blipFill rotWithShape="1">
          <a:blip r:embed="rId4">
            <a:alphaModFix/>
          </a:blip>
          <a:srcRect l="18219" t="3279" r="66791" b="-3279"/>
          <a:stretch/>
        </p:blipFill>
        <p:spPr>
          <a:xfrm>
            <a:off x="1422400" y="4946015"/>
            <a:ext cx="788035" cy="775335"/>
          </a:xfrm>
          <a:prstGeom prst="rect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3" name="Google Shape;213;p14"/>
          <p:cNvPicPr preferRelativeResize="0"/>
          <p:nvPr/>
        </p:nvPicPr>
        <p:blipFill rotWithShape="1">
          <a:blip r:embed="rId4">
            <a:alphaModFix/>
          </a:blip>
          <a:srcRect l="34510" t="1563" r="51202" b="1563"/>
          <a:stretch/>
        </p:blipFill>
        <p:spPr>
          <a:xfrm>
            <a:off x="4588510" y="3404870"/>
            <a:ext cx="787400" cy="774700"/>
          </a:xfrm>
          <a:prstGeom prst="rect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4" name="Google Shape;214;p14"/>
          <p:cNvPicPr preferRelativeResize="0"/>
          <p:nvPr/>
        </p:nvPicPr>
        <p:blipFill rotWithShape="1">
          <a:blip r:embed="rId4">
            <a:alphaModFix/>
          </a:blip>
          <a:srcRect l="52359" t="-2233" r="34382" b="-4793"/>
          <a:stretch/>
        </p:blipFill>
        <p:spPr>
          <a:xfrm>
            <a:off x="4588510" y="4946015"/>
            <a:ext cx="787400" cy="775335"/>
          </a:xfrm>
          <a:prstGeom prst="rect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5" name="Google Shape;215;p14"/>
          <p:cNvPicPr preferRelativeResize="0"/>
          <p:nvPr/>
        </p:nvPicPr>
        <p:blipFill rotWithShape="1">
          <a:blip r:embed="rId4">
            <a:alphaModFix/>
          </a:blip>
          <a:srcRect l="68681" t="6176" r="16554" b="-1"/>
          <a:stretch/>
        </p:blipFill>
        <p:spPr>
          <a:xfrm>
            <a:off x="7986395" y="3404870"/>
            <a:ext cx="786765" cy="775335"/>
          </a:xfrm>
          <a:prstGeom prst="rect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6" name="Google Shape;216;p14"/>
          <p:cNvPicPr preferRelativeResize="0"/>
          <p:nvPr/>
        </p:nvPicPr>
        <p:blipFill rotWithShape="1">
          <a:blip r:embed="rId4">
            <a:alphaModFix/>
          </a:blip>
          <a:srcRect l="86605" t="4687"/>
          <a:stretch/>
        </p:blipFill>
        <p:spPr>
          <a:xfrm>
            <a:off x="7985125" y="4946015"/>
            <a:ext cx="788035" cy="775335"/>
          </a:xfrm>
          <a:prstGeom prst="rect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7" name="Google Shape;217;p14"/>
          <p:cNvSpPr/>
          <p:nvPr/>
        </p:nvSpPr>
        <p:spPr>
          <a:xfrm>
            <a:off x="5520373" y="3564255"/>
            <a:ext cx="23209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  <a:t>招聘條件不尋常</a:t>
            </a:r>
            <a:endParaRPr sz="2400" b="1" i="0" u="none" strike="noStrike" cap="none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  <a:sym typeface="Calibri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8870316" y="3564255"/>
            <a:ext cx="262636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  <a:t>借出私人帳戶</a:t>
            </a:r>
            <a:endParaRPr sz="2400" b="1" i="0" u="none" strike="noStrike" cap="none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  <a:sym typeface="Calibri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2339341" y="4946015"/>
            <a:ext cx="201549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  <a:t>工作內容含糊</a:t>
            </a:r>
            <a:endParaRPr sz="2400" b="1" i="0" u="none" strike="noStrike" cap="none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  <a:sym typeface="Calibri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  <a:t>不能公開</a:t>
            </a:r>
            <a:endParaRPr sz="2400" b="1" i="0" u="none" strike="noStrike" cap="none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5520374" y="5105400"/>
            <a:ext cx="23209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  <a:t>要求先繳交費用</a:t>
            </a:r>
            <a:endParaRPr sz="2400" b="1" i="0" u="none" strike="noStrike" cap="none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  <a:sym typeface="Calibri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2267268" y="3404235"/>
            <a:ext cx="232092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  <a:t>聯絡方式</a:t>
            </a:r>
            <a:r>
              <a:rPr lang="zh-TW" altLang="en-US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  <a:t>與面試流程欠正式</a:t>
            </a:r>
            <a:endParaRPr lang="en-US" sz="2400" b="1" i="0" u="none" strike="noStrike" cap="none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8870316" y="4946015"/>
            <a:ext cx="275717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  <a:t>要求交出個人</a:t>
            </a:r>
            <a:br>
              <a:rPr lang="en-GB" altLang="zh-TW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</a:br>
            <a:r>
              <a:rPr lang="zh-TW" sz="2400" b="1" i="0" u="none" strike="noStrike" cap="none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</a:rPr>
              <a:t>證件/重要資料</a:t>
            </a:r>
            <a:endParaRPr sz="2400" b="1" i="0" u="none" strike="noStrike" cap="none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  <a:sym typeface="Calibri"/>
            </a:endParaRPr>
          </a:p>
        </p:txBody>
      </p:sp>
      <p:sp>
        <p:nvSpPr>
          <p:cNvPr id="4" name="Google Shape;198;p13">
            <a:extLst>
              <a:ext uri="{FF2B5EF4-FFF2-40B4-BE49-F238E27FC236}">
                <a16:creationId xmlns:a16="http://schemas.microsoft.com/office/drawing/2014/main" id="{0B7F55C5-C885-B6C2-7970-F295A2B790D2}"/>
              </a:ext>
            </a:extLst>
          </p:cNvPr>
          <p:cNvSpPr txBox="1">
            <a:spLocks/>
          </p:cNvSpPr>
          <p:nvPr/>
        </p:nvSpPr>
        <p:spPr>
          <a:xfrm>
            <a:off x="1422400" y="760851"/>
            <a:ext cx="1083500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想一想：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4BC04E9-973F-F2BA-99CB-B427FB35C58C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9AF7539-CB1D-2C5B-356A-2C6811BEF8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21</a:t>
            </a:fld>
            <a:endParaRPr lang="zh-TW" altLang="en-US"/>
          </a:p>
        </p:txBody>
      </p:sp>
      <p:sp>
        <p:nvSpPr>
          <p:cNvPr id="7" name="投影片編號版面配置區 1">
            <a:extLst>
              <a:ext uri="{FF2B5EF4-FFF2-40B4-BE49-F238E27FC236}">
                <a16:creationId xmlns:a16="http://schemas.microsoft.com/office/drawing/2014/main" id="{D1FC462A-1E65-1F55-79A4-3AB54EA062C6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5"/>
          <p:cNvPicPr preferRelativeResize="0"/>
          <p:nvPr/>
        </p:nvPicPr>
        <p:blipFill rotWithShape="1">
          <a:blip r:embed="rId3">
            <a:alphaModFix/>
          </a:blip>
          <a:srcRect t="1289"/>
          <a:stretch/>
        </p:blipFill>
        <p:spPr>
          <a:xfrm>
            <a:off x="-6350" y="-6350"/>
            <a:ext cx="12192000" cy="687035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5"/>
          <p:cNvSpPr txBox="1">
            <a:spLocks noGrp="1"/>
          </p:cNvSpPr>
          <p:nvPr>
            <p:ph type="title"/>
          </p:nvPr>
        </p:nvSpPr>
        <p:spPr>
          <a:xfrm>
            <a:off x="943610" y="970915"/>
            <a:ext cx="10515600" cy="168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zh-TW" sz="4800" b="1" dirty="0"/>
              <a:t>你能找出</a:t>
            </a:r>
            <a:br>
              <a:rPr lang="zh-TW" sz="4800" b="1" dirty="0"/>
            </a:br>
            <a:r>
              <a:rPr lang="zh-TW" sz="4800" b="1" dirty="0"/>
              <a:t>案件中的受害者嗎？</a:t>
            </a:r>
            <a:endParaRPr sz="4800" b="1" dirty="0"/>
          </a:p>
        </p:txBody>
      </p:sp>
      <p:sp>
        <p:nvSpPr>
          <p:cNvPr id="229" name="Google Shape;229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endParaRPr/>
          </a:p>
        </p:txBody>
      </p:sp>
      <p:pic>
        <p:nvPicPr>
          <p:cNvPr id="230" name="Google Shape;230;p15" descr="Gemini_Generated_Image_3005z33005z330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720000">
            <a:off x="8227060" y="4716145"/>
            <a:ext cx="1422400" cy="19399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31" name="Google Shape;231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0075" y="2989580"/>
            <a:ext cx="1623695" cy="221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600000">
            <a:off x="4567555" y="3213100"/>
            <a:ext cx="2244090" cy="306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200000">
            <a:off x="2767965" y="5208270"/>
            <a:ext cx="1828165" cy="13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1080000">
            <a:off x="1050925" y="2919095"/>
            <a:ext cx="2134870" cy="29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720000">
            <a:off x="9257665" y="2641600"/>
            <a:ext cx="2134870" cy="29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21805" y="3146425"/>
            <a:ext cx="2156460" cy="29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420000">
            <a:off x="6374130" y="5364480"/>
            <a:ext cx="1828165" cy="130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3C59AAE9-6AF4-4B0F-81D5-72468F10CAD3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9A51D3-C4B7-7581-86F1-8966E2D490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22</a:t>
            </a:fld>
            <a:endParaRPr lang="zh-TW" altLang="en-US"/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1CC4C240-7BF7-9799-246B-DB6EEA55A591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6"/>
          <p:cNvPicPr preferRelativeResize="0"/>
          <p:nvPr/>
        </p:nvPicPr>
        <p:blipFill rotWithShape="1">
          <a:blip r:embed="rId3">
            <a:alphaModFix/>
          </a:blip>
          <a:srcRect l="610"/>
          <a:stretch/>
        </p:blipFill>
        <p:spPr>
          <a:xfrm>
            <a:off x="0" y="0"/>
            <a:ext cx="12192000" cy="6871438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6"/>
          <p:cNvSpPr txBox="1">
            <a:spLocks noGrp="1"/>
          </p:cNvSpPr>
          <p:nvPr>
            <p:ph type="title"/>
          </p:nvPr>
        </p:nvSpPr>
        <p:spPr>
          <a:xfrm>
            <a:off x="1415415" y="107932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4800" b="1" dirty="0"/>
              <a:t>找找看：</a:t>
            </a:r>
            <a:endParaRPr sz="4800" b="1" dirty="0"/>
          </a:p>
        </p:txBody>
      </p:sp>
      <p:sp>
        <p:nvSpPr>
          <p:cNvPr id="244" name="Google Shape;244;p16"/>
          <p:cNvSpPr txBox="1">
            <a:spLocks noGrp="1"/>
          </p:cNvSpPr>
          <p:nvPr>
            <p:ph type="body" idx="1"/>
          </p:nvPr>
        </p:nvSpPr>
        <p:spPr>
          <a:xfrm>
            <a:off x="5417367" y="2252799"/>
            <a:ext cx="3238260" cy="435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r>
              <a:rPr lang="zh-TW" sz="3200" dirty="0"/>
              <a:t>多個</a:t>
            </a:r>
            <a:r>
              <a:rPr lang="zh-TW" altLang="en-US" sz="3200" dirty="0"/>
              <a:t>住宅</a:t>
            </a:r>
            <a:r>
              <a:rPr lang="zh-TW" sz="3200" dirty="0"/>
              <a:t>單位被</a:t>
            </a:r>
            <a:r>
              <a:rPr lang="zh-TW" sz="3200" dirty="0">
                <a:solidFill>
                  <a:srgbClr val="FF0000"/>
                </a:solidFill>
              </a:rPr>
              <a:t>淋紅油</a:t>
            </a:r>
            <a:r>
              <a:rPr lang="zh-TW" sz="3200" dirty="0"/>
              <a:t>，</a:t>
            </a:r>
            <a:endParaRPr lang="en-GB" altLang="zh-TW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r>
              <a:rPr lang="zh-TW" sz="3200" dirty="0"/>
              <a:t>誰受</a:t>
            </a:r>
            <a:r>
              <a:rPr lang="zh-TW" altLang="en-US" sz="3200" dirty="0"/>
              <a:t>到</a:t>
            </a:r>
            <a:r>
              <a:rPr lang="zh-TW" sz="3200" dirty="0"/>
              <a:t>影響？</a:t>
            </a:r>
            <a:endParaRPr lang="en-GB" altLang="zh-TW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r>
              <a:rPr lang="zh-TW" sz="3200" dirty="0"/>
              <a:t>誰受到牽連？</a:t>
            </a:r>
            <a:endParaRPr sz="3200" dirty="0"/>
          </a:p>
        </p:txBody>
      </p:sp>
      <p:pic>
        <p:nvPicPr>
          <p:cNvPr id="245" name="Google Shape;245;p16" descr="Gemini_Generated_Image_3005z33005z330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5415" y="1264920"/>
            <a:ext cx="3703955" cy="505079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2743CBC0-9765-3100-037F-4B1CB4CB8B72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FD052BA-3958-AEC6-A515-78343F64D8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23</a:t>
            </a:fld>
            <a:endParaRPr lang="zh-TW" altLang="en-US"/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D3BED847-83D7-A4F5-0263-48BC00852D90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7"/>
          <p:cNvPicPr preferRelativeResize="0"/>
          <p:nvPr/>
        </p:nvPicPr>
        <p:blipFill rotWithShape="1">
          <a:blip r:embed="rId3">
            <a:alphaModFix/>
          </a:blip>
          <a:srcRect l="610"/>
          <a:stretch/>
        </p:blipFill>
        <p:spPr>
          <a:xfrm>
            <a:off x="-1847" y="0"/>
            <a:ext cx="12192000" cy="6871438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7"/>
          <p:cNvSpPr txBox="1">
            <a:spLocks noGrp="1"/>
          </p:cNvSpPr>
          <p:nvPr>
            <p:ph type="title"/>
          </p:nvPr>
        </p:nvSpPr>
        <p:spPr>
          <a:xfrm>
            <a:off x="1947545" y="10606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4800" b="1" dirty="0"/>
              <a:t>設身處地想一想</a:t>
            </a:r>
            <a:endParaRPr sz="4800" b="1" dirty="0"/>
          </a:p>
        </p:txBody>
      </p:sp>
      <p:sp>
        <p:nvSpPr>
          <p:cNvPr id="252" name="Google Shape;252;p17"/>
          <p:cNvSpPr txBox="1">
            <a:spLocks noGrp="1"/>
          </p:cNvSpPr>
          <p:nvPr>
            <p:ph type="body" idx="1"/>
          </p:nvPr>
        </p:nvSpPr>
        <p:spPr>
          <a:xfrm>
            <a:off x="5053734" y="2670666"/>
            <a:ext cx="4691380" cy="263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sz="3200" dirty="0"/>
              <a:t>騙徒假冒內地官員，指控受害人涉嫌經濟犯罪，迫使他們交出資金。</a:t>
            </a:r>
            <a:endParaRPr lang="en-US" altLang="zh-TW" sz="32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sz="3200" dirty="0"/>
              <a:t>受害人（尤其是長者）經歷了怎樣的恐懼和絕望？</a:t>
            </a:r>
            <a:endParaRPr sz="3200" dirty="0"/>
          </a:p>
        </p:txBody>
      </p:sp>
      <p:pic>
        <p:nvPicPr>
          <p:cNvPr id="253" name="Google Shape;25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4526" y="931545"/>
            <a:ext cx="4166466" cy="56874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2FD9AE9-0CCA-24F9-7B51-16348987919D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256C4F2-7CF6-B2D5-2049-7C0D8118F2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24</a:t>
            </a:fld>
            <a:endParaRPr lang="zh-TW" altLang="en-US"/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70E622C4-6D72-523F-3306-7F033BB35631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8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4976"/>
            <a:ext cx="12224385" cy="685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8"/>
          <p:cNvSpPr txBox="1">
            <a:spLocks noGrp="1"/>
          </p:cNvSpPr>
          <p:nvPr>
            <p:ph type="title"/>
          </p:nvPr>
        </p:nvSpPr>
        <p:spPr>
          <a:xfrm>
            <a:off x="1278082" y="856298"/>
            <a:ext cx="10075718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4000" dirty="0"/>
              <a:t>這不單是一場敲詐金錢的騙局，</a:t>
            </a:r>
            <a:br>
              <a:rPr lang="zh-TW" sz="4000" dirty="0"/>
            </a:br>
            <a:r>
              <a:rPr lang="zh-TW" sz="4000" dirty="0"/>
              <a:t>更是一場</a:t>
            </a:r>
            <a:r>
              <a:rPr lang="zh-TW" sz="4000" dirty="0">
                <a:solidFill>
                  <a:srgbClr val="FF0000"/>
                </a:solidFill>
              </a:rPr>
              <a:t>摧毁</a:t>
            </a:r>
            <a:r>
              <a:rPr lang="zh-TW" sz="4000" dirty="0"/>
              <a:t>受害者的家庭、生活安全感，</a:t>
            </a:r>
            <a:br>
              <a:rPr lang="en-GB" altLang="zh-TW" sz="4000" dirty="0"/>
            </a:br>
            <a:r>
              <a:rPr lang="zh-TW" sz="4000" dirty="0"/>
              <a:t>以至是他一生的沉痛災難。</a:t>
            </a:r>
            <a:endParaRPr sz="4000" dirty="0"/>
          </a:p>
        </p:txBody>
      </p:sp>
      <p:pic>
        <p:nvPicPr>
          <p:cNvPr id="260" name="Google Shape;260;p18"/>
          <p:cNvPicPr preferRelativeResize="0"/>
          <p:nvPr/>
        </p:nvPicPr>
        <p:blipFill rotWithShape="1">
          <a:blip r:embed="rId4">
            <a:alphaModFix/>
          </a:blip>
          <a:srcRect l="913" t="1129" r="53626" b="1721"/>
          <a:stretch/>
        </p:blipFill>
        <p:spPr>
          <a:xfrm rot="360000">
            <a:off x="7743190" y="3202940"/>
            <a:ext cx="240411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CDF114-47F4-FDFD-0502-B42AD7E401EB}"/>
              </a:ext>
            </a:extLst>
          </p:cNvPr>
          <p:cNvSpPr txBox="1"/>
          <p:nvPr/>
        </p:nvSpPr>
        <p:spPr>
          <a:xfrm>
            <a:off x="0" y="6499319"/>
            <a:ext cx="5886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https://www.police.gov.hk/info/ebook/fiib/2024/01/index.html#p=14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956852B-7B8F-F497-09DF-3C8979C35368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8201C5A-9B1C-AAB9-287D-74CCFFBD03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25</a:t>
            </a:fld>
            <a:endParaRPr lang="zh-TW" altLang="en-US"/>
          </a:p>
        </p:txBody>
      </p:sp>
      <p:sp>
        <p:nvSpPr>
          <p:cNvPr id="7" name="投影片編號版面配置區 1">
            <a:extLst>
              <a:ext uri="{FF2B5EF4-FFF2-40B4-BE49-F238E27FC236}">
                <a16:creationId xmlns:a16="http://schemas.microsoft.com/office/drawing/2014/main" id="{B3862862-0113-D845-7059-122CE347E201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9"/>
          <p:cNvPicPr preferRelativeResize="0"/>
          <p:nvPr/>
        </p:nvPicPr>
        <p:blipFill rotWithShape="1">
          <a:blip r:embed="rId3">
            <a:alphaModFix/>
          </a:blip>
          <a:srcRect l="305" t="-910" r="-1"/>
          <a:stretch/>
        </p:blipFill>
        <p:spPr>
          <a:xfrm>
            <a:off x="0" y="-67863"/>
            <a:ext cx="12192000" cy="6925863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9"/>
          <p:cNvSpPr txBox="1">
            <a:spLocks noGrp="1"/>
          </p:cNvSpPr>
          <p:nvPr>
            <p:ph type="title"/>
          </p:nvPr>
        </p:nvSpPr>
        <p:spPr>
          <a:xfrm>
            <a:off x="786765" y="75646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5000" b="1" dirty="0">
                <a:latin typeface="Calibri"/>
                <a:ea typeface="Calibri"/>
                <a:cs typeface="Calibri"/>
                <a:sym typeface="Calibri"/>
              </a:rPr>
              <a:t>防騙三寶</a:t>
            </a:r>
            <a:endParaRPr sz="5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9"/>
          <p:cNvSpPr txBox="1">
            <a:spLocks noGrp="1"/>
          </p:cNvSpPr>
          <p:nvPr>
            <p:ph type="body" idx="1"/>
          </p:nvPr>
        </p:nvSpPr>
        <p:spPr>
          <a:xfrm>
            <a:off x="2847108" y="1861367"/>
            <a:ext cx="748145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掛線（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Disconnect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</a:p>
          <a:p>
            <a:pPr marL="0" lvl="1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若接到自稱親友、政府官員或客服的陌生來電，且提及金錢、罰款或索取個人資料等可疑內容，立即掛斷電話。</a:t>
            </a:r>
          </a:p>
          <a:p>
            <a:pPr marL="0" lvl="1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zh-TW" altLang="en-US" sz="1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核實（Verify）</a:t>
            </a:r>
            <a:r>
              <a:rPr lang="zh-TW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endParaRPr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1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zh-TW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不要盡信來電者的身份或說法。應透過官方途徑、官方網頁或直接致電該機構查詢，或親自聯絡相關親友以核實事件真偽。</a:t>
            </a:r>
            <a:endParaRPr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1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en-US" sz="10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搵求助（Seek Help）</a:t>
            </a:r>
            <a:r>
              <a:rPr lang="zh-TW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endParaRPr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1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zh-TW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如有任何懷疑，應立即向家人、朋友尋求意見</a:t>
            </a: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4884DF7-22F4-BDAF-6FA1-B3F0EA7C231F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53FAE23-2262-79BD-8806-7AEC4F5CFB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26</a:t>
            </a:fld>
            <a:endParaRPr lang="zh-TW" altLang="en-US"/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4698564E-E360-2C46-D0C2-06F2B47C1F98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610"/>
          <a:stretch/>
        </p:blipFill>
        <p:spPr>
          <a:xfrm>
            <a:off x="-6350" y="-26670"/>
            <a:ext cx="12205335" cy="691134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0"/>
          <p:cNvSpPr txBox="1">
            <a:spLocks noGrp="1"/>
          </p:cNvSpPr>
          <p:nvPr>
            <p:ph type="title"/>
          </p:nvPr>
        </p:nvSpPr>
        <p:spPr>
          <a:xfrm>
            <a:off x="3993152" y="65005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5000" b="1" dirty="0"/>
              <a:t>提防騙子短片</a:t>
            </a:r>
            <a:endParaRPr sz="5000" b="1" dirty="0"/>
          </a:p>
        </p:txBody>
      </p:sp>
      <p:sp>
        <p:nvSpPr>
          <p:cNvPr id="274" name="Google Shape;274;p20"/>
          <p:cNvSpPr txBox="1"/>
          <p:nvPr/>
        </p:nvSpPr>
        <p:spPr>
          <a:xfrm>
            <a:off x="3061153" y="5418092"/>
            <a:ext cx="631144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altLang="zh-TW" sz="2000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  <a:hlinkClick r:id="rId4"/>
              </a:rPr>
              <a:t>https://www.youtube.com/watch?v=aG9_Z3b9ddI</a:t>
            </a:r>
            <a:endParaRPr sz="2000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  <a:sym typeface="Calibri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EF9A482E-2A46-2D63-8D8D-84EFD80BA2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6320" y="1975622"/>
            <a:ext cx="5779359" cy="32204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BB1410E5-9C46-ED3C-1988-A46DA185830D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75BABA3-6015-FE8D-8D93-5949FE9FAD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27</a:t>
            </a:fld>
            <a:endParaRPr lang="zh-TW" altLang="en-US"/>
          </a:p>
        </p:txBody>
      </p:sp>
      <p:sp>
        <p:nvSpPr>
          <p:cNvPr id="7" name="投影片編號版面配置區 1">
            <a:extLst>
              <a:ext uri="{FF2B5EF4-FFF2-40B4-BE49-F238E27FC236}">
                <a16:creationId xmlns:a16="http://schemas.microsoft.com/office/drawing/2014/main" id="{321D6C77-210C-5A5F-54A4-AA8CB5912752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20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>
          <a:extLst>
            <a:ext uri="{FF2B5EF4-FFF2-40B4-BE49-F238E27FC236}">
              <a16:creationId xmlns:a16="http://schemas.microsoft.com/office/drawing/2014/main" id="{76B87F44-74ED-089A-5EE4-BEB95778C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8">
            <a:extLst>
              <a:ext uri="{FF2B5EF4-FFF2-40B4-BE49-F238E27FC236}">
                <a16:creationId xmlns:a16="http://schemas.microsoft.com/office/drawing/2014/main" id="{323001A7-CA01-64CE-8617-409CDC496950}"/>
              </a:ext>
            </a:extLst>
          </p:cNvPr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4976"/>
            <a:ext cx="12224385" cy="68529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5CA5C4F8-1365-DD78-F057-B542B5C74C82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b="1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54449D0-E86F-9FE7-0738-D522D6664C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28</a:t>
            </a:fld>
            <a:endParaRPr lang="zh-TW" altLang="en-US"/>
          </a:p>
        </p:txBody>
      </p:sp>
      <p:sp>
        <p:nvSpPr>
          <p:cNvPr id="7" name="投影片編號版面配置區 1">
            <a:extLst>
              <a:ext uri="{FF2B5EF4-FFF2-40B4-BE49-F238E27FC236}">
                <a16:creationId xmlns:a16="http://schemas.microsoft.com/office/drawing/2014/main" id="{68F1415C-D519-03C9-9226-BC6EE893CC4B}"/>
              </a:ext>
            </a:extLst>
          </p:cNvPr>
          <p:cNvSpPr txBox="1">
            <a:spLocks/>
          </p:cNvSpPr>
          <p:nvPr/>
        </p:nvSpPr>
        <p:spPr>
          <a:xfrm>
            <a:off x="10514013" y="5883275"/>
            <a:ext cx="5508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1FE4B0F-2902-44FC-CD33-45AFA12B70DA}"/>
              </a:ext>
            </a:extLst>
          </p:cNvPr>
          <p:cNvSpPr txBox="1"/>
          <p:nvPr/>
        </p:nvSpPr>
        <p:spPr>
          <a:xfrm>
            <a:off x="2815936" y="4558261"/>
            <a:ext cx="4434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特別鳴謝：</a:t>
            </a:r>
            <a:r>
              <a:rPr lang="en-GB" sz="2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sz="20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FAAD1F31-F0E2-5E32-E89E-93B8F2B6B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375" y="4742927"/>
            <a:ext cx="2843066" cy="99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25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2845</TotalTime>
  <Words>1643</Words>
  <Application>Microsoft Office PowerPoint</Application>
  <PresentationFormat>Widescreen</PresentationFormat>
  <Paragraphs>179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佈景主題</vt:lpstr>
      <vt:lpstr>理財心理小測驗</vt:lpstr>
      <vt:lpstr>心理特質： </vt:lpstr>
      <vt:lpstr>選項 A：保守防禦型（安全感與資本積累）💰</vt:lpstr>
      <vt:lpstr>選項 AB：平衡規劃型（重視彈性與永續管理）⚖️</vt:lpstr>
      <vt:lpstr>選項 B：即時享樂型（重視當下體驗）🎉</vt:lpstr>
      <vt:lpstr>PowerPoint Presentation</vt:lpstr>
      <vt:lpstr>未獲其利，先受其害</vt:lpstr>
      <vt:lpstr>PowerPoint Presentation</vt:lpstr>
      <vt:lpstr>PowerPoint Presentation</vt:lpstr>
      <vt:lpstr>想一想：</vt:lpstr>
      <vt:lpstr>真的有『高回報、低要求』 的工作嗎？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法律後果</vt:lpstr>
      <vt:lpstr>毀掉前途</vt:lpstr>
      <vt:lpstr>PowerPoint Presentation</vt:lpstr>
      <vt:lpstr>PowerPoint Presentation</vt:lpstr>
      <vt:lpstr>你能找出 案件中的受害者嗎？</vt:lpstr>
      <vt:lpstr>找找看：</vt:lpstr>
      <vt:lpstr>設身處地想一想</vt:lpstr>
      <vt:lpstr>這不單是一場敲詐金錢的騙局， 更是一場摧毁受害者的家庭、生活安全感， 以至是他一生的沉痛災難。</vt:lpstr>
      <vt:lpstr>防騙三寶</vt:lpstr>
      <vt:lpstr>提防騙子短片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iris wong</dc:creator>
  <cp:lastModifiedBy>AU, Yuen Yee Mandy [CHL]</cp:lastModifiedBy>
  <cp:revision>42</cp:revision>
  <dcterms:created xsi:type="dcterms:W3CDTF">2026-07-12T04:30:00Z</dcterms:created>
  <dcterms:modified xsi:type="dcterms:W3CDTF">2026-10-05T04:51:00Z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1028-10.8.0.6003</vt:lpwstr>
  </property>
</Properties>
</file>