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60" r:id="rId3"/>
    <p:sldId id="273" r:id="rId4"/>
    <p:sldId id="272" r:id="rId5"/>
    <p:sldId id="261" r:id="rId6"/>
    <p:sldId id="258" r:id="rId7"/>
    <p:sldId id="264" r:id="rId8"/>
    <p:sldId id="271" r:id="rId9"/>
    <p:sldId id="270" r:id="rId10"/>
    <p:sldId id="274" r:id="rId11"/>
    <p:sldId id="265" r:id="rId12"/>
    <p:sldId id="276" r:id="rId13"/>
    <p:sldId id="267" r:id="rId14"/>
    <p:sldId id="269" r:id="rId15"/>
    <p:sldId id="310" r:id="rId16"/>
  </p:sldIdLst>
  <p:sldSz cx="18288000" cy="10287000"/>
  <p:notesSz cx="6858000" cy="9144000"/>
  <p:embeddedFontLst>
    <p:embeddedFont>
      <p:font typeface="Aileron Light" panose="020B0604020202020204" charset="0"/>
      <p:regular r:id="rId17"/>
    </p:embeddedFont>
    <p:embeddedFont>
      <p:font typeface="Century Gothic" panose="020B0502020202020204" pitchFamily="34" charset="0"/>
      <p:regular r:id="rId18"/>
      <p:bold r:id="rId19"/>
      <p:italic r:id="rId20"/>
      <p:boldItalic r:id="rId21"/>
    </p:embeddedFont>
    <p:embeddedFont>
      <p:font typeface="Microsoft JhengHei" panose="020B0604030504040204" pitchFamily="34" charset="-120"/>
      <p:regular r:id="rId22"/>
      <p:bold r:id="rId23"/>
    </p:embeddedFont>
    <p:embeddedFont>
      <p:font typeface="Microsoft JhengHei" panose="020B0604030504040204" pitchFamily="34" charset="-120"/>
      <p:regular r:id="rId22"/>
      <p:bold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2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7" dt="2026-10-05T02:13:30.5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0" d="100"/>
          <a:sy n="50" d="100"/>
        </p:scale>
        <p:origin x="87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47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N, Haley [SPFEO]" userId="S::chanh@eduhk.hk::7d7eee0c-1046-4f70-8a48-87e127f46548" providerId="AD" clId="Web-{00000000-0000-0000-0000-000000000000}"/>
    <pc:docChg chg="modSld">
      <pc:chgData name="CHAN, Haley [SPFEO]" userId="S::chanh@eduhk.hk::7d7eee0c-1046-4f70-8a48-87e127f46548" providerId="AD" clId="Web-{00000000-0000-0000-0000-000000000000}" dt="2026-10-05T02:13:30.538" v="16" actId="1076"/>
      <pc:docMkLst>
        <pc:docMk/>
      </pc:docMkLst>
      <pc:sldChg chg="modSp">
        <pc:chgData name="CHAN, Haley [SPFEO]" userId="S::chanh@eduhk.hk::7d7eee0c-1046-4f70-8a48-87e127f46548" providerId="AD" clId="Web-{00000000-0000-0000-0000-000000000000}" dt="2026-10-05T02:11:16.314" v="7" actId="1076"/>
        <pc:sldMkLst>
          <pc:docMk/>
          <pc:sldMk cId="0" sldId="258"/>
        </pc:sldMkLst>
        <pc:spChg chg="mod">
          <ac:chgData name="CHAN, Haley [SPFEO]" userId="S::chanh@eduhk.hk::7d7eee0c-1046-4f70-8a48-87e127f46548" providerId="AD" clId="Web-{00000000-0000-0000-0000-000000000000}" dt="2026-10-05T02:11:16.314" v="7" actId="1076"/>
          <ac:spMkLst>
            <pc:docMk/>
            <pc:sldMk cId="0" sldId="258"/>
            <ac:spMk id="2" creationId="{00000000-0000-0000-0000-000000000000}"/>
          </ac:spMkLst>
        </pc:spChg>
      </pc:sldChg>
      <pc:sldChg chg="modSp">
        <pc:chgData name="CHAN, Haley [SPFEO]" userId="S::chanh@eduhk.hk::7d7eee0c-1046-4f70-8a48-87e127f46548" providerId="AD" clId="Web-{00000000-0000-0000-0000-000000000000}" dt="2026-10-05T02:10:59.079" v="5" actId="1076"/>
        <pc:sldMkLst>
          <pc:docMk/>
          <pc:sldMk cId="0" sldId="261"/>
        </pc:sldMkLst>
        <pc:spChg chg="mod">
          <ac:chgData name="CHAN, Haley [SPFEO]" userId="S::chanh@eduhk.hk::7d7eee0c-1046-4f70-8a48-87e127f46548" providerId="AD" clId="Web-{00000000-0000-0000-0000-000000000000}" dt="2026-10-05T02:10:59.079" v="5" actId="1076"/>
          <ac:spMkLst>
            <pc:docMk/>
            <pc:sldMk cId="0" sldId="261"/>
            <ac:spMk id="18" creationId="{5DF0CC37-E8A3-47DB-78BD-75CCD9A9B02B}"/>
          </ac:spMkLst>
        </pc:spChg>
      </pc:sldChg>
      <pc:sldChg chg="modSp">
        <pc:chgData name="CHAN, Haley [SPFEO]" userId="S::chanh@eduhk.hk::7d7eee0c-1046-4f70-8a48-87e127f46548" providerId="AD" clId="Web-{00000000-0000-0000-0000-000000000000}" dt="2026-10-05T02:11:31.565" v="8" actId="1076"/>
        <pc:sldMkLst>
          <pc:docMk/>
          <pc:sldMk cId="302611949" sldId="264"/>
        </pc:sldMkLst>
        <pc:spChg chg="mod">
          <ac:chgData name="CHAN, Haley [SPFEO]" userId="S::chanh@eduhk.hk::7d7eee0c-1046-4f70-8a48-87e127f46548" providerId="AD" clId="Web-{00000000-0000-0000-0000-000000000000}" dt="2026-10-05T02:11:31.565" v="8" actId="1076"/>
          <ac:spMkLst>
            <pc:docMk/>
            <pc:sldMk cId="302611949" sldId="264"/>
            <ac:spMk id="3" creationId="{9A61071E-309A-9D78-0697-0D5740B1DE2F}"/>
          </ac:spMkLst>
        </pc:spChg>
      </pc:sldChg>
      <pc:sldChg chg="modSp">
        <pc:chgData name="CHAN, Haley [SPFEO]" userId="S::chanh@eduhk.hk::7d7eee0c-1046-4f70-8a48-87e127f46548" providerId="AD" clId="Web-{00000000-0000-0000-0000-000000000000}" dt="2026-10-05T02:13:30.538" v="16" actId="1076"/>
        <pc:sldMkLst>
          <pc:docMk/>
          <pc:sldMk cId="0" sldId="265"/>
        </pc:sldMkLst>
        <pc:spChg chg="mod">
          <ac:chgData name="CHAN, Haley [SPFEO]" userId="S::chanh@eduhk.hk::7d7eee0c-1046-4f70-8a48-87e127f46548" providerId="AD" clId="Web-{00000000-0000-0000-0000-000000000000}" dt="2026-10-05T02:13:30.538" v="16" actId="1076"/>
          <ac:spMkLst>
            <pc:docMk/>
            <pc:sldMk cId="0" sldId="265"/>
            <ac:spMk id="13" creationId="{C3D6A5F6-98D7-0075-8E8E-97794246B8BF}"/>
          </ac:spMkLst>
        </pc:spChg>
      </pc:sldChg>
      <pc:sldChg chg="modSp">
        <pc:chgData name="CHAN, Haley [SPFEO]" userId="S::chanh@eduhk.hk::7d7eee0c-1046-4f70-8a48-87e127f46548" providerId="AD" clId="Web-{00000000-0000-0000-0000-000000000000}" dt="2026-10-05T02:12:45.193" v="15" actId="1076"/>
        <pc:sldMkLst>
          <pc:docMk/>
          <pc:sldMk cId="3975200517" sldId="271"/>
        </pc:sldMkLst>
        <pc:spChg chg="mod">
          <ac:chgData name="CHAN, Haley [SPFEO]" userId="S::chanh@eduhk.hk::7d7eee0c-1046-4f70-8a48-87e127f46548" providerId="AD" clId="Web-{00000000-0000-0000-0000-000000000000}" dt="2026-10-05T02:12:45.193" v="15" actId="1076"/>
          <ac:spMkLst>
            <pc:docMk/>
            <pc:sldMk cId="3975200517" sldId="271"/>
            <ac:spMk id="3" creationId="{B4FF36E5-FD4E-D0F4-DB16-D6155989439E}"/>
          </ac:spMkLst>
        </pc:spChg>
        <pc:spChg chg="mod ord">
          <ac:chgData name="CHAN, Haley [SPFEO]" userId="S::chanh@eduhk.hk::7d7eee0c-1046-4f70-8a48-87e127f46548" providerId="AD" clId="Web-{00000000-0000-0000-0000-000000000000}" dt="2026-10-05T02:12:38.364" v="14" actId="1076"/>
          <ac:spMkLst>
            <pc:docMk/>
            <pc:sldMk cId="3975200517" sldId="271"/>
            <ac:spMk id="8" creationId="{8B942F38-6F5B-A550-1393-5E27D9BAD40D}"/>
          </ac:spMkLst>
        </pc:spChg>
        <pc:spChg chg="mod">
          <ac:chgData name="CHAN, Haley [SPFEO]" userId="S::chanh@eduhk.hk::7d7eee0c-1046-4f70-8a48-87e127f46548" providerId="AD" clId="Web-{00000000-0000-0000-0000-000000000000}" dt="2026-10-05T02:12:33.942" v="13" actId="1076"/>
          <ac:spMkLst>
            <pc:docMk/>
            <pc:sldMk cId="3975200517" sldId="271"/>
            <ac:spMk id="10" creationId="{CD0F4E61-40C4-ADC4-2EEC-CD85FBD66695}"/>
          </ac:spMkLst>
        </pc:spChg>
        <pc:picChg chg="mod ord">
          <ac:chgData name="CHAN, Haley [SPFEO]" userId="S::chanh@eduhk.hk::7d7eee0c-1046-4f70-8a48-87e127f46548" providerId="AD" clId="Web-{00000000-0000-0000-0000-000000000000}" dt="2026-10-05T02:12:28.051" v="12" actId="1076"/>
          <ac:picMkLst>
            <pc:docMk/>
            <pc:sldMk cId="3975200517" sldId="271"/>
            <ac:picMk id="7" creationId="{53EFE7D2-C67E-E7EA-5544-0A63BD57AD7D}"/>
          </ac:picMkLst>
        </pc:picChg>
      </pc:sldChg>
      <pc:sldChg chg="modSp">
        <pc:chgData name="CHAN, Haley [SPFEO]" userId="S::chanh@eduhk.hk::7d7eee0c-1046-4f70-8a48-87e127f46548" providerId="AD" clId="Web-{00000000-0000-0000-0000-000000000000}" dt="2026-10-05T02:10:26.875" v="4" actId="1076"/>
        <pc:sldMkLst>
          <pc:docMk/>
          <pc:sldMk cId="2965028736" sldId="272"/>
        </pc:sldMkLst>
        <pc:spChg chg="mod">
          <ac:chgData name="CHAN, Haley [SPFEO]" userId="S::chanh@eduhk.hk::7d7eee0c-1046-4f70-8a48-87e127f46548" providerId="AD" clId="Web-{00000000-0000-0000-0000-000000000000}" dt="2026-10-05T02:10:26.875" v="4" actId="1076"/>
          <ac:spMkLst>
            <pc:docMk/>
            <pc:sldMk cId="2965028736" sldId="272"/>
            <ac:spMk id="5" creationId="{91BF15D1-D112-8F1F-63B1-15BCDBDA799A}"/>
          </ac:spMkLst>
        </pc:spChg>
        <pc:spChg chg="mod">
          <ac:chgData name="CHAN, Haley [SPFEO]" userId="S::chanh@eduhk.hk::7d7eee0c-1046-4f70-8a48-87e127f46548" providerId="AD" clId="Web-{00000000-0000-0000-0000-000000000000}" dt="2026-10-05T02:10:17.187" v="3" actId="1076"/>
          <ac:spMkLst>
            <pc:docMk/>
            <pc:sldMk cId="2965028736" sldId="272"/>
            <ac:spMk id="17" creationId="{3516F8AA-6A12-72B7-124D-AA7C8BE184E6}"/>
          </ac:spMkLst>
        </pc:spChg>
      </pc:sldChg>
      <pc:sldChg chg="modSp">
        <pc:chgData name="CHAN, Haley [SPFEO]" userId="S::chanh@eduhk.hk::7d7eee0c-1046-4f70-8a48-87e127f46548" providerId="AD" clId="Web-{00000000-0000-0000-0000-000000000000}" dt="2026-10-05T02:10:02.640" v="0" actId="1076"/>
        <pc:sldMkLst>
          <pc:docMk/>
          <pc:sldMk cId="2827532607" sldId="273"/>
        </pc:sldMkLst>
        <pc:spChg chg="mod">
          <ac:chgData name="CHAN, Haley [SPFEO]" userId="S::chanh@eduhk.hk::7d7eee0c-1046-4f70-8a48-87e127f46548" providerId="AD" clId="Web-{00000000-0000-0000-0000-000000000000}" dt="2026-10-05T02:10:02.640" v="0" actId="1076"/>
          <ac:spMkLst>
            <pc:docMk/>
            <pc:sldMk cId="2827532607" sldId="273"/>
            <ac:spMk id="10" creationId="{B58AAFBA-759D-0E8C-1013-5B3D3178472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712119" y="914402"/>
            <a:ext cx="14858999" cy="4686299"/>
          </a:xfrm>
        </p:spPr>
        <p:txBody>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1712117" y="6515100"/>
            <a:ext cx="14859000" cy="2171700"/>
          </a:xfrm>
        </p:spPr>
        <p:txBody>
          <a:bodyPr/>
          <a:lstStyle>
            <a:lvl1pPr marL="0" indent="0" algn="l">
              <a:buNone/>
              <a:defRPr sz="3000">
                <a:gradFill flip="none" rotWithShape="1">
                  <a:gsLst>
                    <a:gs pos="0">
                      <a:schemeClr val="tx1"/>
                    </a:gs>
                    <a:gs pos="100000">
                      <a:schemeClr val="tx1">
                        <a:lumMod val="75000"/>
                      </a:schemeClr>
                    </a:gs>
                  </a:gsLst>
                  <a:lin ang="5400000" scaled="0"/>
                  <a:tileRect/>
                </a:gra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E2C3F31-1FBA-597A-0921-F23BA9C7D6C8}"/>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2763D377-2F79-DC8E-07A0-4D5275885D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A33E5FD-8AE0-1125-20AA-C947DC68D9C9}"/>
              </a:ext>
            </a:extLst>
          </p:cNvPr>
          <p:cNvSpPr>
            <a:spLocks noGrp="1"/>
          </p:cNvSpPr>
          <p:nvPr>
            <p:ph type="sldNum" sz="quarter" idx="12"/>
          </p:nvPr>
        </p:nvSpPr>
        <p:spPr/>
        <p:txBody>
          <a:bodyPr/>
          <a:lstStyle>
            <a:lvl1pPr>
              <a:defRPr/>
            </a:lvl1pPr>
          </a:lstStyle>
          <a:p>
            <a:pPr>
              <a:defRPr/>
            </a:pPr>
            <a:fld id="{0788A50D-81F9-4D83-BF77-9B21310B092A}" type="slidenum">
              <a:rPr lang="en-US" altLang="en-US"/>
              <a:pPr>
                <a:defRPr/>
              </a:pPr>
              <a:t>‹#›</a:t>
            </a:fld>
            <a:endParaRPr lang="en-US" altLang="en-US"/>
          </a:p>
        </p:txBody>
      </p:sp>
    </p:spTree>
    <p:extLst>
      <p:ext uri="{BB962C8B-B14F-4D97-AF65-F5344CB8AC3E}">
        <p14:creationId xmlns:p14="http://schemas.microsoft.com/office/powerpoint/2010/main" val="206596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freesvg.org/smiling-teen-profile-avatar-vector-graphics" TargetMode="External"/><Relationship Id="rId3" Type="http://schemas.openxmlformats.org/officeDocument/2006/relationships/hyperlink" Target="https://www.youtube.com/watch?v=cgrjjrXtKeQ" TargetMode="External"/><Relationship Id="rId7" Type="http://schemas.microsoft.com/office/2007/relationships/hdphoto" Target="../media/hdphoto1.wdp"/><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hyperlink" Target="https://www.youtube.com/watch?v=Zuwc0f9uMRI" TargetMode="External"/><Relationship Id="rId4" Type="http://schemas.openxmlformats.org/officeDocument/2006/relationships/hyperlink" Target="https://www.youtube.com/watch?v=9LFs-FrJok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hyperlink" Target="https://www.edb.gov.hk/attachment/tc/teacher/guidance-discipline-services/support%20service/harmonious-school-anti-bullying/harmonious-school.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facebook.com/watch/?v=1477204227353863" TargetMode="External"/><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share.google/2WdAPIJaKnvkgLVnT" TargetMode="External"/><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svgsilh.com/image/98620.html" TargetMode="External"/><Relationship Id="rId2" Type="http://schemas.openxmlformats.org/officeDocument/2006/relationships/image" Target="../media/image11.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hyperlink" Target="https://edtechpower.blogspot.com/2013/05/5-things-learners-today-should-be-doing.html"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9FF"/>
        </a:solidFill>
        <a:effectLst/>
      </p:bgPr>
    </p:bg>
    <p:spTree>
      <p:nvGrpSpPr>
        <p:cNvPr id="1" name=""/>
        <p:cNvGrpSpPr/>
        <p:nvPr/>
      </p:nvGrpSpPr>
      <p:grpSpPr>
        <a:xfrm>
          <a:off x="0" y="0"/>
          <a:ext cx="0" cy="0"/>
          <a:chOff x="0" y="0"/>
          <a:chExt cx="0" cy="0"/>
        </a:xfrm>
      </p:grpSpPr>
      <p:sp>
        <p:nvSpPr>
          <p:cNvPr id="2" name="Freeform 2"/>
          <p:cNvSpPr/>
          <p:nvPr/>
        </p:nvSpPr>
        <p:spPr>
          <a:xfrm rot="-3320581">
            <a:off x="4657675" y="-562025"/>
            <a:ext cx="11734559" cy="11734559"/>
          </a:xfrm>
          <a:custGeom>
            <a:avLst/>
            <a:gdLst/>
            <a:ahLst/>
            <a:cxnLst/>
            <a:rect l="l" t="t" r="r" b="b"/>
            <a:pathLst>
              <a:path w="11734559" h="11734559">
                <a:moveTo>
                  <a:pt x="0" y="0"/>
                </a:moveTo>
                <a:lnTo>
                  <a:pt x="11734558" y="0"/>
                </a:lnTo>
                <a:lnTo>
                  <a:pt x="11734558" y="11734558"/>
                </a:lnTo>
                <a:lnTo>
                  <a:pt x="0" y="11734558"/>
                </a:lnTo>
                <a:lnTo>
                  <a:pt x="0" y="0"/>
                </a:lnTo>
                <a:close/>
              </a:path>
            </a:pathLst>
          </a:custGeom>
          <a:blipFill>
            <a:blip>
              <a:alphaModFix amt="3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1219200" y="1409700"/>
            <a:ext cx="11201400" cy="923330"/>
          </a:xfrm>
          <a:prstGeom prst="rect">
            <a:avLst/>
          </a:prstGeom>
        </p:spPr>
        <p:txBody>
          <a:bodyPr wrap="square" lIns="0" tIns="0" rIns="0" bIns="0" rtlCol="0" anchor="t">
            <a:spAutoFit/>
          </a:bodyPr>
          <a:lstStyle/>
          <a:p>
            <a:pPr algn="l"/>
            <a:r>
              <a:rPr lang="en-HK" altLang="zh-TW" sz="6000" b="1" spc="-74" dirty="0">
                <a:solidFill>
                  <a:srgbClr val="1F191A"/>
                </a:solidFill>
                <a:latin typeface="Arial" panose="020B0604020202020204" pitchFamily="34" charset="0"/>
                <a:ea typeface="Aileron Light"/>
                <a:cs typeface="Arial" panose="020B0604020202020204" pitchFamily="34" charset="0"/>
                <a:sym typeface="Aileron Light"/>
              </a:rPr>
              <a:t>Task One: Making Friends</a:t>
            </a:r>
            <a:endParaRPr lang="en-US" sz="6000" b="1" spc="-74" dirty="0">
              <a:solidFill>
                <a:srgbClr val="1F191A"/>
              </a:solidFill>
              <a:latin typeface="Arial" panose="020B0604020202020204" pitchFamily="34" charset="0"/>
              <a:ea typeface="Aileron Light"/>
              <a:cs typeface="Arial" panose="020B0604020202020204" pitchFamily="34" charset="0"/>
              <a:sym typeface="Aileron Light"/>
            </a:endParaRPr>
          </a:p>
        </p:txBody>
      </p:sp>
      <p:sp>
        <p:nvSpPr>
          <p:cNvPr id="4" name="TextBox 4"/>
          <p:cNvSpPr txBox="1"/>
          <p:nvPr/>
        </p:nvSpPr>
        <p:spPr>
          <a:xfrm>
            <a:off x="1303267" y="3238500"/>
            <a:ext cx="15994133" cy="4431983"/>
          </a:xfrm>
          <a:prstGeom prst="rect">
            <a:avLst/>
          </a:prstGeom>
        </p:spPr>
        <p:txBody>
          <a:bodyPr wrap="square" lIns="0" tIns="0" rIns="0" bIns="0" rtlCol="0" anchor="t">
            <a:spAutoFit/>
          </a:bodyPr>
          <a:lstStyle/>
          <a:p>
            <a:r>
              <a:rPr lang="en-HK" altLang="zh-TW" sz="3200" spc="-27" dirty="0">
                <a:solidFill>
                  <a:srgbClr val="1F191A"/>
                </a:solidFill>
                <a:latin typeface="Arial" panose="020B0604020202020204" pitchFamily="34" charset="0"/>
                <a:ea typeface="微軟正黑體" panose="020B0604030504040204" pitchFamily="34" charset="-120"/>
                <a:cs typeface="Arial" panose="020B0604020202020204" pitchFamily="34" charset="0"/>
              </a:rPr>
              <a:t>Self-Reflection</a:t>
            </a:r>
            <a:endParaRPr lang="en-US" sz="3200" spc="-27" dirty="0">
              <a:solidFill>
                <a:srgbClr val="1F191A"/>
              </a:solidFill>
              <a:latin typeface="Arial" panose="020B0604020202020204" pitchFamily="34" charset="0"/>
              <a:ea typeface="微軟正黑體" panose="020B0604030504040204" pitchFamily="34" charset="-120"/>
              <a:cs typeface="Arial" panose="020B0604020202020204" pitchFamily="34" charset="0"/>
            </a:endParaRPr>
          </a:p>
          <a:p>
            <a:pPr algn="l"/>
            <a:endParaRPr lang="en-US" altLang="zh-TW" sz="3200" spc="-27" dirty="0">
              <a:solidFill>
                <a:srgbClr val="1F191A"/>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marL="742950" indent="-742950">
              <a:buFont typeface="+mj-lt"/>
              <a:buAutoNum type="alphaUcPeriod"/>
            </a:pPr>
            <a:r>
              <a:rPr lang="en-HK" altLang="zh-TW" sz="3200" b="1" dirty="0">
                <a:latin typeface="Arial" panose="020B0604020202020204" pitchFamily="34" charset="0"/>
                <a:ea typeface="微軟正黑體" panose="020B0604030504040204" pitchFamily="34" charset="-120"/>
                <a:cs typeface="Arial" panose="020B0604020202020204" pitchFamily="34" charset="0"/>
              </a:rPr>
              <a:t>My Social Circle</a:t>
            </a:r>
            <a:r>
              <a:rPr lang="zh-TW" altLang="en-US" sz="3200" dirty="0">
                <a:latin typeface="Arial" panose="020B0604020202020204" pitchFamily="34" charset="0"/>
                <a:ea typeface="微軟正黑體" panose="020B0604030504040204" pitchFamily="34" charset="-120"/>
                <a:cs typeface="Arial" panose="020B0604020202020204" pitchFamily="34" charset="0"/>
              </a:rPr>
              <a:t>：</a:t>
            </a:r>
            <a:r>
              <a:rPr lang="en-HK" altLang="zh-TW" sz="3200" dirty="0">
                <a:latin typeface="Arial" panose="020B0604020202020204" pitchFamily="34" charset="0"/>
                <a:ea typeface="微軟正黑體" panose="020B0604030504040204" pitchFamily="34" charset="-120"/>
                <a:cs typeface="Arial" panose="020B0604020202020204" pitchFamily="34" charset="0"/>
              </a:rPr>
              <a:t>At school, how many friends do you currently spend time with face-to-face and play with the most often on a daily basis?</a:t>
            </a:r>
            <a:endParaRPr lang="en-US" sz="3200" dirty="0">
              <a:latin typeface="Arial" panose="020B0604020202020204" pitchFamily="34" charset="0"/>
              <a:ea typeface="微軟正黑體" panose="020B0604030504040204" pitchFamily="34" charset="-120"/>
              <a:cs typeface="Arial" panose="020B0604020202020204" pitchFamily="34" charset="0"/>
            </a:endParaRPr>
          </a:p>
          <a:p>
            <a:pPr marL="742950" indent="-742950">
              <a:buFont typeface="+mj-lt"/>
              <a:buAutoNum type="alphaUcPeriod"/>
            </a:pPr>
            <a:r>
              <a:rPr lang="en-HK" altLang="zh-TW" sz="3200" b="1" dirty="0">
                <a:latin typeface="Arial" panose="020B0604020202020204" pitchFamily="34" charset="0"/>
                <a:ea typeface="微軟正黑體" panose="020B0604030504040204" pitchFamily="34" charset="-120"/>
                <a:cs typeface="Arial" panose="020B0604020202020204" pitchFamily="34" charset="0"/>
              </a:rPr>
              <a:t>A Safe Haven</a:t>
            </a:r>
            <a:r>
              <a:rPr lang="zh-TW" altLang="en-US" sz="3200" dirty="0">
                <a:latin typeface="Arial" panose="020B0604020202020204" pitchFamily="34" charset="0"/>
                <a:ea typeface="微軟正黑體" panose="020B0604030504040204" pitchFamily="34" charset="-120"/>
                <a:cs typeface="Arial" panose="020B0604020202020204" pitchFamily="34" charset="0"/>
              </a:rPr>
              <a:t>：</a:t>
            </a:r>
            <a:r>
              <a:rPr lang="en-HK" altLang="zh-TW" sz="3200" dirty="0">
                <a:latin typeface="Arial" panose="020B0604020202020204" pitchFamily="34" charset="0"/>
                <a:ea typeface="微軟正黑體" panose="020B0604030504040204" pitchFamily="34" charset="-120"/>
                <a:cs typeface="Arial" panose="020B0604020202020204" pitchFamily="34" charset="0"/>
              </a:rPr>
              <a:t>Where do you and this group of friends enjoy gathering at school? (For example, in the corridor during recess, in the playground at lunchtime, or at the basketball court after school)</a:t>
            </a:r>
            <a:endParaRPr lang="en-US" sz="3200" dirty="0">
              <a:latin typeface="Arial" panose="020B0604020202020204" pitchFamily="34" charset="0"/>
              <a:ea typeface="微軟正黑體" panose="020B0604030504040204" pitchFamily="34" charset="-120"/>
              <a:cs typeface="Arial" panose="020B0604020202020204" pitchFamily="34" charset="0"/>
            </a:endParaRPr>
          </a:p>
          <a:p>
            <a:pPr marL="742950" indent="-742950">
              <a:buFont typeface="+mj-lt"/>
              <a:buAutoNum type="alphaUcPeriod"/>
            </a:pPr>
            <a:r>
              <a:rPr lang="en-HK" altLang="zh-TW" sz="3200" b="1" dirty="0">
                <a:latin typeface="Arial" panose="020B0604020202020204" pitchFamily="34" charset="0"/>
                <a:ea typeface="微軟正黑體" panose="020B0604030504040204" pitchFamily="34" charset="-120"/>
                <a:cs typeface="Arial" panose="020B0604020202020204" pitchFamily="34" charset="0"/>
              </a:rPr>
              <a:t>Expectations of Friends</a:t>
            </a:r>
            <a:r>
              <a:rPr lang="zh-TW" altLang="en-US" sz="3200" dirty="0">
                <a:latin typeface="Arial" panose="020B0604020202020204" pitchFamily="34" charset="0"/>
                <a:ea typeface="微軟正黑體" panose="020B0604030504040204" pitchFamily="34" charset="-120"/>
                <a:cs typeface="Arial" panose="020B0604020202020204" pitchFamily="34" charset="0"/>
              </a:rPr>
              <a:t>：</a:t>
            </a:r>
            <a:r>
              <a:rPr lang="en-HK" altLang="zh-TW" sz="3200" dirty="0">
                <a:latin typeface="Arial" panose="020B0604020202020204" pitchFamily="34" charset="0"/>
                <a:ea typeface="微軟正黑體" panose="020B0604030504040204" pitchFamily="34" charset="-120"/>
                <a:cs typeface="Arial" panose="020B0604020202020204" pitchFamily="34" charset="0"/>
              </a:rPr>
              <a:t>When you feel upset, are excluded by others, or find yourself in trouble, what do you hope that this group of friends will do for you?</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sp>
        <p:nvSpPr>
          <p:cNvPr id="7" name="文字方塊 6">
            <a:extLst>
              <a:ext uri="{FF2B5EF4-FFF2-40B4-BE49-F238E27FC236}">
                <a16:creationId xmlns:a16="http://schemas.microsoft.com/office/drawing/2014/main" id="{A3DF7FED-95C6-5F13-21C7-797AB630290C}"/>
              </a:ext>
            </a:extLst>
          </p:cNvPr>
          <p:cNvSpPr txBox="1"/>
          <p:nvPr/>
        </p:nvSpPr>
        <p:spPr>
          <a:xfrm>
            <a:off x="6400800" y="505497"/>
            <a:ext cx="11430000" cy="584775"/>
          </a:xfrm>
          <a:prstGeom prst="rect">
            <a:avLst/>
          </a:prstGeom>
          <a:noFill/>
        </p:spPr>
        <p:txBody>
          <a:bodyPr wrap="square">
            <a:spAutoFit/>
          </a:bodyPr>
          <a:lstStyle/>
          <a:p>
            <a:pPr algn="r"/>
            <a:r>
              <a:rPr lang="en-US" altLang="zh-TW" sz="3200" dirty="0">
                <a:effectLst/>
                <a:latin typeface="Arial" panose="020B0604020202020204" pitchFamily="34" charset="0"/>
                <a:ea typeface="Microsoft JhengHei"/>
                <a:cs typeface="Arial" panose="020B0604020202020204" pitchFamily="34" charset="0"/>
              </a:rPr>
              <a:t>Staying Away from Violence and Bullying</a:t>
            </a:r>
            <a:endParaRPr lang="en-GB" sz="3200" dirty="0">
              <a:latin typeface="Arial" panose="020B0604020202020204" pitchFamily="34" charset="0"/>
              <a:ea typeface="Microsoft JhengHei"/>
              <a:cs typeface="Arial" panose="020B0604020202020204" pitchFamily="34" charset="0"/>
            </a:endParaRPr>
          </a:p>
        </p:txBody>
      </p:sp>
      <p:sp>
        <p:nvSpPr>
          <p:cNvPr id="9" name="TextBox 5">
            <a:extLst>
              <a:ext uri="{FF2B5EF4-FFF2-40B4-BE49-F238E27FC236}">
                <a16:creationId xmlns:a16="http://schemas.microsoft.com/office/drawing/2014/main" id="{DD503684-AE64-C167-8C98-B4EF398F5E76}"/>
              </a:ext>
            </a:extLst>
          </p:cNvPr>
          <p:cNvSpPr txBox="1"/>
          <p:nvPr/>
        </p:nvSpPr>
        <p:spPr>
          <a:xfrm>
            <a:off x="12420600" y="8179518"/>
            <a:ext cx="6545331" cy="1661993"/>
          </a:xfrm>
          <a:prstGeom prst="rect">
            <a:avLst/>
          </a:prstGeom>
        </p:spPr>
        <p:txBody>
          <a:bodyPr wrap="square" lIns="0" tIns="0" rIns="0" bIns="0" rtlCol="0" anchor="t">
            <a:spAutoFit/>
          </a:bodyPr>
          <a:lstStyle/>
          <a:p>
            <a:r>
              <a:rPr lang="zh-TW" altLang="en-US" dirty="0">
                <a:latin typeface="微軟正黑體" panose="020B0604030504040204" pitchFamily="34" charset="-120"/>
                <a:ea typeface="微軟正黑體" panose="020B0604030504040204" pitchFamily="34" charset="-120"/>
              </a:rPr>
              <a:t>譚詠麟</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朋友</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a:t>
            </a:r>
            <a:r>
              <a:rPr lang="en-US" dirty="0">
                <a:solidFill>
                  <a:srgbClr val="1F191A"/>
                </a:solidFill>
                <a:latin typeface="微軟正黑體" panose="020B0604030504040204" pitchFamily="34" charset="-120"/>
                <a:ea typeface="微軟正黑體" panose="020B0604030504040204" pitchFamily="34" charset="-120"/>
                <a:cs typeface="Aileron Light"/>
                <a:sym typeface="Aileron Light"/>
                <a:hlinkClick r:id="rId3"/>
              </a:rPr>
              <a:t>https://www.youtube.com/watch?v=cgrjjrXtKeQ</a:t>
            </a:r>
            <a:endParaRPr lang="en-US" dirty="0">
              <a:solidFill>
                <a:srgbClr val="1F191A"/>
              </a:solidFill>
              <a:latin typeface="微軟正黑體" panose="020B0604030504040204" pitchFamily="34" charset="-120"/>
              <a:ea typeface="微軟正黑體" panose="020B0604030504040204" pitchFamily="34" charset="-120"/>
              <a:cs typeface="Aileron Light"/>
              <a:sym typeface="Aileron Light"/>
            </a:endParaRPr>
          </a:p>
          <a:p>
            <a:r>
              <a:rPr lang="en-GB" dirty="0">
                <a:latin typeface="微軟正黑體" panose="020B0604030504040204" pitchFamily="34" charset="-120"/>
                <a:ea typeface="微軟正黑體" panose="020B0604030504040204" pitchFamily="34" charset="-120"/>
              </a:rPr>
              <a:t>Mirror </a:t>
            </a:r>
            <a:r>
              <a:rPr lang="en-US" dirty="0">
                <a:latin typeface="微軟正黑體" panose="020B0604030504040204" pitchFamily="34" charset="-120"/>
                <a:ea typeface="微軟正黑體" panose="020B0604030504040204" pitchFamily="34" charset="-120"/>
              </a:rPr>
              <a:t>We All Are</a:t>
            </a:r>
            <a:r>
              <a:rPr lang="zh-TW" altLang="en-US" dirty="0">
                <a:latin typeface="微軟正黑體" panose="020B0604030504040204" pitchFamily="34" charset="-120"/>
                <a:ea typeface="微軟正黑體" panose="020B0604030504040204" pitchFamily="34" charset="-120"/>
              </a:rPr>
              <a:t>：</a:t>
            </a:r>
            <a:endParaRPr lang="en-US" altLang="zh-TW" dirty="0">
              <a:latin typeface="微軟正黑體" panose="020B0604030504040204" pitchFamily="34" charset="-120"/>
              <a:ea typeface="微軟正黑體" panose="020B0604030504040204" pitchFamily="34" charset="-120"/>
            </a:endParaRPr>
          </a:p>
          <a:p>
            <a:r>
              <a:rPr lang="en-US" dirty="0">
                <a:latin typeface="微軟正黑體" panose="020B0604030504040204" pitchFamily="34" charset="-120"/>
                <a:ea typeface="微軟正黑體" panose="020B0604030504040204" pitchFamily="34" charset="-120"/>
                <a:hlinkClick r:id="rId4"/>
              </a:rPr>
              <a:t>https://www.youtube.com/watch?v=9LFs-FrJokU</a:t>
            </a:r>
            <a:endParaRPr 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力臻</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我的課本留白處</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a:t>
            </a:r>
            <a:endParaRPr lang="en-US" dirty="0">
              <a:latin typeface="微軟正黑體" panose="020B0604030504040204" pitchFamily="34" charset="-120"/>
              <a:ea typeface="微軟正黑體" panose="020B0604030504040204" pitchFamily="34" charset="-120"/>
            </a:endParaRPr>
          </a:p>
          <a:p>
            <a:r>
              <a:rPr lang="en-US" dirty="0">
                <a:solidFill>
                  <a:srgbClr val="1F191A"/>
                </a:solidFill>
                <a:latin typeface="微軟正黑體" panose="020B0604030504040204" pitchFamily="34" charset="-120"/>
                <a:ea typeface="微軟正黑體" panose="020B0604030504040204" pitchFamily="34" charset="-120"/>
                <a:cs typeface="Aileron Light"/>
                <a:sym typeface="Aileron Light"/>
                <a:hlinkClick r:id="rId5"/>
              </a:rPr>
              <a:t>https://www.youtube.com/watch?v=Zuwc0f9uMRI</a:t>
            </a:r>
            <a:endParaRPr lang="en-US" dirty="0">
              <a:solidFill>
                <a:srgbClr val="1F191A"/>
              </a:solidFill>
              <a:latin typeface="微軟正黑體" panose="020B0604030504040204" pitchFamily="34" charset="-120"/>
              <a:ea typeface="微軟正黑體" panose="020B0604030504040204" pitchFamily="34" charset="-120"/>
              <a:cs typeface="Aileron Light"/>
              <a:sym typeface="Aileron Light"/>
            </a:endParaRPr>
          </a:p>
        </p:txBody>
      </p:sp>
      <p:pic>
        <p:nvPicPr>
          <p:cNvPr id="11" name="Picture 5">
            <a:extLst>
              <a:ext uri="{FF2B5EF4-FFF2-40B4-BE49-F238E27FC236}">
                <a16:creationId xmlns:a16="http://schemas.microsoft.com/office/drawing/2014/main" id="{336A983E-E2D3-DD6E-17C5-2F9B98A9ACEB}"/>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3164821" y="1505228"/>
            <a:ext cx="2730500" cy="2730500"/>
          </a:xfrm>
          <a:prstGeom prst="rect">
            <a:avLst/>
          </a:prstGeom>
        </p:spPr>
      </p:pic>
      <p:sp>
        <p:nvSpPr>
          <p:cNvPr id="5" name="投影片編號版面配置區 1">
            <a:extLst>
              <a:ext uri="{FF2B5EF4-FFF2-40B4-BE49-F238E27FC236}">
                <a16:creationId xmlns:a16="http://schemas.microsoft.com/office/drawing/2014/main" id="{CB054F08-3403-678E-F2F5-828A43FFE430}"/>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a:t>
            </a:fld>
            <a:endParaRPr lang="en-US" alt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3">
            <a:extLst>
              <a:ext uri="{FF2B5EF4-FFF2-40B4-BE49-F238E27FC236}">
                <a16:creationId xmlns:a16="http://schemas.microsoft.com/office/drawing/2014/main" id="{FF25EA60-44F5-19E2-C093-377D2CB7252E}"/>
              </a:ext>
            </a:extLst>
          </p:cNvPr>
          <p:cNvSpPr/>
          <p:nvPr/>
        </p:nvSpPr>
        <p:spPr>
          <a:xfrm flipH="1">
            <a:off x="11201400" y="2514468"/>
            <a:ext cx="6306617" cy="7259415"/>
          </a:xfrm>
          <a:custGeom>
            <a:avLst/>
            <a:gdLst/>
            <a:ahLst/>
            <a:cxnLst/>
            <a:rect l="l" t="t" r="r" b="b"/>
            <a:pathLst>
              <a:path w="6306617" h="7259415">
                <a:moveTo>
                  <a:pt x="6306617" y="0"/>
                </a:moveTo>
                <a:lnTo>
                  <a:pt x="0" y="0"/>
                </a:lnTo>
                <a:lnTo>
                  <a:pt x="0" y="7259415"/>
                </a:lnTo>
                <a:lnTo>
                  <a:pt x="6306617" y="7259415"/>
                </a:lnTo>
                <a:lnTo>
                  <a:pt x="6306617" y="0"/>
                </a:lnTo>
                <a:close/>
              </a:path>
            </a:pathLst>
          </a:custGeom>
          <a:blipFill>
            <a:blip r:embed="rId3"/>
            <a:stretch>
              <a:fillRect/>
            </a:stretch>
          </a:blipFill>
        </p:spPr>
        <p:txBody>
          <a:bodyPr/>
          <a:lstStyle/>
          <a:p>
            <a:endParaRPr lang="en-GB"/>
          </a:p>
        </p:txBody>
      </p:sp>
      <p:sp>
        <p:nvSpPr>
          <p:cNvPr id="7" name="文字方塊 6">
            <a:extLst>
              <a:ext uri="{FF2B5EF4-FFF2-40B4-BE49-F238E27FC236}">
                <a16:creationId xmlns:a16="http://schemas.microsoft.com/office/drawing/2014/main" id="{F4A87E93-26E2-F42F-DF9C-64223B358A3B}"/>
              </a:ext>
            </a:extLst>
          </p:cNvPr>
          <p:cNvSpPr txBox="1"/>
          <p:nvPr/>
        </p:nvSpPr>
        <p:spPr>
          <a:xfrm>
            <a:off x="8915400" y="505497"/>
            <a:ext cx="8915400" cy="584775"/>
          </a:xfrm>
          <a:prstGeom prst="rect">
            <a:avLst/>
          </a:prstGeom>
          <a:noFill/>
        </p:spPr>
        <p:txBody>
          <a:bodyPr wrap="square">
            <a:spAutoFit/>
          </a:bodyPr>
          <a:lstStyle/>
          <a:p>
            <a:pPr algn="r"/>
            <a:r>
              <a:rPr lang="en-US" altLang="zh-TW" sz="3200" dirty="0">
                <a:solidFill>
                  <a:schemeClr val="bg1"/>
                </a:solidFill>
                <a:effectLst/>
                <a:latin typeface="Arial" panose="020B0604020202020204" pitchFamily="34" charset="0"/>
                <a:ea typeface="Microsoft JhengHei"/>
                <a:cs typeface="Arial" panose="020B0604020202020204" pitchFamily="34" charset="0"/>
              </a:rPr>
              <a:t>Staying Away from Violence and Bullying</a:t>
            </a:r>
            <a:endParaRPr lang="en-GB" sz="3200" dirty="0">
              <a:latin typeface="Arial" panose="020B0604020202020204" pitchFamily="34" charset="0"/>
              <a:ea typeface="Microsoft JhengHei"/>
              <a:cs typeface="Arial" panose="020B0604020202020204" pitchFamily="34" charset="0"/>
            </a:endParaRPr>
          </a:p>
        </p:txBody>
      </p:sp>
      <p:sp>
        <p:nvSpPr>
          <p:cNvPr id="5" name="文字方塊 4">
            <a:extLst>
              <a:ext uri="{FF2B5EF4-FFF2-40B4-BE49-F238E27FC236}">
                <a16:creationId xmlns:a16="http://schemas.microsoft.com/office/drawing/2014/main" id="{5E40B4EB-7027-D015-DC93-D8294EA8FE75}"/>
              </a:ext>
            </a:extLst>
          </p:cNvPr>
          <p:cNvSpPr txBox="1"/>
          <p:nvPr/>
        </p:nvSpPr>
        <p:spPr>
          <a:xfrm>
            <a:off x="1219200" y="3496895"/>
            <a:ext cx="11201400" cy="2800767"/>
          </a:xfrm>
          <a:prstGeom prst="rect">
            <a:avLst/>
          </a:prstGeom>
          <a:noFill/>
        </p:spPr>
        <p:txBody>
          <a:bodyPr wrap="square">
            <a:spAutoFit/>
          </a:bodyPr>
          <a:lstStyle/>
          <a:p>
            <a:pPr>
              <a:lnSpc>
                <a:spcPct val="100000"/>
              </a:lnSpc>
            </a:pPr>
            <a:r>
              <a:rPr lang="en-GB" altLang="zh-TW" sz="7200" b="1" dirty="0">
                <a:solidFill>
                  <a:srgbClr val="F9F9FF"/>
                </a:solidFill>
                <a:latin typeface="Arial" panose="020B0604020202020204" pitchFamily="34" charset="0"/>
                <a:ea typeface="微軟正黑體" panose="020B0604030504040204" pitchFamily="34" charset="-120"/>
                <a:cs typeface="Arial" panose="020B0604020202020204" pitchFamily="34" charset="0"/>
              </a:rPr>
              <a:t>Watch Video</a:t>
            </a:r>
          </a:p>
          <a:p>
            <a:pPr>
              <a:lnSpc>
                <a:spcPct val="100000"/>
              </a:lnSpc>
            </a:pPr>
            <a:endParaRPr lang="en-GB" altLang="zh-TW" sz="7200" b="1" spc="-429" dirty="0">
              <a:solidFill>
                <a:srgbClr val="F9F9FF"/>
              </a:solidFill>
              <a:latin typeface="Arial" panose="020B0604020202020204" pitchFamily="34" charset="0"/>
              <a:ea typeface="微軟正黑體" panose="020B0604030504040204" pitchFamily="34" charset="-120"/>
              <a:cs typeface="Arial" panose="020B0604020202020204" pitchFamily="34" charset="0"/>
            </a:endParaRPr>
          </a:p>
          <a:p>
            <a:pPr>
              <a:lnSpc>
                <a:spcPct val="100000"/>
              </a:lnSpc>
            </a:pPr>
            <a:r>
              <a:rPr lang="en-GB" altLang="zh-TW" sz="3200" b="1" dirty="0">
                <a:solidFill>
                  <a:srgbClr val="F9F9FF"/>
                </a:solidFill>
                <a:latin typeface="Arial" panose="020B0604020202020204" pitchFamily="34" charset="0"/>
                <a:ea typeface="微軟正黑體" panose="020B0604030504040204" pitchFamily="34" charset="-120"/>
                <a:cs typeface="Arial" panose="020B0604020202020204" pitchFamily="34" charset="0"/>
              </a:rPr>
              <a:t>https://youtu.be/8h3hvbSQMT8?si=yd5lt1mNmhJAcBUP</a:t>
            </a:r>
            <a:endParaRPr lang="en-GB" dirty="0">
              <a:latin typeface="Arial" panose="020B0604020202020204" pitchFamily="34" charset="0"/>
              <a:cs typeface="Arial" panose="020B0604020202020204" pitchFamily="34" charset="0"/>
            </a:endParaRPr>
          </a:p>
        </p:txBody>
      </p:sp>
      <p:sp>
        <p:nvSpPr>
          <p:cNvPr id="3" name="投影片編號版面配置區 1">
            <a:extLst>
              <a:ext uri="{FF2B5EF4-FFF2-40B4-BE49-F238E27FC236}">
                <a16:creationId xmlns:a16="http://schemas.microsoft.com/office/drawing/2014/main" id="{D47EEF55-9602-0BB3-A537-810A023FAA4D}"/>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a:t>
            </a:fld>
            <a:endParaRPr lang="en-US" altLang="en-US"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E7C19-A268-CEF5-95F8-3B11A7093C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0A71271-B5B0-2201-BCB0-526EB233290B}"/>
              </a:ext>
            </a:extLst>
          </p:cNvPr>
          <p:cNvSpPr/>
          <p:nvPr/>
        </p:nvSpPr>
        <p:spPr>
          <a:xfrm rot="-3320581">
            <a:off x="4657676" y="-723781"/>
            <a:ext cx="11734559" cy="11734559"/>
          </a:xfrm>
          <a:custGeom>
            <a:avLst/>
            <a:gdLst/>
            <a:ahLst/>
            <a:cxnLst/>
            <a:rect l="l" t="t" r="r" b="b"/>
            <a:pathLst>
              <a:path w="11734559" h="11734559">
                <a:moveTo>
                  <a:pt x="0" y="0"/>
                </a:moveTo>
                <a:lnTo>
                  <a:pt x="11734558" y="0"/>
                </a:lnTo>
                <a:lnTo>
                  <a:pt x="11734558" y="11734558"/>
                </a:lnTo>
                <a:lnTo>
                  <a:pt x="0" y="11734558"/>
                </a:lnTo>
                <a:lnTo>
                  <a:pt x="0" y="0"/>
                </a:lnTo>
                <a:close/>
              </a:path>
            </a:pathLst>
          </a:custGeom>
          <a:blipFill>
            <a:blip>
              <a:alphaModFix amt="3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a:extLst>
              <a:ext uri="{FF2B5EF4-FFF2-40B4-BE49-F238E27FC236}">
                <a16:creationId xmlns:a16="http://schemas.microsoft.com/office/drawing/2014/main" id="{916F588E-BFA4-CDF1-F2CF-24F1142C277A}"/>
              </a:ext>
            </a:extLst>
          </p:cNvPr>
          <p:cNvSpPr txBox="1"/>
          <p:nvPr/>
        </p:nvSpPr>
        <p:spPr>
          <a:xfrm>
            <a:off x="7795260" y="1107680"/>
            <a:ext cx="9677400" cy="2492990"/>
          </a:xfrm>
          <a:prstGeom prst="rect">
            <a:avLst/>
          </a:prstGeom>
        </p:spPr>
        <p:txBody>
          <a:bodyPr wrap="square" lIns="0" tIns="0" rIns="0" bIns="0" rtlCol="0" anchor="t">
            <a:spAutoFit/>
          </a:bodyPr>
          <a:lstStyle/>
          <a:p>
            <a:pPr algn="ctr"/>
            <a:r>
              <a:rPr lang="en-HK" altLang="zh-TW" sz="5400" dirty="0">
                <a:latin typeface="Arial" panose="020B0604020202020204" pitchFamily="34" charset="0"/>
                <a:ea typeface="微軟正黑體" panose="020B0604030504040204" pitchFamily="34" charset="-120"/>
                <a:cs typeface="Arial" panose="020B0604020202020204" pitchFamily="34" charset="0"/>
              </a:rPr>
              <a:t>Please present the “frozen action” at the exact moment of the incident:</a:t>
            </a:r>
            <a:endParaRPr lang="en-US" sz="5400" spc="-74" dirty="0">
              <a:solidFill>
                <a:srgbClr val="1F191A"/>
              </a:solidFill>
              <a:latin typeface="Arial" panose="020B0604020202020204" pitchFamily="34" charset="0"/>
              <a:ea typeface="微軟正黑體" panose="020B0604030504040204" pitchFamily="34" charset="-120"/>
              <a:cs typeface="Arial" panose="020B0604020202020204" pitchFamily="34" charset="0"/>
              <a:sym typeface="Aileron Light"/>
            </a:endParaRPr>
          </a:p>
        </p:txBody>
      </p:sp>
      <p:sp>
        <p:nvSpPr>
          <p:cNvPr id="6" name="Freeform 6">
            <a:extLst>
              <a:ext uri="{FF2B5EF4-FFF2-40B4-BE49-F238E27FC236}">
                <a16:creationId xmlns:a16="http://schemas.microsoft.com/office/drawing/2014/main" id="{61056A18-72AB-DC8D-B6A2-FC14ACE9F42F}"/>
              </a:ext>
            </a:extLst>
          </p:cNvPr>
          <p:cNvSpPr/>
          <p:nvPr/>
        </p:nvSpPr>
        <p:spPr>
          <a:xfrm>
            <a:off x="1028700" y="1028700"/>
            <a:ext cx="5771007" cy="8229600"/>
          </a:xfrm>
          <a:custGeom>
            <a:avLst/>
            <a:gdLst/>
            <a:ahLst/>
            <a:cxnLst/>
            <a:rect l="l" t="t" r="r" b="b"/>
            <a:pathLst>
              <a:path w="5771007" h="8229600">
                <a:moveTo>
                  <a:pt x="0" y="0"/>
                </a:moveTo>
                <a:lnTo>
                  <a:pt x="5771007" y="0"/>
                </a:lnTo>
                <a:lnTo>
                  <a:pt x="5771007" y="8229600"/>
                </a:lnTo>
                <a:lnTo>
                  <a:pt x="0" y="8229600"/>
                </a:lnTo>
                <a:lnTo>
                  <a:pt x="0" y="0"/>
                </a:lnTo>
                <a:close/>
              </a:path>
            </a:pathLst>
          </a:custGeom>
          <a:blipFill>
            <a:blip r:embed="rId3"/>
            <a:stretch>
              <a:fillRect/>
            </a:stretch>
          </a:blipFill>
        </p:spPr>
        <p:txBody>
          <a:bodyPr/>
          <a:lstStyle/>
          <a:p>
            <a:endParaRPr lang="en-GB"/>
          </a:p>
        </p:txBody>
      </p:sp>
      <p:grpSp>
        <p:nvGrpSpPr>
          <p:cNvPr id="7" name="Group 6">
            <a:extLst>
              <a:ext uri="{FF2B5EF4-FFF2-40B4-BE49-F238E27FC236}">
                <a16:creationId xmlns:a16="http://schemas.microsoft.com/office/drawing/2014/main" id="{05A255F6-8F68-842C-9752-938BF864C3A8}"/>
              </a:ext>
            </a:extLst>
          </p:cNvPr>
          <p:cNvGrpSpPr/>
          <p:nvPr/>
        </p:nvGrpSpPr>
        <p:grpSpPr>
          <a:xfrm>
            <a:off x="7811675" y="3960550"/>
            <a:ext cx="4267200" cy="2362200"/>
            <a:chOff x="7810500" y="4502614"/>
            <a:chExt cx="4267200" cy="2362200"/>
          </a:xfrm>
        </p:grpSpPr>
        <p:sp>
          <p:nvSpPr>
            <p:cNvPr id="4" name="Thought Bubble: Cloud 3">
              <a:extLst>
                <a:ext uri="{FF2B5EF4-FFF2-40B4-BE49-F238E27FC236}">
                  <a16:creationId xmlns:a16="http://schemas.microsoft.com/office/drawing/2014/main" id="{A57ABEB8-ACA3-E584-9A7E-ED04CB8C5EC3}"/>
                </a:ext>
              </a:extLst>
            </p:cNvPr>
            <p:cNvSpPr/>
            <p:nvPr/>
          </p:nvSpPr>
          <p:spPr>
            <a:xfrm>
              <a:off x="7810500" y="4502614"/>
              <a:ext cx="4267200" cy="2362200"/>
            </a:xfrm>
            <a:prstGeom prst="cloud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2475451-C5F9-10D3-2147-7F89816937C3}"/>
                </a:ext>
              </a:extLst>
            </p:cNvPr>
            <p:cNvSpPr txBox="1"/>
            <p:nvPr/>
          </p:nvSpPr>
          <p:spPr>
            <a:xfrm>
              <a:off x="8535200" y="4898883"/>
              <a:ext cx="2837804" cy="1569660"/>
            </a:xfrm>
            <a:prstGeom prst="rect">
              <a:avLst/>
            </a:prstGeom>
            <a:noFill/>
          </p:spPr>
          <p:txBody>
            <a:bodyPr wrap="square" rtlCol="0">
              <a:spAutoFit/>
            </a:bodyPr>
            <a:lstStyle/>
            <a:p>
              <a:pPr algn="ctr"/>
              <a:r>
                <a:rPr lang="en-HK" altLang="zh-TW" sz="3200" dirty="0">
                  <a:latin typeface="Arial" panose="020B0604020202020204" pitchFamily="34" charset="0"/>
                  <a:ea typeface="微軟正黑體" panose="020B0604030504040204" pitchFamily="34" charset="-120"/>
                  <a:cs typeface="Arial" panose="020B0604020202020204" pitchFamily="34" charset="0"/>
                </a:rPr>
                <a:t>The victim</a:t>
              </a:r>
              <a:endParaRPr lang="en-US" altLang="zh-TW" sz="3200" dirty="0">
                <a:latin typeface="Arial" panose="020B0604020202020204" pitchFamily="34" charset="0"/>
                <a:ea typeface="微軟正黑體" panose="020B0604030504040204" pitchFamily="34" charset="-120"/>
                <a:cs typeface="Arial" panose="020B0604020202020204" pitchFamily="34" charset="0"/>
              </a:endParaRPr>
            </a:p>
            <a:p>
              <a:pPr algn="ctr"/>
              <a:r>
                <a:rPr lang="en-HK" sz="3200" dirty="0">
                  <a:latin typeface="Arial" panose="020B0604020202020204" pitchFamily="34" charset="0"/>
                  <a:ea typeface="微軟正黑體" panose="020B0604030504040204" pitchFamily="34" charset="-120"/>
                  <a:cs typeface="Arial" panose="020B0604020202020204" pitchFamily="34" charset="0"/>
                </a:rPr>
                <a:t>The girl being “clawed”</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grpSp>
      <p:grpSp>
        <p:nvGrpSpPr>
          <p:cNvPr id="8" name="Group 7">
            <a:extLst>
              <a:ext uri="{FF2B5EF4-FFF2-40B4-BE49-F238E27FC236}">
                <a16:creationId xmlns:a16="http://schemas.microsoft.com/office/drawing/2014/main" id="{987297B7-7DB7-D200-2C51-F340EB1343B9}"/>
              </a:ext>
            </a:extLst>
          </p:cNvPr>
          <p:cNvGrpSpPr/>
          <p:nvPr/>
        </p:nvGrpSpPr>
        <p:grpSpPr>
          <a:xfrm rot="20887972" flipH="1">
            <a:off x="12794816" y="3960550"/>
            <a:ext cx="4267200" cy="2362200"/>
            <a:chOff x="7810500" y="4502614"/>
            <a:chExt cx="4267200" cy="2362200"/>
          </a:xfrm>
        </p:grpSpPr>
        <p:sp>
          <p:nvSpPr>
            <p:cNvPr id="9" name="Thought Bubble: Cloud 8">
              <a:extLst>
                <a:ext uri="{FF2B5EF4-FFF2-40B4-BE49-F238E27FC236}">
                  <a16:creationId xmlns:a16="http://schemas.microsoft.com/office/drawing/2014/main" id="{98BA3F82-0981-23E2-6120-0DE0E3032E27}"/>
                </a:ext>
              </a:extLst>
            </p:cNvPr>
            <p:cNvSpPr/>
            <p:nvPr/>
          </p:nvSpPr>
          <p:spPr>
            <a:xfrm>
              <a:off x="7810500" y="4502614"/>
              <a:ext cx="4267200" cy="2362200"/>
            </a:xfrm>
            <a:prstGeom prst="cloud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58AAFBA-759D-0E8C-1013-5B3D3178472B}"/>
                </a:ext>
              </a:extLst>
            </p:cNvPr>
            <p:cNvSpPr txBox="1"/>
            <p:nvPr/>
          </p:nvSpPr>
          <p:spPr>
            <a:xfrm rot="20887972">
              <a:off x="8544571" y="5145631"/>
              <a:ext cx="2794045" cy="1077218"/>
            </a:xfrm>
            <a:prstGeom prst="rect">
              <a:avLst/>
            </a:prstGeom>
            <a:noFill/>
          </p:spPr>
          <p:txBody>
            <a:bodyPr wrap="square" rtlCol="0">
              <a:spAutoFit/>
            </a:bodyPr>
            <a:lstStyle/>
            <a:p>
              <a:pPr algn="ctr"/>
              <a:r>
                <a:rPr lang="en-HK" altLang="zh-TW" sz="3200" dirty="0">
                  <a:latin typeface="微軟正黑體" panose="020B0604030504040204" pitchFamily="34" charset="-120"/>
                  <a:ea typeface="微軟正黑體" panose="020B0604030504040204" pitchFamily="34" charset="-120"/>
                </a:rPr>
                <a:t>“</a:t>
              </a:r>
              <a:r>
                <a:rPr lang="en-HK" altLang="zh-TW" sz="3200" dirty="0">
                  <a:latin typeface="Arial" panose="020B0604020202020204" pitchFamily="34" charset="0"/>
                  <a:ea typeface="微軟正黑體" panose="020B0604030504040204" pitchFamily="34" charset="-120"/>
                  <a:cs typeface="Arial" panose="020B0604020202020204" pitchFamily="34" charset="0"/>
                </a:rPr>
                <a:t>The bully”</a:t>
              </a:r>
              <a:br>
                <a:rPr lang="en-HK" altLang="zh-TW" sz="3200" dirty="0">
                  <a:latin typeface="Arial" panose="020B0604020202020204" pitchFamily="34" charset="0"/>
                  <a:ea typeface="微軟正黑體" panose="020B0604030504040204" pitchFamily="34" charset="-120"/>
                  <a:cs typeface="Arial" panose="020B0604020202020204" pitchFamily="34" charset="0"/>
                </a:rPr>
              </a:br>
              <a:r>
                <a:rPr lang="en-HK" altLang="zh-TW" sz="3200" dirty="0">
                  <a:latin typeface="Arial" panose="020B0604020202020204" pitchFamily="34" charset="0"/>
                  <a:ea typeface="微軟正黑體" panose="020B0604030504040204" pitchFamily="34" charset="-120"/>
                  <a:cs typeface="Arial" panose="020B0604020202020204" pitchFamily="34" charset="0"/>
                </a:rPr>
                <a:t>The girlfriend</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grpSp>
      <p:grpSp>
        <p:nvGrpSpPr>
          <p:cNvPr id="11" name="Group 10">
            <a:extLst>
              <a:ext uri="{FF2B5EF4-FFF2-40B4-BE49-F238E27FC236}">
                <a16:creationId xmlns:a16="http://schemas.microsoft.com/office/drawing/2014/main" id="{193EEF87-FB4D-F2DC-715D-9B6ACF87AA48}"/>
              </a:ext>
            </a:extLst>
          </p:cNvPr>
          <p:cNvGrpSpPr/>
          <p:nvPr/>
        </p:nvGrpSpPr>
        <p:grpSpPr>
          <a:xfrm>
            <a:off x="7811675" y="6643130"/>
            <a:ext cx="4267200" cy="2362200"/>
            <a:chOff x="7810500" y="4502614"/>
            <a:chExt cx="4267200" cy="2362200"/>
          </a:xfrm>
        </p:grpSpPr>
        <p:sp>
          <p:nvSpPr>
            <p:cNvPr id="12" name="Thought Bubble: Cloud 11">
              <a:extLst>
                <a:ext uri="{FF2B5EF4-FFF2-40B4-BE49-F238E27FC236}">
                  <a16:creationId xmlns:a16="http://schemas.microsoft.com/office/drawing/2014/main" id="{2ADBBB4C-5222-7A3E-F85E-346953EE6024}"/>
                </a:ext>
              </a:extLst>
            </p:cNvPr>
            <p:cNvSpPr/>
            <p:nvPr/>
          </p:nvSpPr>
          <p:spPr>
            <a:xfrm>
              <a:off x="7810500" y="4502614"/>
              <a:ext cx="4267200" cy="2362200"/>
            </a:xfrm>
            <a:prstGeom prst="cloud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AFC7B6E-BC1F-C658-9D1C-BE797B572BD8}"/>
                </a:ext>
              </a:extLst>
            </p:cNvPr>
            <p:cNvSpPr txBox="1"/>
            <p:nvPr/>
          </p:nvSpPr>
          <p:spPr>
            <a:xfrm>
              <a:off x="8386617" y="4840885"/>
              <a:ext cx="3474799" cy="1569660"/>
            </a:xfrm>
            <a:prstGeom prst="rect">
              <a:avLst/>
            </a:prstGeom>
            <a:noFill/>
          </p:spPr>
          <p:txBody>
            <a:bodyPr wrap="square" rtlCol="0">
              <a:spAutoFit/>
            </a:bodyPr>
            <a:lstStyle/>
            <a:p>
              <a:pPr algn="ctr"/>
              <a:r>
                <a:rPr lang="en-HK" altLang="zh-TW" sz="3200" dirty="0">
                  <a:latin typeface="Arial" panose="020B0604020202020204" pitchFamily="34" charset="0"/>
                  <a:ea typeface="微軟正黑體" panose="020B0604030504040204" pitchFamily="34" charset="-120"/>
                  <a:cs typeface="Arial" panose="020B0604020202020204" pitchFamily="34" charset="0"/>
                </a:rPr>
                <a:t>The aider”</a:t>
              </a:r>
              <a:endParaRPr lang="en-US" altLang="zh-TW" sz="3200" dirty="0">
                <a:latin typeface="Arial" panose="020B0604020202020204" pitchFamily="34" charset="0"/>
                <a:ea typeface="微軟正黑體" panose="020B0604030504040204" pitchFamily="34" charset="-120"/>
                <a:cs typeface="Arial" panose="020B0604020202020204" pitchFamily="34" charset="0"/>
              </a:endParaRPr>
            </a:p>
            <a:p>
              <a:pPr algn="ctr"/>
              <a:r>
                <a:rPr lang="en-HK" altLang="zh-TW" sz="3200" dirty="0">
                  <a:latin typeface="Arial" panose="020B0604020202020204" pitchFamily="34" charset="0"/>
                  <a:ea typeface="微軟正黑體" panose="020B0604030504040204" pitchFamily="34" charset="-120"/>
                  <a:cs typeface="Arial" panose="020B0604020202020204" pitchFamily="34" charset="0"/>
                </a:rPr>
                <a:t>Friend A (the one who slapped)</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grpSp>
      <p:grpSp>
        <p:nvGrpSpPr>
          <p:cNvPr id="14" name="Group 13">
            <a:extLst>
              <a:ext uri="{FF2B5EF4-FFF2-40B4-BE49-F238E27FC236}">
                <a16:creationId xmlns:a16="http://schemas.microsoft.com/office/drawing/2014/main" id="{A73DD36A-5BE3-C7CD-25DB-FCA18479929D}"/>
              </a:ext>
            </a:extLst>
          </p:cNvPr>
          <p:cNvGrpSpPr/>
          <p:nvPr/>
        </p:nvGrpSpPr>
        <p:grpSpPr>
          <a:xfrm rot="20887972" flipH="1">
            <a:off x="12794814" y="6643130"/>
            <a:ext cx="4267200" cy="2362200"/>
            <a:chOff x="7810500" y="4502614"/>
            <a:chExt cx="4267200" cy="2362200"/>
          </a:xfrm>
        </p:grpSpPr>
        <p:sp>
          <p:nvSpPr>
            <p:cNvPr id="15" name="Thought Bubble: Cloud 14">
              <a:extLst>
                <a:ext uri="{FF2B5EF4-FFF2-40B4-BE49-F238E27FC236}">
                  <a16:creationId xmlns:a16="http://schemas.microsoft.com/office/drawing/2014/main" id="{B72D71FE-18AC-2FB3-394E-36BBB1F032AA}"/>
                </a:ext>
              </a:extLst>
            </p:cNvPr>
            <p:cNvSpPr/>
            <p:nvPr/>
          </p:nvSpPr>
          <p:spPr>
            <a:xfrm>
              <a:off x="7810500" y="4502614"/>
              <a:ext cx="4267200" cy="2362200"/>
            </a:xfrm>
            <a:prstGeom prst="cloud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9BCB886-9A1F-33BD-4311-75DB1AA5460D}"/>
                </a:ext>
              </a:extLst>
            </p:cNvPr>
            <p:cNvSpPr txBox="1"/>
            <p:nvPr/>
          </p:nvSpPr>
          <p:spPr>
            <a:xfrm rot="20887972">
              <a:off x="8035556" y="4856408"/>
              <a:ext cx="3357961" cy="1569660"/>
            </a:xfrm>
            <a:prstGeom prst="rect">
              <a:avLst/>
            </a:prstGeom>
            <a:noFill/>
          </p:spPr>
          <p:txBody>
            <a:bodyPr wrap="square" rtlCol="0">
              <a:spAutoFit/>
            </a:bodyPr>
            <a:lstStyle/>
            <a:p>
              <a:pPr algn="ctr"/>
              <a:r>
                <a:rPr lang="en-HK" altLang="zh-TW" sz="3200" dirty="0">
                  <a:latin typeface="Arial" panose="020B0604020202020204" pitchFamily="34" charset="0"/>
                  <a:ea typeface="微軟正黑體" panose="020B0604030504040204" pitchFamily="34" charset="-120"/>
                  <a:cs typeface="Arial" panose="020B0604020202020204" pitchFamily="34" charset="0"/>
                </a:rPr>
                <a:t>The spectator”</a:t>
              </a:r>
              <a:endParaRPr lang="en-US" altLang="zh-TW" sz="3200" dirty="0">
                <a:latin typeface="Arial" panose="020B0604020202020204" pitchFamily="34" charset="0"/>
                <a:ea typeface="微軟正黑體" panose="020B0604030504040204" pitchFamily="34" charset="-120"/>
                <a:cs typeface="Arial" panose="020B0604020202020204" pitchFamily="34" charset="0"/>
              </a:endParaRPr>
            </a:p>
            <a:p>
              <a:pPr algn="ctr"/>
              <a:r>
                <a:rPr lang="en-HK" altLang="zh-TW" sz="3200" dirty="0">
                  <a:latin typeface="Arial" panose="020B0604020202020204" pitchFamily="34" charset="0"/>
                  <a:ea typeface="微軟正黑體" panose="020B0604030504040204" pitchFamily="34" charset="-120"/>
                  <a:cs typeface="Arial" panose="020B0604020202020204" pitchFamily="34" charset="0"/>
                </a:rPr>
                <a:t>Friend B (the one who filmed</a:t>
              </a:r>
              <a:r>
                <a:rPr lang="en-HK" altLang="zh-TW" sz="3200" dirty="0">
                  <a:latin typeface="微軟正黑體" panose="020B0604030504040204" pitchFamily="34" charset="-120"/>
                  <a:ea typeface="微軟正黑體" panose="020B0604030504040204" pitchFamily="34" charset="-120"/>
                </a:rPr>
                <a:t>)</a:t>
              </a:r>
              <a:endParaRPr lang="en-US" sz="3200" dirty="0">
                <a:latin typeface="微軟正黑體" panose="020B0604030504040204" pitchFamily="34" charset="-120"/>
                <a:ea typeface="微軟正黑體" panose="020B0604030504040204" pitchFamily="34" charset="-120"/>
              </a:endParaRPr>
            </a:p>
          </p:txBody>
        </p:sp>
      </p:grpSp>
      <p:sp>
        <p:nvSpPr>
          <p:cNvPr id="17" name="Oval 16">
            <a:extLst>
              <a:ext uri="{FF2B5EF4-FFF2-40B4-BE49-F238E27FC236}">
                <a16:creationId xmlns:a16="http://schemas.microsoft.com/office/drawing/2014/main" id="{DFD39045-9516-6F22-5305-8E1DF61D325A}"/>
              </a:ext>
            </a:extLst>
          </p:cNvPr>
          <p:cNvSpPr/>
          <p:nvPr/>
        </p:nvSpPr>
        <p:spPr>
          <a:xfrm>
            <a:off x="7510725" y="4029293"/>
            <a:ext cx="1173401" cy="1077218"/>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1</a:t>
            </a:r>
          </a:p>
        </p:txBody>
      </p:sp>
      <p:sp>
        <p:nvSpPr>
          <p:cNvPr id="19" name="Oval 18">
            <a:extLst>
              <a:ext uri="{FF2B5EF4-FFF2-40B4-BE49-F238E27FC236}">
                <a16:creationId xmlns:a16="http://schemas.microsoft.com/office/drawing/2014/main" id="{EF361F27-CCD3-F1D0-853D-ECB02B323231}"/>
              </a:ext>
            </a:extLst>
          </p:cNvPr>
          <p:cNvSpPr/>
          <p:nvPr/>
        </p:nvSpPr>
        <p:spPr>
          <a:xfrm>
            <a:off x="12603480" y="4029293"/>
            <a:ext cx="1173401" cy="1077218"/>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2</a:t>
            </a:r>
          </a:p>
        </p:txBody>
      </p:sp>
      <p:sp>
        <p:nvSpPr>
          <p:cNvPr id="21" name="Oval 20">
            <a:extLst>
              <a:ext uri="{FF2B5EF4-FFF2-40B4-BE49-F238E27FC236}">
                <a16:creationId xmlns:a16="http://schemas.microsoft.com/office/drawing/2014/main" id="{426B9FD0-9F6E-63FE-8215-4638B96F98CD}"/>
              </a:ext>
            </a:extLst>
          </p:cNvPr>
          <p:cNvSpPr/>
          <p:nvPr/>
        </p:nvSpPr>
        <p:spPr>
          <a:xfrm>
            <a:off x="7525338" y="6713407"/>
            <a:ext cx="1173401" cy="1077218"/>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3</a:t>
            </a:r>
          </a:p>
        </p:txBody>
      </p:sp>
      <p:sp>
        <p:nvSpPr>
          <p:cNvPr id="23" name="Oval 22">
            <a:extLst>
              <a:ext uri="{FF2B5EF4-FFF2-40B4-BE49-F238E27FC236}">
                <a16:creationId xmlns:a16="http://schemas.microsoft.com/office/drawing/2014/main" id="{8F58267F-2DEE-9787-A9AB-D5CF66FACA54}"/>
              </a:ext>
            </a:extLst>
          </p:cNvPr>
          <p:cNvSpPr/>
          <p:nvPr/>
        </p:nvSpPr>
        <p:spPr>
          <a:xfrm>
            <a:off x="12607685" y="6689013"/>
            <a:ext cx="1173401" cy="1077218"/>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4</a:t>
            </a:r>
          </a:p>
        </p:txBody>
      </p:sp>
      <p:sp>
        <p:nvSpPr>
          <p:cNvPr id="20" name="文字方塊 19">
            <a:extLst>
              <a:ext uri="{FF2B5EF4-FFF2-40B4-BE49-F238E27FC236}">
                <a16:creationId xmlns:a16="http://schemas.microsoft.com/office/drawing/2014/main" id="{40137F42-ACB2-B832-CEFB-4AD3CD99FA8F}"/>
              </a:ext>
            </a:extLst>
          </p:cNvPr>
          <p:cNvSpPr txBox="1"/>
          <p:nvPr/>
        </p:nvSpPr>
        <p:spPr>
          <a:xfrm>
            <a:off x="8915400" y="505497"/>
            <a:ext cx="8915400" cy="584775"/>
          </a:xfrm>
          <a:prstGeom prst="rect">
            <a:avLst/>
          </a:prstGeom>
          <a:noFill/>
        </p:spPr>
        <p:txBody>
          <a:bodyPr wrap="square">
            <a:spAutoFit/>
          </a:bodyPr>
          <a:lstStyle/>
          <a:p>
            <a:pPr algn="r"/>
            <a:r>
              <a:rPr lang="en-US" altLang="zh-TW" sz="3200" dirty="0">
                <a:effectLst/>
                <a:latin typeface="Arial" panose="020B0604020202020204" pitchFamily="34" charset="0"/>
                <a:ea typeface="Microsoft JhengHei"/>
                <a:cs typeface="Arial" panose="020B0604020202020204" pitchFamily="34" charset="0"/>
              </a:rPr>
              <a:t>Staying Away from Violence and Bullying</a:t>
            </a:r>
          </a:p>
        </p:txBody>
      </p:sp>
      <p:sp>
        <p:nvSpPr>
          <p:cNvPr id="18" name="投影片編號版面配置區 1">
            <a:extLst>
              <a:ext uri="{FF2B5EF4-FFF2-40B4-BE49-F238E27FC236}">
                <a16:creationId xmlns:a16="http://schemas.microsoft.com/office/drawing/2014/main" id="{AA3C7A30-9519-F97A-9D96-E7111CB7DD27}"/>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3</a:t>
            </a:fld>
            <a:endParaRPr lang="en-US" altLang="en-US" dirty="0">
              <a:solidFill>
                <a:schemeClr val="tx1"/>
              </a:solidFill>
            </a:endParaRPr>
          </a:p>
        </p:txBody>
      </p:sp>
    </p:spTree>
    <p:extLst>
      <p:ext uri="{BB962C8B-B14F-4D97-AF65-F5344CB8AC3E}">
        <p14:creationId xmlns:p14="http://schemas.microsoft.com/office/powerpoint/2010/main" val="2827532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7091AC04-1159-2660-8299-FE462577BAC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91EF5DF-48C9-1B3E-0DDB-D5111706EF35}"/>
              </a:ext>
            </a:extLst>
          </p:cNvPr>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TextBox 3">
            <a:extLst>
              <a:ext uri="{FF2B5EF4-FFF2-40B4-BE49-F238E27FC236}">
                <a16:creationId xmlns:a16="http://schemas.microsoft.com/office/drawing/2014/main" id="{9CED0BC3-6476-CC0D-EB5C-B28AE363934E}"/>
              </a:ext>
            </a:extLst>
          </p:cNvPr>
          <p:cNvSpPr txBox="1"/>
          <p:nvPr/>
        </p:nvSpPr>
        <p:spPr>
          <a:xfrm>
            <a:off x="838200" y="1028700"/>
            <a:ext cx="14478000" cy="923330"/>
          </a:xfrm>
          <a:prstGeom prst="rect">
            <a:avLst/>
          </a:prstGeom>
        </p:spPr>
        <p:txBody>
          <a:bodyPr wrap="square" lIns="0" tIns="0" rIns="0" bIns="0" rtlCol="0" anchor="t">
            <a:spAutoFit/>
          </a:bodyPr>
          <a:lstStyle/>
          <a:p>
            <a:r>
              <a:rPr lang="en-HK" altLang="zh-TW"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Task Two: The Claw Incident</a:t>
            </a:r>
            <a:endParaRPr lang="en-US"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p:txBody>
      </p:sp>
      <p:graphicFrame>
        <p:nvGraphicFramePr>
          <p:cNvPr id="7" name="Table 6">
            <a:extLst>
              <a:ext uri="{FF2B5EF4-FFF2-40B4-BE49-F238E27FC236}">
                <a16:creationId xmlns:a16="http://schemas.microsoft.com/office/drawing/2014/main" id="{A0CD4D7E-5666-9B1F-A85F-783900DA0DAD}"/>
              </a:ext>
            </a:extLst>
          </p:cNvPr>
          <p:cNvGraphicFramePr>
            <a:graphicFrameLocks noGrp="1"/>
          </p:cNvGraphicFramePr>
          <p:nvPr>
            <p:extLst>
              <p:ext uri="{D42A27DB-BD31-4B8C-83A1-F6EECF244321}">
                <p14:modId xmlns:p14="http://schemas.microsoft.com/office/powerpoint/2010/main" val="1838513372"/>
              </p:ext>
            </p:extLst>
          </p:nvPr>
        </p:nvGraphicFramePr>
        <p:xfrm>
          <a:off x="944651" y="2269172"/>
          <a:ext cx="16992601" cy="750704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756458581"/>
                    </a:ext>
                  </a:extLst>
                </a:gridCol>
                <a:gridCol w="3429000">
                  <a:extLst>
                    <a:ext uri="{9D8B030D-6E8A-4147-A177-3AD203B41FA5}">
                      <a16:colId xmlns:a16="http://schemas.microsoft.com/office/drawing/2014/main" val="2385569836"/>
                    </a:ext>
                  </a:extLst>
                </a:gridCol>
                <a:gridCol w="5257800">
                  <a:extLst>
                    <a:ext uri="{9D8B030D-6E8A-4147-A177-3AD203B41FA5}">
                      <a16:colId xmlns:a16="http://schemas.microsoft.com/office/drawing/2014/main" val="3621811617"/>
                    </a:ext>
                  </a:extLst>
                </a:gridCol>
                <a:gridCol w="4648201">
                  <a:extLst>
                    <a:ext uri="{9D8B030D-6E8A-4147-A177-3AD203B41FA5}">
                      <a16:colId xmlns:a16="http://schemas.microsoft.com/office/drawing/2014/main" val="4131241876"/>
                    </a:ext>
                  </a:extLst>
                </a:gridCol>
              </a:tblGrid>
              <a:tr h="1543924">
                <a:tc>
                  <a:txBody>
                    <a:bodyPr/>
                    <a:lstStyle/>
                    <a:p>
                      <a:pPr>
                        <a:lnSpc>
                          <a:spcPct val="100000"/>
                        </a:lnSpc>
                        <a:spcAft>
                          <a:spcPts val="0"/>
                        </a:spcAft>
                        <a:buNone/>
                      </a:pPr>
                      <a:r>
                        <a:rPr lang="en-HK" altLang="zh-TW" sz="3600" b="1"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Location of character</a:t>
                      </a:r>
                      <a:endParaRPr lang="en-US" sz="360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r>
                        <a:rPr lang="en-HK" altLang="zh-TW" sz="3600" b="1"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Name of character</a:t>
                      </a:r>
                      <a:endParaRPr lang="en-US" sz="360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r>
                        <a:rPr lang="en-HK" sz="3600" b="1"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Behaviour displayed (what they are doing/saying)</a:t>
                      </a:r>
                      <a:endParaRPr lang="en-US" sz="360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r>
                        <a:rPr lang="en-HK" altLang="zh-TW" sz="3600" b="1"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Inner feelings (what they are really thinking)</a:t>
                      </a:r>
                      <a:endParaRPr lang="en-US" sz="360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3243838"/>
                  </a:ext>
                </a:extLst>
              </a:tr>
              <a:tr h="1192919">
                <a:tc>
                  <a:txBody>
                    <a:bodyPr/>
                    <a:lstStyle/>
                    <a:p>
                      <a:pPr>
                        <a:lnSpc>
                          <a:spcPct val="100000"/>
                        </a:lnSpc>
                        <a:spcAft>
                          <a:spcPts val="0"/>
                        </a:spcAft>
                        <a:buNone/>
                      </a:pPr>
                      <a:r>
                        <a:rPr lang="en-GB"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A. </a:t>
                      </a:r>
                      <a:r>
                        <a:rPr lang="en-HK" altLang="zh-TW"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The victim</a:t>
                      </a:r>
                      <a:endParaRPr lang="en-US" sz="3600" b="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00820576"/>
                  </a:ext>
                </a:extLst>
              </a:tr>
              <a:tr h="1130562">
                <a:tc>
                  <a:txBody>
                    <a:bodyPr/>
                    <a:lstStyle/>
                    <a:p>
                      <a:pPr>
                        <a:lnSpc>
                          <a:spcPct val="100000"/>
                        </a:lnSpc>
                        <a:spcAft>
                          <a:spcPts val="0"/>
                        </a:spcAft>
                        <a:buNone/>
                      </a:pPr>
                      <a:r>
                        <a:rPr lang="en-GB"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B. </a:t>
                      </a:r>
                      <a:r>
                        <a:rPr lang="en-HK" altLang="zh-TW"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The bully</a:t>
                      </a:r>
                      <a:endParaRPr lang="en-US" sz="3600" b="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53891359"/>
                  </a:ext>
                </a:extLst>
              </a:tr>
              <a:tr h="1427100">
                <a:tc>
                  <a:txBody>
                    <a:bodyPr/>
                    <a:lstStyle/>
                    <a:p>
                      <a:pPr>
                        <a:lnSpc>
                          <a:spcPct val="100000"/>
                        </a:lnSpc>
                        <a:spcAft>
                          <a:spcPts val="0"/>
                        </a:spcAft>
                        <a:buNone/>
                      </a:pPr>
                      <a:r>
                        <a:rPr lang="en-GB"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C. </a:t>
                      </a:r>
                      <a:r>
                        <a:rPr lang="en-HK" altLang="zh-TW"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The aider</a:t>
                      </a:r>
                      <a:endParaRPr lang="en-US" sz="3600" b="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0372539"/>
                  </a:ext>
                </a:extLst>
              </a:tr>
              <a:tr h="2091497">
                <a:tc>
                  <a:txBody>
                    <a:bodyPr/>
                    <a:lstStyle/>
                    <a:p>
                      <a:pPr>
                        <a:lnSpc>
                          <a:spcPct val="100000"/>
                        </a:lnSpc>
                        <a:spcAft>
                          <a:spcPts val="0"/>
                        </a:spcAft>
                        <a:buNone/>
                      </a:pPr>
                      <a:r>
                        <a:rPr lang="en-GB"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D. </a:t>
                      </a:r>
                      <a:r>
                        <a:rPr lang="en-HK" altLang="zh-TW"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The spectator</a:t>
                      </a:r>
                      <a:endParaRPr lang="en-US" sz="3600" b="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26704987"/>
                  </a:ext>
                </a:extLst>
              </a:tr>
            </a:tbl>
          </a:graphicData>
        </a:graphic>
      </p:graphicFrame>
      <p:sp>
        <p:nvSpPr>
          <p:cNvPr id="10" name="TextBox 9">
            <a:extLst>
              <a:ext uri="{FF2B5EF4-FFF2-40B4-BE49-F238E27FC236}">
                <a16:creationId xmlns:a16="http://schemas.microsoft.com/office/drawing/2014/main" id="{4F6EBC0A-AFF2-B07E-42A9-4780A86BC37B}"/>
              </a:ext>
            </a:extLst>
          </p:cNvPr>
          <p:cNvSpPr txBox="1"/>
          <p:nvPr/>
        </p:nvSpPr>
        <p:spPr>
          <a:xfrm>
            <a:off x="4638034" y="4004646"/>
            <a:ext cx="3200400" cy="954107"/>
          </a:xfrm>
          <a:prstGeom prst="rect">
            <a:avLst/>
          </a:prstGeom>
          <a:noFill/>
        </p:spPr>
        <p:txBody>
          <a:bodyPr wrap="square">
            <a:spAutoFit/>
          </a:bodyPr>
          <a:lstStyle/>
          <a:p>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The girl being “clawed”</a:t>
            </a:r>
            <a:endParaRPr lang="en-US" sz="2800" dirty="0">
              <a:solidFill>
                <a:srgbClr val="FF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1" name="TextBox 10">
            <a:extLst>
              <a:ext uri="{FF2B5EF4-FFF2-40B4-BE49-F238E27FC236}">
                <a16:creationId xmlns:a16="http://schemas.microsoft.com/office/drawing/2014/main" id="{042E4AFE-501F-88FF-D005-A7E081EEA43A}"/>
              </a:ext>
            </a:extLst>
          </p:cNvPr>
          <p:cNvSpPr txBox="1"/>
          <p:nvPr/>
        </p:nvSpPr>
        <p:spPr>
          <a:xfrm>
            <a:off x="4638034" y="5514622"/>
            <a:ext cx="3200400" cy="523220"/>
          </a:xfrm>
          <a:prstGeom prst="rect">
            <a:avLst/>
          </a:prstGeom>
          <a:noFill/>
        </p:spPr>
        <p:txBody>
          <a:bodyPr wrap="square">
            <a:spAutoFit/>
          </a:bodyPr>
          <a:lstStyle/>
          <a:p>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The girlfriend</a:t>
            </a:r>
            <a:endParaRPr lang="en-US" sz="2800" dirty="0">
              <a:solidFill>
                <a:srgbClr val="FF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2" name="TextBox 11">
            <a:extLst>
              <a:ext uri="{FF2B5EF4-FFF2-40B4-BE49-F238E27FC236}">
                <a16:creationId xmlns:a16="http://schemas.microsoft.com/office/drawing/2014/main" id="{5D1BC527-2907-69A0-946A-5660074D6693}"/>
              </a:ext>
            </a:extLst>
          </p:cNvPr>
          <p:cNvSpPr txBox="1"/>
          <p:nvPr/>
        </p:nvSpPr>
        <p:spPr>
          <a:xfrm>
            <a:off x="4638034" y="6443629"/>
            <a:ext cx="3058166" cy="954107"/>
          </a:xfrm>
          <a:prstGeom prst="rect">
            <a:avLst/>
          </a:prstGeom>
          <a:noFill/>
        </p:spPr>
        <p:txBody>
          <a:bodyPr wrap="square">
            <a:spAutoFit/>
          </a:bodyPr>
          <a:lstStyle/>
          <a:p>
            <a:r>
              <a:rPr lang="en-HK" altLang="zh-TW" sz="2800" dirty="0">
                <a:solidFill>
                  <a:srgbClr val="FF0000"/>
                </a:solidFill>
                <a:latin typeface="Arial" panose="020B0604020202020204" pitchFamily="34" charset="0"/>
                <a:ea typeface="微軟正黑體" panose="020B0604030504040204" pitchFamily="34" charset="-120"/>
                <a:cs typeface="Arial" panose="020B0604020202020204" pitchFamily="34" charset="0"/>
              </a:rPr>
              <a:t>Friend A (the one who slapped)</a:t>
            </a:r>
            <a:endParaRPr lang="en-US" sz="2800" dirty="0">
              <a:solidFill>
                <a:srgbClr val="FF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3" name="TextBox 12">
            <a:extLst>
              <a:ext uri="{FF2B5EF4-FFF2-40B4-BE49-F238E27FC236}">
                <a16:creationId xmlns:a16="http://schemas.microsoft.com/office/drawing/2014/main" id="{8DD4296C-5582-1585-1E07-AF424A6B3992}"/>
              </a:ext>
            </a:extLst>
          </p:cNvPr>
          <p:cNvSpPr txBox="1"/>
          <p:nvPr/>
        </p:nvSpPr>
        <p:spPr>
          <a:xfrm>
            <a:off x="4650907" y="8077264"/>
            <a:ext cx="2969093" cy="954107"/>
          </a:xfrm>
          <a:prstGeom prst="rect">
            <a:avLst/>
          </a:prstGeom>
          <a:noFill/>
        </p:spPr>
        <p:txBody>
          <a:bodyPr wrap="square">
            <a:spAutoFit/>
          </a:bodyPr>
          <a:lstStyle/>
          <a:p>
            <a:r>
              <a:rPr lang="en-HK" altLang="zh-TW" sz="2800" dirty="0">
                <a:solidFill>
                  <a:srgbClr val="FF0000"/>
                </a:solidFill>
                <a:latin typeface="Arial" panose="020B0604020202020204" pitchFamily="34" charset="0"/>
                <a:ea typeface="微軟正黑體" panose="020B0604030504040204" pitchFamily="34" charset="-120"/>
                <a:cs typeface="Arial" panose="020B0604020202020204" pitchFamily="34" charset="0"/>
              </a:rPr>
              <a:t>Friend B (the one who filmed)</a:t>
            </a:r>
            <a:endParaRPr lang="en-US" sz="2800" dirty="0">
              <a:solidFill>
                <a:srgbClr val="FF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5" name="TextBox 4">
            <a:extLst>
              <a:ext uri="{FF2B5EF4-FFF2-40B4-BE49-F238E27FC236}">
                <a16:creationId xmlns:a16="http://schemas.microsoft.com/office/drawing/2014/main" id="{91BF15D1-D112-8F1F-63B1-15BCDBDA799A}"/>
              </a:ext>
            </a:extLst>
          </p:cNvPr>
          <p:cNvSpPr txBox="1"/>
          <p:nvPr/>
        </p:nvSpPr>
        <p:spPr>
          <a:xfrm>
            <a:off x="8201553" y="4035125"/>
            <a:ext cx="3933994" cy="954107"/>
          </a:xfrm>
          <a:prstGeom prst="rect">
            <a:avLst/>
          </a:prstGeom>
          <a:noFill/>
        </p:spPr>
        <p:txBody>
          <a:bodyPr wrap="square" rtlCol="0">
            <a:spAutoFit/>
          </a:bodyPr>
          <a:lstStyle/>
          <a:p>
            <a:r>
              <a:rPr lang="en-HK" altLang="zh-TW" sz="2800" dirty="0">
                <a:solidFill>
                  <a:srgbClr val="FF0000"/>
                </a:solidFill>
                <a:latin typeface="Arial" panose="020B0604020202020204" pitchFamily="34" charset="0"/>
                <a:ea typeface="微軟正黑體" panose="020B0604030504040204" pitchFamily="34" charset="-120"/>
                <a:cs typeface="Arial" panose="020B0604020202020204" pitchFamily="34" charset="0"/>
              </a:rPr>
              <a:t>Cornered, unable to fight back</a:t>
            </a:r>
            <a:endParaRPr lang="en-US" sz="2800" dirty="0">
              <a:solidFill>
                <a:srgbClr val="FF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9" name="TextBox 8">
            <a:extLst>
              <a:ext uri="{FF2B5EF4-FFF2-40B4-BE49-F238E27FC236}">
                <a16:creationId xmlns:a16="http://schemas.microsoft.com/office/drawing/2014/main" id="{CBEEE25D-E810-A8E7-90D8-16C444661AAB}"/>
              </a:ext>
            </a:extLst>
          </p:cNvPr>
          <p:cNvSpPr txBox="1"/>
          <p:nvPr/>
        </p:nvSpPr>
        <p:spPr>
          <a:xfrm>
            <a:off x="8174053" y="5319193"/>
            <a:ext cx="3933994" cy="954107"/>
          </a:xfrm>
          <a:prstGeom prst="rect">
            <a:avLst/>
          </a:prstGeom>
          <a:noFill/>
        </p:spPr>
        <p:txBody>
          <a:bodyPr wrap="square">
            <a:spAutoFit/>
          </a:bodyPr>
          <a:lstStyle/>
          <a:p>
            <a:pPr>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Loudly impeaching, stirring up conflict</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15" name="TextBox 14">
            <a:extLst>
              <a:ext uri="{FF2B5EF4-FFF2-40B4-BE49-F238E27FC236}">
                <a16:creationId xmlns:a16="http://schemas.microsoft.com/office/drawing/2014/main" id="{DA0C3D79-9832-53A6-0EF9-0FC2F854BDB7}"/>
              </a:ext>
            </a:extLst>
          </p:cNvPr>
          <p:cNvSpPr txBox="1"/>
          <p:nvPr/>
        </p:nvSpPr>
        <p:spPr>
          <a:xfrm>
            <a:off x="8204533" y="6569170"/>
            <a:ext cx="4848527" cy="954107"/>
          </a:xfrm>
          <a:prstGeom prst="rect">
            <a:avLst/>
          </a:prstGeom>
          <a:noFill/>
        </p:spPr>
        <p:txBody>
          <a:bodyPr wrap="square">
            <a:spAutoFit/>
          </a:bodyPr>
          <a:lstStyle/>
          <a:p>
            <a:pPr>
              <a:buNone/>
            </a:pPr>
            <a:r>
              <a:rPr lang="en-HK" sz="2800" dirty="0">
                <a:solidFill>
                  <a:srgbClr val="FF0000"/>
                </a:solidFill>
                <a:latin typeface="Arial" panose="020B0604020202020204" pitchFamily="34" charset="0"/>
                <a:ea typeface="微軟正黑體" panose="020B0604030504040204" pitchFamily="34" charset="-120"/>
                <a:cs typeface="Arial" panose="020B0604020202020204" pitchFamily="34" charset="0"/>
              </a:rPr>
              <a:t>Listening to instructions, resorting to physical violence</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17" name="TextBox 16">
            <a:extLst>
              <a:ext uri="{FF2B5EF4-FFF2-40B4-BE49-F238E27FC236}">
                <a16:creationId xmlns:a16="http://schemas.microsoft.com/office/drawing/2014/main" id="{3516F8AA-6A12-72B7-124D-AA7C8BE184E6}"/>
              </a:ext>
            </a:extLst>
          </p:cNvPr>
          <p:cNvSpPr txBox="1"/>
          <p:nvPr/>
        </p:nvSpPr>
        <p:spPr>
          <a:xfrm>
            <a:off x="8177694" y="7939682"/>
            <a:ext cx="4556760" cy="1536767"/>
          </a:xfrm>
          <a:prstGeom prst="rect">
            <a:avLst/>
          </a:prstGeom>
          <a:noFill/>
        </p:spPr>
        <p:txBody>
          <a:bodyPr wrap="square">
            <a:spAutoFit/>
          </a:bodyPr>
          <a:lstStyle/>
          <a:p>
            <a:pPr>
              <a:lnSpc>
                <a:spcPct val="115000"/>
              </a:lnSpc>
              <a:spcAft>
                <a:spcPts val="800"/>
              </a:spcAft>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Holding a phone to record, without any attempt to stop the incident</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19" name="TextBox 18">
            <a:extLst>
              <a:ext uri="{FF2B5EF4-FFF2-40B4-BE49-F238E27FC236}">
                <a16:creationId xmlns:a16="http://schemas.microsoft.com/office/drawing/2014/main" id="{40C5C163-F734-6AB0-F092-C4C727C99C06}"/>
              </a:ext>
            </a:extLst>
          </p:cNvPr>
          <p:cNvSpPr txBox="1"/>
          <p:nvPr/>
        </p:nvSpPr>
        <p:spPr>
          <a:xfrm>
            <a:off x="13349203" y="3947934"/>
            <a:ext cx="3933994" cy="1041952"/>
          </a:xfrm>
          <a:prstGeom prst="rect">
            <a:avLst/>
          </a:prstGeom>
          <a:noFill/>
        </p:spPr>
        <p:txBody>
          <a:bodyPr wrap="square">
            <a:spAutoFit/>
          </a:bodyPr>
          <a:lstStyle/>
          <a:p>
            <a:pPr>
              <a:lnSpc>
                <a:spcPct val="115000"/>
              </a:lnSpc>
              <a:spcAft>
                <a:spcPts val="800"/>
              </a:spcAft>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Isolated, without support, terrified</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21" name="TextBox 20">
            <a:extLst>
              <a:ext uri="{FF2B5EF4-FFF2-40B4-BE49-F238E27FC236}">
                <a16:creationId xmlns:a16="http://schemas.microsoft.com/office/drawing/2014/main" id="{7EE62D45-62EF-53BF-B25A-48F8A8337569}"/>
              </a:ext>
            </a:extLst>
          </p:cNvPr>
          <p:cNvSpPr txBox="1"/>
          <p:nvPr/>
        </p:nvSpPr>
        <p:spPr>
          <a:xfrm>
            <a:off x="13379683" y="5232053"/>
            <a:ext cx="4343400" cy="1041247"/>
          </a:xfrm>
          <a:prstGeom prst="rect">
            <a:avLst/>
          </a:prstGeom>
          <a:noFill/>
        </p:spPr>
        <p:txBody>
          <a:bodyPr wrap="square">
            <a:spAutoFit/>
          </a:bodyPr>
          <a:lstStyle/>
          <a:p>
            <a:pPr>
              <a:lnSpc>
                <a:spcPct val="115000"/>
              </a:lnSpc>
              <a:spcAft>
                <a:spcPts val="800"/>
              </a:spcAft>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Raged, wanting to show off in front of peers</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23" name="TextBox 22">
            <a:extLst>
              <a:ext uri="{FF2B5EF4-FFF2-40B4-BE49-F238E27FC236}">
                <a16:creationId xmlns:a16="http://schemas.microsoft.com/office/drawing/2014/main" id="{518BE055-D083-6366-4130-55BA9F82AC16}"/>
              </a:ext>
            </a:extLst>
          </p:cNvPr>
          <p:cNvSpPr txBox="1"/>
          <p:nvPr/>
        </p:nvSpPr>
        <p:spPr>
          <a:xfrm>
            <a:off x="13379684" y="6353725"/>
            <a:ext cx="4343399" cy="1384995"/>
          </a:xfrm>
          <a:prstGeom prst="rect">
            <a:avLst/>
          </a:prstGeom>
          <a:noFill/>
        </p:spPr>
        <p:txBody>
          <a:bodyPr wrap="square">
            <a:spAutoFit/>
          </a:bodyPr>
          <a:lstStyle/>
          <a:p>
            <a:pPr>
              <a:spcAft>
                <a:spcPts val="800"/>
              </a:spcAft>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Appearing to act out of a sense of “loyalty”, feeling obliged to lend a hand</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25" name="TextBox 24">
            <a:extLst>
              <a:ext uri="{FF2B5EF4-FFF2-40B4-BE49-F238E27FC236}">
                <a16:creationId xmlns:a16="http://schemas.microsoft.com/office/drawing/2014/main" id="{BA3A69BD-5AA1-88FB-F0C4-7D1C16247C8A}"/>
              </a:ext>
            </a:extLst>
          </p:cNvPr>
          <p:cNvSpPr txBox="1"/>
          <p:nvPr/>
        </p:nvSpPr>
        <p:spPr>
          <a:xfrm>
            <a:off x="13379683" y="8015254"/>
            <a:ext cx="3933186" cy="1384995"/>
          </a:xfrm>
          <a:prstGeom prst="rect">
            <a:avLst/>
          </a:prstGeom>
          <a:noFill/>
        </p:spPr>
        <p:txBody>
          <a:bodyPr wrap="square">
            <a:spAutoFit/>
          </a:bodyPr>
          <a:lstStyle/>
          <a:p>
            <a:pPr>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Amused, believing one to be fighting for “justice”</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8" name="文字方塊 6">
            <a:extLst>
              <a:ext uri="{FF2B5EF4-FFF2-40B4-BE49-F238E27FC236}">
                <a16:creationId xmlns:a16="http://schemas.microsoft.com/office/drawing/2014/main" id="{41B6F27F-76BA-BFB0-33C2-3E7CCF5D4813}"/>
              </a:ext>
            </a:extLst>
          </p:cNvPr>
          <p:cNvSpPr txBox="1"/>
          <p:nvPr/>
        </p:nvSpPr>
        <p:spPr>
          <a:xfrm>
            <a:off x="9601200" y="505497"/>
            <a:ext cx="8229600" cy="584775"/>
          </a:xfrm>
          <a:prstGeom prst="rect">
            <a:avLst/>
          </a:prstGeom>
          <a:noFill/>
        </p:spPr>
        <p:txBody>
          <a:bodyPr wrap="square">
            <a:spAutoFit/>
          </a:bodyPr>
          <a:lstStyle/>
          <a:p>
            <a:pPr algn="r"/>
            <a:r>
              <a:rPr lang="en-US" altLang="zh-TW" sz="3200" dirty="0">
                <a:solidFill>
                  <a:schemeClr val="bg1"/>
                </a:solidFill>
                <a:effectLst/>
                <a:latin typeface="Arial" panose="020B0604020202020204" pitchFamily="34" charset="0"/>
                <a:ea typeface="Microsoft JhengHei"/>
                <a:cs typeface="Arial" panose="020B0604020202020204" pitchFamily="34" charset="0"/>
              </a:rPr>
              <a:t>Staying Away from Violence and Bullying</a:t>
            </a:r>
            <a:endParaRPr lang="en-GB" sz="3200" dirty="0">
              <a:latin typeface="Arial" panose="020B0604020202020204" pitchFamily="34" charset="0"/>
              <a:ea typeface="Microsoft JhengHei"/>
              <a:cs typeface="Arial" panose="020B0604020202020204" pitchFamily="34" charset="0"/>
            </a:endParaRPr>
          </a:p>
        </p:txBody>
      </p:sp>
      <p:sp>
        <p:nvSpPr>
          <p:cNvPr id="3" name="投影片編號版面配置區 1">
            <a:extLst>
              <a:ext uri="{FF2B5EF4-FFF2-40B4-BE49-F238E27FC236}">
                <a16:creationId xmlns:a16="http://schemas.microsoft.com/office/drawing/2014/main" id="{7AE1D55B-4393-C3F9-6F92-FE5466884357}"/>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4</a:t>
            </a:fld>
            <a:endParaRPr lang="en-US" altLang="en-US" dirty="0">
              <a:solidFill>
                <a:schemeClr val="tx1"/>
              </a:solidFill>
            </a:endParaRPr>
          </a:p>
        </p:txBody>
      </p:sp>
    </p:spTree>
    <p:extLst>
      <p:ext uri="{BB962C8B-B14F-4D97-AF65-F5344CB8AC3E}">
        <p14:creationId xmlns:p14="http://schemas.microsoft.com/office/powerpoint/2010/main" val="296502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5" grpId="0"/>
      <p:bldP spid="9" grpId="0"/>
      <p:bldP spid="15" grpId="0"/>
      <p:bldP spid="17" grpId="0"/>
      <p:bldP spid="19" grpId="0"/>
      <p:bldP spid="21" grpId="0"/>
      <p:bldP spid="23"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F9FF"/>
        </a:solidFill>
        <a:effectLst/>
      </p:bgPr>
    </p:bg>
    <p:spTree>
      <p:nvGrpSpPr>
        <p:cNvPr id="1" name=""/>
        <p:cNvGrpSpPr/>
        <p:nvPr/>
      </p:nvGrpSpPr>
      <p:grpSpPr>
        <a:xfrm>
          <a:off x="0" y="0"/>
          <a:ext cx="0" cy="0"/>
          <a:chOff x="0" y="0"/>
          <a:chExt cx="0" cy="0"/>
        </a:xfrm>
      </p:grpSpPr>
      <p:sp>
        <p:nvSpPr>
          <p:cNvPr id="2" name="Freeform 2"/>
          <p:cNvSpPr/>
          <p:nvPr/>
        </p:nvSpPr>
        <p:spPr>
          <a:xfrm rot="-3320581">
            <a:off x="4663202" y="-723779"/>
            <a:ext cx="11734559" cy="11734559"/>
          </a:xfrm>
          <a:custGeom>
            <a:avLst/>
            <a:gdLst/>
            <a:ahLst/>
            <a:cxnLst/>
            <a:rect l="l" t="t" r="r" b="b"/>
            <a:pathLst>
              <a:path w="11734559" h="11734559">
                <a:moveTo>
                  <a:pt x="0" y="0"/>
                </a:moveTo>
                <a:lnTo>
                  <a:pt x="11734558" y="0"/>
                </a:lnTo>
                <a:lnTo>
                  <a:pt x="11734558" y="11734558"/>
                </a:lnTo>
                <a:lnTo>
                  <a:pt x="0" y="11734558"/>
                </a:lnTo>
                <a:lnTo>
                  <a:pt x="0" y="0"/>
                </a:lnTo>
                <a:close/>
              </a:path>
            </a:pathLst>
          </a:custGeom>
          <a:blipFill>
            <a:blip>
              <a:alphaModFix amt="3000"/>
              <a:extLst>
                <a:ext uri="{96DAC541-7B7A-43D3-8B79-37D633B846F1}">
                  <asvg:svgBlip xmlns:asvg="http://schemas.microsoft.com/office/drawing/2016/SVG/main" r:embed="rId2"/>
                </a:ext>
              </a:extLst>
            </a:blip>
            <a:stretch>
              <a:fillRect/>
            </a:stretch>
          </a:blipFill>
        </p:spPr>
        <p:txBody>
          <a:bodyPr/>
          <a:lstStyle/>
          <a:p>
            <a:endParaRPr lang="en-US" dirty="0"/>
          </a:p>
        </p:txBody>
      </p:sp>
      <p:sp>
        <p:nvSpPr>
          <p:cNvPr id="6" name="Freeform 6"/>
          <p:cNvSpPr/>
          <p:nvPr/>
        </p:nvSpPr>
        <p:spPr>
          <a:xfrm>
            <a:off x="1412564" y="1028118"/>
            <a:ext cx="4485132" cy="8229600"/>
          </a:xfrm>
          <a:custGeom>
            <a:avLst/>
            <a:gdLst/>
            <a:ahLst/>
            <a:cxnLst/>
            <a:rect l="l" t="t" r="r" b="b"/>
            <a:pathLst>
              <a:path w="4485132" h="8229600">
                <a:moveTo>
                  <a:pt x="0" y="0"/>
                </a:moveTo>
                <a:lnTo>
                  <a:pt x="4485132" y="0"/>
                </a:lnTo>
                <a:lnTo>
                  <a:pt x="4485132" y="8229600"/>
                </a:lnTo>
                <a:lnTo>
                  <a:pt x="0" y="8229600"/>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6705600" y="1160079"/>
            <a:ext cx="9982200" cy="1477328"/>
          </a:xfrm>
          <a:prstGeom prst="rect">
            <a:avLst/>
          </a:prstGeom>
        </p:spPr>
        <p:txBody>
          <a:bodyPr wrap="square" lIns="0" tIns="0" rIns="0" bIns="0" rtlCol="0" anchor="t">
            <a:spAutoFit/>
          </a:bodyPr>
          <a:lstStyle/>
          <a:p>
            <a:pPr algn="ctr"/>
            <a:r>
              <a:rPr lang="en-HK" altLang="zh-TW" sz="48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rPr>
              <a:t>Definition and Essential Elements of Bullying</a:t>
            </a:r>
            <a:endParaRPr lang="en-US" sz="48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endParaRPr>
          </a:p>
        </p:txBody>
      </p:sp>
      <p:sp>
        <p:nvSpPr>
          <p:cNvPr id="10" name="Rectangle: Rounded Corners 9">
            <a:extLst>
              <a:ext uri="{FF2B5EF4-FFF2-40B4-BE49-F238E27FC236}">
                <a16:creationId xmlns:a16="http://schemas.microsoft.com/office/drawing/2014/main" id="{9775F078-C809-FA76-5A91-CD44AD64FB00}"/>
              </a:ext>
            </a:extLst>
          </p:cNvPr>
          <p:cNvSpPr/>
          <p:nvPr/>
        </p:nvSpPr>
        <p:spPr>
          <a:xfrm>
            <a:off x="7502836" y="2628900"/>
            <a:ext cx="9372600" cy="14400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lphaUcPeriod"/>
            </a:pP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Multiplicity</a:t>
            </a:r>
            <a:r>
              <a:rPr lang="zh-TW" alt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 － </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Bullying acts happen repeatedly over a period of time, rather than being a single incident.</a:t>
            </a:r>
            <a:endParaRPr 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2" name="Rectangle: Rounded Corners 11">
            <a:extLst>
              <a:ext uri="{FF2B5EF4-FFF2-40B4-BE49-F238E27FC236}">
                <a16:creationId xmlns:a16="http://schemas.microsoft.com/office/drawing/2014/main" id="{30E8E3D5-DDA9-E962-7EF6-043526C19F76}"/>
              </a:ext>
            </a:extLst>
          </p:cNvPr>
          <p:cNvSpPr/>
          <p:nvPr/>
        </p:nvSpPr>
        <p:spPr>
          <a:xfrm>
            <a:off x="7487596" y="4422918"/>
            <a:ext cx="9372600" cy="14400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lphaUcPeriod" startAt="2"/>
            </a:pP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Violence</a:t>
            </a:r>
            <a:r>
              <a:rPr lang="zh-TW" alt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 － </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Aggressive acts concerned in unwelcome and negative </a:t>
            </a:r>
            <a:r>
              <a:rPr lang="en-HK" altLang="zh-TW" sz="2800" dirty="0" err="1">
                <a:solidFill>
                  <a:schemeClr val="tx1"/>
                </a:solidFill>
                <a:latin typeface="Arial" panose="020B0604020202020204" pitchFamily="34" charset="0"/>
                <a:ea typeface="微軟正黑體" panose="020B0604030504040204" pitchFamily="34" charset="-120"/>
                <a:cs typeface="Arial" panose="020B0604020202020204" pitchFamily="34" charset="0"/>
              </a:rPr>
              <a:t>behavoiur</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a:t>
            </a:r>
            <a:endParaRPr 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4" name="Rectangle: Rounded Corners 13">
            <a:extLst>
              <a:ext uri="{FF2B5EF4-FFF2-40B4-BE49-F238E27FC236}">
                <a16:creationId xmlns:a16="http://schemas.microsoft.com/office/drawing/2014/main" id="{C2E579A0-7CD0-FE58-E74D-790E07908966}"/>
              </a:ext>
            </a:extLst>
          </p:cNvPr>
          <p:cNvSpPr/>
          <p:nvPr/>
        </p:nvSpPr>
        <p:spPr>
          <a:xfrm>
            <a:off x="7502836" y="6162595"/>
            <a:ext cx="9372600" cy="14400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lphaUcPeriod" startAt="3"/>
            </a:pP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Animus</a:t>
            </a:r>
            <a:r>
              <a:rPr lang="zh-TW" alt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 － </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The bully deliberately and oppressively harms others.</a:t>
            </a:r>
            <a:endParaRPr 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6" name="Rectangle: Rounded Corners 15">
            <a:extLst>
              <a:ext uri="{FF2B5EF4-FFF2-40B4-BE49-F238E27FC236}">
                <a16:creationId xmlns:a16="http://schemas.microsoft.com/office/drawing/2014/main" id="{4B516938-D0F6-4445-098F-4DB8778C3D56}"/>
              </a:ext>
            </a:extLst>
          </p:cNvPr>
          <p:cNvSpPr/>
          <p:nvPr/>
        </p:nvSpPr>
        <p:spPr>
          <a:xfrm>
            <a:off x="7533316" y="7864172"/>
            <a:ext cx="9372600" cy="182489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lphaUcPeriod" startAt="4"/>
            </a:pP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Countervailing power</a:t>
            </a:r>
            <a:r>
              <a:rPr lang="zh-TW" alt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The bully is manifestly stronger than the victim, and the bullying act happens in a case where the victim is failing to protect their own self.</a:t>
            </a:r>
            <a:endParaRPr 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8" name="TextBox 17">
            <a:extLst>
              <a:ext uri="{FF2B5EF4-FFF2-40B4-BE49-F238E27FC236}">
                <a16:creationId xmlns:a16="http://schemas.microsoft.com/office/drawing/2014/main" id="{5DF0CC37-E8A3-47DB-78BD-75CCD9A9B02B}"/>
              </a:ext>
            </a:extLst>
          </p:cNvPr>
          <p:cNvSpPr txBox="1"/>
          <p:nvPr/>
        </p:nvSpPr>
        <p:spPr>
          <a:xfrm>
            <a:off x="172278" y="9077585"/>
            <a:ext cx="10058400" cy="1025922"/>
          </a:xfrm>
          <a:prstGeom prst="rect">
            <a:avLst/>
          </a:prstGeom>
          <a:noFill/>
        </p:spPr>
        <p:txBody>
          <a:bodyPr wrap="square">
            <a:spAutoFit/>
          </a:bodyPr>
          <a:lstStyle/>
          <a:p>
            <a:pPr>
              <a:lnSpc>
                <a:spcPct val="100000"/>
              </a:lnSpc>
              <a:spcAft>
                <a:spcPts val="800"/>
              </a:spcAft>
              <a:buNone/>
            </a:pPr>
            <a:r>
              <a:rPr lang="en-HK" altLang="zh-TW" sz="18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References:</a:t>
            </a:r>
            <a:endParaRPr lang="en-US" sz="1800" dirty="0">
              <a:effectLst/>
              <a:latin typeface="微軟正黑體" panose="020B0604030504040204" pitchFamily="34" charset="-120"/>
              <a:ea typeface="微軟正黑體" panose="020B0604030504040204" pitchFamily="34" charset="-120"/>
            </a:endParaRPr>
          </a:p>
          <a:p>
            <a:pPr>
              <a:buNone/>
            </a:pPr>
            <a:r>
              <a:rPr lang="en-US" sz="1800" u="sng" dirty="0">
                <a:solidFill>
                  <a:schemeClr val="tx1"/>
                </a:solidFill>
                <a:effectLst/>
                <a:latin typeface="微軟正黑體" panose="020B0604030504040204" pitchFamily="34" charset="-120"/>
                <a:ea typeface="微軟正黑體" panose="020B0604030504040204" pitchFamily="34" charset="-120"/>
                <a:hlinkClick r:id="rId4"/>
              </a:rPr>
              <a:t>https://www.edb.gov.hk/attachment/tc/teacher/guidance-discipline-services/support%20service/harmonious-school-anti-bullying/harmonious-school.pdf</a:t>
            </a:r>
            <a:endParaRPr lang="en-US" dirty="0">
              <a:latin typeface="微軟正黑體" panose="020B0604030504040204" pitchFamily="34" charset="-120"/>
              <a:ea typeface="微軟正黑體" panose="020B0604030504040204" pitchFamily="34" charset="-120"/>
            </a:endParaRPr>
          </a:p>
        </p:txBody>
      </p:sp>
      <p:sp>
        <p:nvSpPr>
          <p:cNvPr id="5" name="文字方塊 19">
            <a:extLst>
              <a:ext uri="{FF2B5EF4-FFF2-40B4-BE49-F238E27FC236}">
                <a16:creationId xmlns:a16="http://schemas.microsoft.com/office/drawing/2014/main" id="{79C12FF9-BEB0-F450-BFC2-1F0B0F28DF2A}"/>
              </a:ext>
            </a:extLst>
          </p:cNvPr>
          <p:cNvSpPr txBox="1"/>
          <p:nvPr/>
        </p:nvSpPr>
        <p:spPr>
          <a:xfrm>
            <a:off x="8915400" y="505497"/>
            <a:ext cx="8915400" cy="584775"/>
          </a:xfrm>
          <a:prstGeom prst="rect">
            <a:avLst/>
          </a:prstGeom>
          <a:noFill/>
        </p:spPr>
        <p:txBody>
          <a:bodyPr wrap="square">
            <a:spAutoFit/>
          </a:bodyPr>
          <a:lstStyle/>
          <a:p>
            <a:pPr algn="r"/>
            <a:r>
              <a:rPr lang="en-US" altLang="zh-TW" sz="3200" dirty="0">
                <a:effectLst/>
                <a:latin typeface="Arial" panose="020B0604020202020204" pitchFamily="34" charset="0"/>
                <a:ea typeface="Microsoft JhengHei"/>
                <a:cs typeface="Arial" panose="020B0604020202020204" pitchFamily="34" charset="0"/>
              </a:rPr>
              <a:t>Staying Away from Violence and Bullying</a:t>
            </a:r>
          </a:p>
        </p:txBody>
      </p:sp>
      <p:sp>
        <p:nvSpPr>
          <p:cNvPr id="3" name="投影片編號版面配置區 1">
            <a:extLst>
              <a:ext uri="{FF2B5EF4-FFF2-40B4-BE49-F238E27FC236}">
                <a16:creationId xmlns:a16="http://schemas.microsoft.com/office/drawing/2014/main" id="{0664261D-7834-1258-9D0E-CCCF09F50DCA}"/>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5</a:t>
            </a:fld>
            <a:endParaRPr lang="en-US" altLang="en-US"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18279419">
            <a:off x="4472407" y="-306701"/>
            <a:ext cx="11734559" cy="11734559"/>
          </a:xfrm>
          <a:custGeom>
            <a:avLst/>
            <a:gdLst/>
            <a:ahLst/>
            <a:cxnLst/>
            <a:rect l="l" t="t" r="r" b="b"/>
            <a:pathLst>
              <a:path w="11734559" h="11734559">
                <a:moveTo>
                  <a:pt x="0" y="0"/>
                </a:moveTo>
                <a:lnTo>
                  <a:pt x="11734558" y="0"/>
                </a:lnTo>
                <a:lnTo>
                  <a:pt x="11734558"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1226450" y="1562100"/>
            <a:ext cx="8222349" cy="923330"/>
          </a:xfrm>
          <a:prstGeom prst="rect">
            <a:avLst/>
          </a:prstGeom>
        </p:spPr>
        <p:txBody>
          <a:bodyPr wrap="square" lIns="0" tIns="0" rIns="0" bIns="0" rtlCol="0" anchor="t">
            <a:spAutoFit/>
          </a:bodyPr>
          <a:lstStyle/>
          <a:p>
            <a:pPr algn="l"/>
            <a:r>
              <a:rPr lang="en-HK" altLang="zh-TW"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Bold"/>
              </a:rPr>
              <a:t>The police’s appeal</a:t>
            </a:r>
            <a:endParaRPr lang="en-US"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Bold"/>
            </a:endParaRPr>
          </a:p>
        </p:txBody>
      </p:sp>
      <p:sp>
        <p:nvSpPr>
          <p:cNvPr id="4" name="TextBox 4"/>
          <p:cNvSpPr txBox="1"/>
          <p:nvPr/>
        </p:nvSpPr>
        <p:spPr>
          <a:xfrm>
            <a:off x="8892727" y="8801100"/>
            <a:ext cx="8766401" cy="346249"/>
          </a:xfrm>
          <a:prstGeom prst="rect">
            <a:avLst/>
          </a:prstGeom>
        </p:spPr>
        <p:txBody>
          <a:bodyPr wrap="square" lIns="0" tIns="0" rIns="0" bIns="0" rtlCol="0" anchor="t">
            <a:spAutoFit/>
          </a:bodyPr>
          <a:lstStyle/>
          <a:p>
            <a:pPr algn="r">
              <a:lnSpc>
                <a:spcPts val="2719"/>
              </a:lnSpc>
            </a:pPr>
            <a:r>
              <a:rPr lang="en-US" sz="2589" spc="-25" dirty="0">
                <a:solidFill>
                  <a:schemeClr val="bg1"/>
                </a:solidFill>
                <a:latin typeface="Aileron Light"/>
                <a:ea typeface="Aileron Light"/>
                <a:cs typeface="Aileron Light"/>
                <a:sym typeface="Aileron Light"/>
                <a:hlinkClick r:id="rId3">
                  <a:extLst>
                    <a:ext uri="{A12FA001-AC4F-418D-AE19-62706E023703}">
                      <ahyp:hlinkClr xmlns:ahyp="http://schemas.microsoft.com/office/drawing/2018/hyperlinkcolor" val="tx"/>
                    </a:ext>
                  </a:extLst>
                </a:hlinkClick>
              </a:rPr>
              <a:t>https://www.facebook.com/watch/?v=1477204227353863</a:t>
            </a:r>
            <a:endParaRPr lang="en-US" sz="2589" spc="-25" dirty="0">
              <a:solidFill>
                <a:schemeClr val="bg1"/>
              </a:solidFill>
              <a:latin typeface="Aileron Light"/>
              <a:ea typeface="Aileron Light"/>
              <a:cs typeface="Aileron Light"/>
              <a:sym typeface="Aileron Light"/>
            </a:endParaRPr>
          </a:p>
        </p:txBody>
      </p:sp>
      <p:sp>
        <p:nvSpPr>
          <p:cNvPr id="5" name="TextBox 5"/>
          <p:cNvSpPr txBox="1"/>
          <p:nvPr/>
        </p:nvSpPr>
        <p:spPr>
          <a:xfrm>
            <a:off x="1226451" y="2880248"/>
            <a:ext cx="7343433" cy="4985980"/>
          </a:xfrm>
          <a:prstGeom prst="rect">
            <a:avLst/>
          </a:prstGeom>
        </p:spPr>
        <p:txBody>
          <a:bodyPr wrap="square" lIns="0" tIns="0" rIns="0" bIns="0" rtlCol="0" anchor="t">
            <a:spAutoFit/>
          </a:bodyPr>
          <a:lstStyle/>
          <a:p>
            <a:pPr algn="just"/>
            <a:r>
              <a:rPr lang="en-HK" altLang="zh-TW" sz="4400" dirty="0">
                <a:solidFill>
                  <a:srgbClr val="F9F9FF"/>
                </a:solidFill>
                <a:latin typeface="Arial" panose="020B0604020202020204" pitchFamily="34" charset="0"/>
                <a:ea typeface="Aileron Light"/>
                <a:cs typeface="Arial" panose="020B0604020202020204" pitchFamily="34" charset="0"/>
                <a:sym typeface="Aileron Light"/>
              </a:rPr>
              <a:t>“</a:t>
            </a:r>
            <a:r>
              <a:rPr lang="en-HK" altLang="zh-TW" sz="4000" dirty="0">
                <a:solidFill>
                  <a:srgbClr val="F9F9FF"/>
                </a:solidFill>
                <a:latin typeface="Arial" panose="020B0604020202020204" pitchFamily="34" charset="0"/>
                <a:ea typeface="Aileron Light"/>
                <a:cs typeface="Arial" panose="020B0604020202020204" pitchFamily="34" charset="0"/>
                <a:sym typeface="Aileron Light"/>
              </a:rPr>
              <a:t>Whether it takes the form of verbal abuse, doxxing, name-calling, ganging up on someone, physical violence, or online dissemination of bullying videos, such behaviour is irresponsible and may well constitute a breach of the law.”</a:t>
            </a:r>
            <a:endParaRPr lang="en-US" sz="4000" dirty="0">
              <a:solidFill>
                <a:srgbClr val="F9F9FF"/>
              </a:solidFill>
              <a:latin typeface="Arial" panose="020B0604020202020204" pitchFamily="34" charset="0"/>
              <a:ea typeface="Aileron Light"/>
              <a:cs typeface="Arial" panose="020B0604020202020204" pitchFamily="34" charset="0"/>
              <a:sym typeface="Aileron Light"/>
            </a:endParaRPr>
          </a:p>
        </p:txBody>
      </p:sp>
      <p:pic>
        <p:nvPicPr>
          <p:cNvPr id="8" name="Picture 7">
            <a:extLst>
              <a:ext uri="{FF2B5EF4-FFF2-40B4-BE49-F238E27FC236}">
                <a16:creationId xmlns:a16="http://schemas.microsoft.com/office/drawing/2014/main" id="{ABA077F9-5FC7-7985-70C9-78340B3AE4A1}"/>
              </a:ext>
            </a:extLst>
          </p:cNvPr>
          <p:cNvPicPr>
            <a:picLocks noChangeAspect="1"/>
          </p:cNvPicPr>
          <p:nvPr/>
        </p:nvPicPr>
        <p:blipFill>
          <a:blip r:embed="rId4"/>
          <a:stretch>
            <a:fillRect/>
          </a:stretch>
        </p:blipFill>
        <p:spPr>
          <a:xfrm>
            <a:off x="9278599" y="2793354"/>
            <a:ext cx="8515128" cy="4582671"/>
          </a:xfrm>
          <a:prstGeom prst="rect">
            <a:avLst/>
          </a:prstGeom>
        </p:spPr>
      </p:pic>
      <p:sp>
        <p:nvSpPr>
          <p:cNvPr id="10" name="文字方塊 6">
            <a:extLst>
              <a:ext uri="{FF2B5EF4-FFF2-40B4-BE49-F238E27FC236}">
                <a16:creationId xmlns:a16="http://schemas.microsoft.com/office/drawing/2014/main" id="{D99BA38B-826C-81DC-5278-58FF3DBB35D5}"/>
              </a:ext>
            </a:extLst>
          </p:cNvPr>
          <p:cNvSpPr txBox="1"/>
          <p:nvPr/>
        </p:nvSpPr>
        <p:spPr>
          <a:xfrm>
            <a:off x="9601200" y="505497"/>
            <a:ext cx="8229600" cy="584775"/>
          </a:xfrm>
          <a:prstGeom prst="rect">
            <a:avLst/>
          </a:prstGeom>
          <a:noFill/>
        </p:spPr>
        <p:txBody>
          <a:bodyPr wrap="square">
            <a:spAutoFit/>
          </a:bodyPr>
          <a:lstStyle/>
          <a:p>
            <a:pPr algn="r"/>
            <a:r>
              <a:rPr lang="en-US" altLang="zh-TW" sz="3200" dirty="0">
                <a:solidFill>
                  <a:schemeClr val="bg1"/>
                </a:solidFill>
                <a:effectLst/>
                <a:latin typeface="Arial" panose="020B0604020202020204" pitchFamily="34" charset="0"/>
                <a:ea typeface="Microsoft JhengHei"/>
                <a:cs typeface="Arial" panose="020B0604020202020204" pitchFamily="34" charset="0"/>
              </a:rPr>
              <a:t>Staying Away from Violence and Bullying</a:t>
            </a:r>
            <a:endParaRPr lang="en-GB" sz="3200" dirty="0">
              <a:latin typeface="Arial" panose="020B0604020202020204" pitchFamily="34" charset="0"/>
              <a:ea typeface="Microsoft JhengHei"/>
              <a:cs typeface="Arial" panose="020B0604020202020204" pitchFamily="34" charset="0"/>
            </a:endParaRPr>
          </a:p>
        </p:txBody>
      </p:sp>
      <p:sp>
        <p:nvSpPr>
          <p:cNvPr id="6" name="投影片編號版面配置區 1">
            <a:extLst>
              <a:ext uri="{FF2B5EF4-FFF2-40B4-BE49-F238E27FC236}">
                <a16:creationId xmlns:a16="http://schemas.microsoft.com/office/drawing/2014/main" id="{06F7BFA0-3565-BD77-2E06-A0E5E1629F16}"/>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6</a:t>
            </a:fld>
            <a:endParaRPr lang="en-US" altLang="en-US"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5C4E45E5-1FA3-705D-48E5-4106C013D00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91503D2-3288-6BCC-0422-A6290B764EF5}"/>
              </a:ext>
            </a:extLst>
          </p:cNvPr>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a:extLst>
              <a:ext uri="{FF2B5EF4-FFF2-40B4-BE49-F238E27FC236}">
                <a16:creationId xmlns:a16="http://schemas.microsoft.com/office/drawing/2014/main" id="{9A61071E-309A-9D78-0697-0D5740B1DE2F}"/>
              </a:ext>
            </a:extLst>
          </p:cNvPr>
          <p:cNvSpPr txBox="1"/>
          <p:nvPr/>
        </p:nvSpPr>
        <p:spPr>
          <a:xfrm>
            <a:off x="1202635" y="2314488"/>
            <a:ext cx="13034003" cy="7201972"/>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Limiting educational choices: </a:t>
            </a:r>
            <a:r>
              <a:rPr kumimoji="0" lang="en-US" altLang="zh-TW"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Universities, when interviewing or considering admission, will review an applicant’s criminal record, making further study extremely difficult.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Visa and entry/exit restrictions</a:t>
            </a:r>
            <a:r>
              <a:rPr kumimoji="0" lang="en-US" altLang="zh-TW"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 Once a criminal record is involved, the Police Department will generally not issue a certificate of good conduct, so applications for studying abroad, leaving the country, and similar matters will be restricted.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Inability to obtain professional licenses</a:t>
            </a:r>
            <a:r>
              <a:rPr kumimoji="0" lang="en-US" altLang="zh-TW"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 Many professional positions in society require strict character assessments before a license can be granted. Once a criminal record is present, there is a high likelihood of being directly denied a license.</a:t>
            </a:r>
            <a:endParaRPr kumimoji="0" lang="zh-TW" altLang="en-US"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endParaRPr>
          </a:p>
        </p:txBody>
      </p:sp>
      <p:sp>
        <p:nvSpPr>
          <p:cNvPr id="4" name="Freeform 4">
            <a:extLst>
              <a:ext uri="{FF2B5EF4-FFF2-40B4-BE49-F238E27FC236}">
                <a16:creationId xmlns:a16="http://schemas.microsoft.com/office/drawing/2014/main" id="{F32861BB-B986-B53F-B023-3BE95EA25009}"/>
              </a:ext>
            </a:extLst>
          </p:cNvPr>
          <p:cNvSpPr/>
          <p:nvPr/>
        </p:nvSpPr>
        <p:spPr>
          <a:xfrm flipH="1">
            <a:off x="14222716" y="5905500"/>
            <a:ext cx="3543300" cy="3734567"/>
          </a:xfrm>
          <a:custGeom>
            <a:avLst/>
            <a:gdLst/>
            <a:ahLst/>
            <a:cxnLst/>
            <a:rect l="l" t="t" r="r" b="b"/>
            <a:pathLst>
              <a:path w="6593967" h="8229600">
                <a:moveTo>
                  <a:pt x="6593967" y="0"/>
                </a:moveTo>
                <a:lnTo>
                  <a:pt x="0" y="0"/>
                </a:lnTo>
                <a:lnTo>
                  <a:pt x="0" y="8229600"/>
                </a:lnTo>
                <a:lnTo>
                  <a:pt x="6593967" y="8229600"/>
                </a:lnTo>
                <a:lnTo>
                  <a:pt x="6593967" y="0"/>
                </a:lnTo>
                <a:close/>
              </a:path>
            </a:pathLst>
          </a:custGeom>
          <a:blipFill>
            <a:blip r:embed="rId3"/>
            <a:stretch>
              <a:fillRect l="-101852" t="-124001" b="-177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5AA54B46-7C97-1633-DBE3-94418CF7C071}"/>
              </a:ext>
            </a:extLst>
          </p:cNvPr>
          <p:cNvSpPr txBox="1"/>
          <p:nvPr/>
        </p:nvSpPr>
        <p:spPr>
          <a:xfrm>
            <a:off x="1028700" y="1181100"/>
            <a:ext cx="12687300" cy="923330"/>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6000" b="1"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Bold"/>
              </a:rPr>
              <a:t>Bullying can ruin the future</a:t>
            </a:r>
            <a:endParaRPr kumimoji="0" lang="en-US" sz="6000" b="1"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Bold"/>
            </a:endParaRPr>
          </a:p>
        </p:txBody>
      </p:sp>
      <p:sp>
        <p:nvSpPr>
          <p:cNvPr id="8" name="文字方塊 6">
            <a:extLst>
              <a:ext uri="{FF2B5EF4-FFF2-40B4-BE49-F238E27FC236}">
                <a16:creationId xmlns:a16="http://schemas.microsoft.com/office/drawing/2014/main" id="{A4770F45-1710-334A-7A36-2D9DE302C1C2}"/>
              </a:ext>
            </a:extLst>
          </p:cNvPr>
          <p:cNvSpPr txBox="1"/>
          <p:nvPr/>
        </p:nvSpPr>
        <p:spPr>
          <a:xfrm>
            <a:off x="9601200" y="505497"/>
            <a:ext cx="8229600" cy="1015663"/>
          </a:xfrm>
          <a:prstGeom prst="rect">
            <a:avLst/>
          </a:prstGeom>
          <a:noFill/>
        </p:spPr>
        <p:txBody>
          <a:bodyPr wrap="square">
            <a:spAutoFit/>
          </a:bodyPr>
          <a:lstStyle/>
          <a:p>
            <a:pPr algn="r">
              <a:defRPr/>
            </a:pPr>
            <a:r>
              <a:rPr lang="en-US" altLang="zh-TW" sz="3200" dirty="0">
                <a:solidFill>
                  <a:schemeClr val="bg1"/>
                </a:solidFill>
                <a:latin typeface="Arial" panose="020B0604020202020204" pitchFamily="34" charset="0"/>
                <a:ea typeface="Microsoft JhengHei"/>
                <a:cs typeface="Arial" panose="020B0604020202020204" pitchFamily="34" charset="0"/>
              </a:rPr>
              <a:t>Staying Away from Violence and Bullying</a:t>
            </a:r>
            <a:endParaRPr lang="en-GB" sz="3200" dirty="0">
              <a:latin typeface="Arial" panose="020B0604020202020204" pitchFamily="34" charset="0"/>
              <a:ea typeface="Microsoft JhengHei"/>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entury Gothic"/>
              <a:ea typeface="Microsoft JhengHei"/>
              <a:cs typeface="+mn-cs"/>
            </a:endParaRPr>
          </a:p>
        </p:txBody>
      </p:sp>
      <p:sp>
        <p:nvSpPr>
          <p:cNvPr id="6" name="投影片編號版面配置區 1">
            <a:extLst>
              <a:ext uri="{FF2B5EF4-FFF2-40B4-BE49-F238E27FC236}">
                <a16:creationId xmlns:a16="http://schemas.microsoft.com/office/drawing/2014/main" id="{A0D476DE-93FC-FD66-12BE-A9F09B914C3A}"/>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7</a:t>
            </a:fld>
            <a:endParaRPr lang="en-US" altLang="en-US" dirty="0">
              <a:solidFill>
                <a:schemeClr val="tx1"/>
              </a:solidFill>
            </a:endParaRPr>
          </a:p>
        </p:txBody>
      </p:sp>
    </p:spTree>
    <p:extLst>
      <p:ext uri="{BB962C8B-B14F-4D97-AF65-F5344CB8AC3E}">
        <p14:creationId xmlns:p14="http://schemas.microsoft.com/office/powerpoint/2010/main" val="302611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1883E6C4-72A1-4824-CB90-4A2EFB68F78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5A225CA-0F3F-E892-6CA3-BB7CD49A313D}"/>
              </a:ext>
            </a:extLst>
          </p:cNvPr>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a:extLst>
              <a:ext uri="{FF2B5EF4-FFF2-40B4-BE49-F238E27FC236}">
                <a16:creationId xmlns:a16="http://schemas.microsoft.com/office/drawing/2014/main" id="{B4FF36E5-FD4E-D0F4-DB16-D6155989439E}"/>
              </a:ext>
            </a:extLst>
          </p:cNvPr>
          <p:cNvSpPr txBox="1"/>
          <p:nvPr/>
        </p:nvSpPr>
        <p:spPr>
          <a:xfrm>
            <a:off x="10887659" y="9523949"/>
            <a:ext cx="7048500" cy="553998"/>
          </a:xfrm>
          <a:prstGeom prst="rect">
            <a:avLst/>
          </a:prstGeom>
        </p:spPr>
        <p:txBody>
          <a:bodyPr wrap="square" lIns="0" tIns="0" rIns="0" bIns="0" rtlCol="0" anchor="t">
            <a:spAutoFit/>
          </a:bodyPr>
          <a:lstStyle/>
          <a:p>
            <a:pPr algn="r"/>
            <a:r>
              <a:rPr lang="en-US"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Jockey Club "Love &amp; Respect" School Empowerment </a:t>
            </a:r>
            <a:r>
              <a:rPr lang="en-US" dirty="0" err="1">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Programme</a:t>
            </a:r>
            <a:r>
              <a:rPr lang="en-US"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u="sng" dirty="0">
                <a:latin typeface="微軟正黑體" panose="020B0604030504040204" pitchFamily="34" charset="-120"/>
                <a:ea typeface="微軟正黑體" panose="020B0604030504040204" pitchFamily="34" charset="-120"/>
                <a:cs typeface="Times New Roman" panose="02020603050405020304" pitchFamily="18" charset="0"/>
                <a:hlinkClick r:id="rId3"/>
              </a:rPr>
              <a:t>https://share.google/2WdAPIJaKnvkgLVnT</a:t>
            </a:r>
            <a:endParaRPr lang="en-US" sz="1400" dirty="0">
              <a:solidFill>
                <a:srgbClr val="F9F9FF"/>
              </a:solidFill>
              <a:latin typeface="微軟正黑體" panose="020B0604030504040204" pitchFamily="34" charset="-120"/>
              <a:ea typeface="微軟正黑體" panose="020B0604030504040204" pitchFamily="34" charset="-120"/>
              <a:cs typeface="Times New Roman" panose="02020603050405020304" pitchFamily="18" charset="0"/>
              <a:sym typeface="Aileron Light"/>
            </a:endParaRPr>
          </a:p>
        </p:txBody>
      </p:sp>
      <p:pic>
        <p:nvPicPr>
          <p:cNvPr id="7" name="圖片 1" descr="The image illustrates various types of bullying, including physical violence, verbal abuse, and cyberbullying, depicting scenarios like hitting, teasing, and spreading harmful messages.&#10;&#10;AI 產生的內容可能不正確。">
            <a:extLst>
              <a:ext uri="{FF2B5EF4-FFF2-40B4-BE49-F238E27FC236}">
                <a16:creationId xmlns:a16="http://schemas.microsoft.com/office/drawing/2014/main" id="{53EFE7D2-C67E-E7EA-5544-0A63BD57AD7D}"/>
              </a:ext>
            </a:extLst>
          </p:cNvPr>
          <p:cNvPicPr>
            <a:picLocks noChangeAspect="1"/>
          </p:cNvPicPr>
          <p:nvPr/>
        </p:nvPicPr>
        <p:blipFill>
          <a:blip r:embed="rId4">
            <a:extLst>
              <a:ext uri="{28A0092B-C50C-407E-A947-70E740481C1C}">
                <a14:useLocalDpi xmlns:a14="http://schemas.microsoft.com/office/drawing/2010/main" val="0"/>
              </a:ext>
            </a:extLst>
          </a:blip>
          <a:srcRect l="2889" t="13098" r="1675" b="1950"/>
          <a:stretch>
            <a:fillRect/>
          </a:stretch>
        </p:blipFill>
        <p:spPr>
          <a:xfrm>
            <a:off x="5343525" y="1950421"/>
            <a:ext cx="7600950" cy="7467600"/>
          </a:xfrm>
          <a:prstGeom prst="rect">
            <a:avLst/>
          </a:prstGeom>
        </p:spPr>
      </p:pic>
      <p:sp>
        <p:nvSpPr>
          <p:cNvPr id="6" name="TextBox 6">
            <a:extLst>
              <a:ext uri="{FF2B5EF4-FFF2-40B4-BE49-F238E27FC236}">
                <a16:creationId xmlns:a16="http://schemas.microsoft.com/office/drawing/2014/main" id="{AEB33C8C-3FF3-C29B-3FB3-1C5C1BC34DC6}"/>
              </a:ext>
            </a:extLst>
          </p:cNvPr>
          <p:cNvSpPr txBox="1"/>
          <p:nvPr/>
        </p:nvSpPr>
        <p:spPr>
          <a:xfrm>
            <a:off x="914400" y="1219807"/>
            <a:ext cx="15963900" cy="1107996"/>
          </a:xfrm>
          <a:prstGeom prst="rect">
            <a:avLst/>
          </a:prstGeom>
        </p:spPr>
        <p:txBody>
          <a:bodyPr wrap="square" lIns="0" tIns="0" rIns="0" bIns="0" rtlCol="0" anchor="t">
            <a:spAutoFit/>
          </a:bodyPr>
          <a:lstStyle/>
          <a:p>
            <a:r>
              <a:rPr lang="en-HK" altLang="zh-TW" sz="3600" b="1" dirty="0">
                <a:solidFill>
                  <a:srgbClr val="F9F9FF"/>
                </a:solidFill>
                <a:latin typeface="Arial" panose="020B0604020202020204" pitchFamily="34" charset="0"/>
                <a:ea typeface="微軟正黑體" panose="020B0604030504040204" pitchFamily="34" charset="-120"/>
                <a:cs typeface="Arial" panose="020B0604020202020204" pitchFamily="34" charset="0"/>
              </a:rPr>
              <a:t>In general, bullying behaviour can broadly be classified into the </a:t>
            </a:r>
            <a:br>
              <a:rPr lang="en-HK" altLang="zh-TW" sz="3600" b="1" dirty="0">
                <a:solidFill>
                  <a:srgbClr val="F9F9FF"/>
                </a:solidFill>
                <a:latin typeface="Arial" panose="020B0604020202020204" pitchFamily="34" charset="0"/>
                <a:ea typeface="微軟正黑體" panose="020B0604030504040204" pitchFamily="34" charset="-120"/>
                <a:cs typeface="Arial" panose="020B0604020202020204" pitchFamily="34" charset="0"/>
              </a:rPr>
            </a:br>
            <a:r>
              <a:rPr lang="en-HK" altLang="zh-TW" sz="3600" b="1" dirty="0">
                <a:solidFill>
                  <a:srgbClr val="F9F9FF"/>
                </a:solidFill>
                <a:latin typeface="Arial" panose="020B0604020202020204" pitchFamily="34" charset="0"/>
                <a:ea typeface="微軟正黑體" panose="020B0604030504040204" pitchFamily="34" charset="-120"/>
                <a:cs typeface="Arial" panose="020B0604020202020204" pitchFamily="34" charset="0"/>
              </a:rPr>
              <a:t>following types:</a:t>
            </a:r>
            <a:endParaRPr lang="en-US" sz="3600" b="1" dirty="0">
              <a:solidFill>
                <a:srgbClr val="F9F9FF"/>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0" name="Speech Bubble: Rectangle 9">
            <a:extLst>
              <a:ext uri="{FF2B5EF4-FFF2-40B4-BE49-F238E27FC236}">
                <a16:creationId xmlns:a16="http://schemas.microsoft.com/office/drawing/2014/main" id="{CD0F4E61-40C4-ADC4-2EEC-CD85FBD66695}"/>
              </a:ext>
            </a:extLst>
          </p:cNvPr>
          <p:cNvSpPr/>
          <p:nvPr/>
        </p:nvSpPr>
        <p:spPr>
          <a:xfrm>
            <a:off x="13330370" y="2652091"/>
            <a:ext cx="4359961" cy="6317164"/>
          </a:xfrm>
          <a:prstGeom prst="wedgeRectCallout">
            <a:avLst>
              <a:gd name="adj1" fmla="val -67890"/>
              <a:gd name="adj2" fmla="val 11632"/>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2075"/>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The relationship between online bullying and physical violence has a </a:t>
            </a:r>
            <a:r>
              <a:rPr lang="en-HK" altLang="zh-TW" sz="2800" dirty="0">
                <a:solidFill>
                  <a:schemeClr val="tx1"/>
                </a:solidFill>
                <a:highlight>
                  <a:srgbClr val="FFFF00"/>
                </a:highlight>
                <a:latin typeface="Arial" panose="020B0604020202020204" pitchFamily="34" charset="0"/>
                <a:ea typeface="微軟正黑體" panose="020B0604030504040204" pitchFamily="34" charset="-120"/>
                <a:cs typeface="Arial" panose="020B0604020202020204" pitchFamily="34" charset="0"/>
              </a:rPr>
              <a:t>violent nature at its core</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 although most online bullying does not involve direct physical contact, it incorporates </a:t>
            </a:r>
            <a:r>
              <a:rPr lang="en-HK" altLang="zh-TW" sz="2800" dirty="0">
                <a:solidFill>
                  <a:schemeClr val="tx1"/>
                </a:solidFill>
                <a:highlight>
                  <a:srgbClr val="FFFF00"/>
                </a:highlight>
                <a:latin typeface="Arial" panose="020B0604020202020204" pitchFamily="34" charset="0"/>
                <a:ea typeface="微軟正黑體" panose="020B0604030504040204" pitchFamily="34" charset="-120"/>
                <a:cs typeface="Arial" panose="020B0604020202020204" pitchFamily="34" charset="0"/>
              </a:rPr>
              <a:t>serious verbal violence, intimidation, coercion, defamation, and doxxing</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 and is in essence</a:t>
            </a:r>
            <a:r>
              <a:rPr lang="zh-TW" altLang="en-US" sz="2800" dirty="0">
                <a:solidFill>
                  <a:schemeClr val="tx1"/>
                </a:solidFill>
                <a:highlight>
                  <a:srgbClr val="FFFF00"/>
                </a:highlight>
                <a:latin typeface="Arial" panose="020B0604020202020204" pitchFamily="34" charset="0"/>
                <a:ea typeface="微軟正黑體" panose="020B0604030504040204" pitchFamily="34" charset="-120"/>
                <a:cs typeface="Arial" panose="020B0604020202020204" pitchFamily="34" charset="0"/>
              </a:rPr>
              <a:t> </a:t>
            </a:r>
            <a:r>
              <a:rPr lang="en-HK" altLang="zh-TW" sz="2800" dirty="0">
                <a:solidFill>
                  <a:schemeClr val="tx1"/>
                </a:solidFill>
                <a:highlight>
                  <a:srgbClr val="FFFF00"/>
                </a:highlight>
                <a:latin typeface="Arial" panose="020B0604020202020204" pitchFamily="34" charset="0"/>
                <a:ea typeface="微軟正黑體" panose="020B0604030504040204" pitchFamily="34" charset="-120"/>
                <a:cs typeface="Arial" panose="020B0604020202020204" pitchFamily="34" charset="0"/>
              </a:rPr>
              <a:t>a form of psychological and emotional violence.</a:t>
            </a:r>
            <a:endParaRPr lang="en-US" sz="2800" dirty="0">
              <a:solidFill>
                <a:schemeClr val="tx1"/>
              </a:solidFill>
              <a:highlight>
                <a:srgbClr val="FFFF00"/>
              </a:highlight>
              <a:latin typeface="Arial" panose="020B0604020202020204" pitchFamily="34" charset="0"/>
              <a:ea typeface="微軟正黑體" panose="020B0604030504040204" pitchFamily="34" charset="-120"/>
              <a:cs typeface="Arial" panose="020B0604020202020204" pitchFamily="34" charset="0"/>
            </a:endParaRPr>
          </a:p>
        </p:txBody>
      </p:sp>
      <p:sp>
        <p:nvSpPr>
          <p:cNvPr id="9" name="文字方塊 6">
            <a:extLst>
              <a:ext uri="{FF2B5EF4-FFF2-40B4-BE49-F238E27FC236}">
                <a16:creationId xmlns:a16="http://schemas.microsoft.com/office/drawing/2014/main" id="{179A734E-EFE8-FF67-8482-E0901445AB6E}"/>
              </a:ext>
            </a:extLst>
          </p:cNvPr>
          <p:cNvSpPr txBox="1"/>
          <p:nvPr/>
        </p:nvSpPr>
        <p:spPr>
          <a:xfrm>
            <a:off x="9601200" y="505497"/>
            <a:ext cx="8229600" cy="584775"/>
          </a:xfrm>
          <a:prstGeom prst="rect">
            <a:avLst/>
          </a:prstGeom>
          <a:noFill/>
        </p:spPr>
        <p:txBody>
          <a:bodyPr wrap="square">
            <a:spAutoFit/>
          </a:bodyPr>
          <a:lstStyle/>
          <a:p>
            <a:pPr algn="r"/>
            <a:r>
              <a:rPr lang="en-US" altLang="zh-TW" sz="3200" dirty="0">
                <a:solidFill>
                  <a:schemeClr val="bg1"/>
                </a:solidFill>
                <a:latin typeface="Arial" panose="020B0604020202020204" pitchFamily="34" charset="0"/>
                <a:ea typeface="Microsoft JhengHei"/>
                <a:cs typeface="Arial" panose="020B0604020202020204" pitchFamily="34" charset="0"/>
              </a:rPr>
              <a:t>Staying Away from Violence and Bullying</a:t>
            </a:r>
            <a:endParaRPr lang="en-GB" sz="3200" dirty="0">
              <a:latin typeface="Arial" panose="020B0604020202020204" pitchFamily="34" charset="0"/>
              <a:ea typeface="Microsoft JhengHei"/>
              <a:cs typeface="Arial" panose="020B0604020202020204" pitchFamily="34" charset="0"/>
            </a:endParaRPr>
          </a:p>
        </p:txBody>
      </p:sp>
      <p:sp>
        <p:nvSpPr>
          <p:cNvPr id="4" name="投影片編號版面配置區 1">
            <a:extLst>
              <a:ext uri="{FF2B5EF4-FFF2-40B4-BE49-F238E27FC236}">
                <a16:creationId xmlns:a16="http://schemas.microsoft.com/office/drawing/2014/main" id="{B82F4B44-AD99-8500-B382-2561BAFAFA9D}"/>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8</a:t>
            </a:fld>
            <a:endParaRPr lang="en-US" altLang="en-US" dirty="0">
              <a:solidFill>
                <a:schemeClr val="tx1"/>
              </a:solidFill>
            </a:endParaRPr>
          </a:p>
        </p:txBody>
      </p:sp>
      <p:sp>
        <p:nvSpPr>
          <p:cNvPr id="8" name="Speech Bubble: Rectangle 7">
            <a:extLst>
              <a:ext uri="{FF2B5EF4-FFF2-40B4-BE49-F238E27FC236}">
                <a16:creationId xmlns:a16="http://schemas.microsoft.com/office/drawing/2014/main" id="{8B942F38-6F5B-A550-1393-5E27D9BAD40D}"/>
              </a:ext>
            </a:extLst>
          </p:cNvPr>
          <p:cNvSpPr/>
          <p:nvPr/>
        </p:nvSpPr>
        <p:spPr>
          <a:xfrm>
            <a:off x="779886" y="3248439"/>
            <a:ext cx="3999860" cy="4876800"/>
          </a:xfrm>
          <a:prstGeom prst="wedgeRectCallout">
            <a:avLst>
              <a:gd name="adj1" fmla="val 69524"/>
              <a:gd name="adj2" fmla="val -27246"/>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Shoving, hitting, demanding money, or concealing another person’s belongings all constitute “physical violence”</a:t>
            </a:r>
            <a:r>
              <a:rPr lang="zh-TW" alt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 </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.It is important to learn to distinguish between</a:t>
            </a:r>
            <a:r>
              <a:rPr lang="en-HK" altLang="zh-TW" sz="2800" dirty="0">
                <a:solidFill>
                  <a:schemeClr val="tx1"/>
                </a:solidFill>
                <a:highlight>
                  <a:srgbClr val="FFFF00"/>
                </a:highlight>
                <a:latin typeface="Arial" panose="020B0604020202020204" pitchFamily="34" charset="0"/>
                <a:ea typeface="微軟正黑體" panose="020B0604030504040204" pitchFamily="34" charset="-120"/>
                <a:cs typeface="Arial" panose="020B0604020202020204" pitchFamily="34" charset="0"/>
              </a:rPr>
              <a:t>” playful roughhousing” and “malicious violence”.</a:t>
            </a:r>
            <a:endParaRPr lang="en-US" sz="2800" dirty="0">
              <a:solidFill>
                <a:schemeClr val="tx1"/>
              </a:solidFill>
              <a:highlight>
                <a:srgbClr val="FFFF00"/>
              </a:highlight>
              <a:latin typeface="Arial" panose="020B0604020202020204" pitchFamily="34" charset="0"/>
              <a:ea typeface="微軟正黑體" panose="020B0604030504040204" pitchFamily="34" charset="-120"/>
              <a:cs typeface="Arial" panose="020B0604020202020204" pitchFamily="34" charset="0"/>
            </a:endParaRPr>
          </a:p>
        </p:txBody>
      </p:sp>
    </p:spTree>
    <p:extLst>
      <p:ext uri="{BB962C8B-B14F-4D97-AF65-F5344CB8AC3E}">
        <p14:creationId xmlns:p14="http://schemas.microsoft.com/office/powerpoint/2010/main" val="3975200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4D27A042-0B1D-46BB-22BD-4DD9294851C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904C743-0054-9ED1-924C-09EC0246C6FC}"/>
              </a:ext>
            </a:extLst>
          </p:cNvPr>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TextBox 4">
            <a:extLst>
              <a:ext uri="{FF2B5EF4-FFF2-40B4-BE49-F238E27FC236}">
                <a16:creationId xmlns:a16="http://schemas.microsoft.com/office/drawing/2014/main" id="{6A813343-E5E2-0F9C-820D-3F3F04902235}"/>
              </a:ext>
            </a:extLst>
          </p:cNvPr>
          <p:cNvSpPr txBox="1"/>
          <p:nvPr/>
        </p:nvSpPr>
        <p:spPr>
          <a:xfrm>
            <a:off x="1028700" y="2304455"/>
            <a:ext cx="14097000" cy="6894195"/>
          </a:xfrm>
          <a:prstGeom prst="rect">
            <a:avLst/>
          </a:prstGeom>
        </p:spPr>
        <p:txBody>
          <a:bodyPr wrap="square" lIns="0" tIns="0" rIns="0" bIns="0" rtlCol="0" anchor="t">
            <a:spAutoFit/>
          </a:bodyPr>
          <a:lstStyle/>
          <a:p>
            <a:pPr algn="l"/>
            <a:r>
              <a:rPr lang="en-US" altLang="zh-TW" sz="3200" b="1" u="sng" dirty="0">
                <a:solidFill>
                  <a:srgbClr val="F9F9FF"/>
                </a:solidFill>
                <a:latin typeface="微軟正黑體" panose="020B0604030504040204" pitchFamily="34" charset="-120"/>
                <a:ea typeface="微軟正黑體" panose="020B0604030504040204" pitchFamily="34" charset="-120"/>
                <a:cs typeface="Aileron Light"/>
                <a:sym typeface="Aileron Light"/>
              </a:rPr>
              <a:t>“</a:t>
            </a:r>
            <a:r>
              <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Blindly back” or “intervene in time”?</a:t>
            </a:r>
            <a:r>
              <a:rPr lang="zh-TW" altLang="en-US"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a:t>
            </a:r>
          </a:p>
          <a:p>
            <a:pPr algn="l"/>
            <a:r>
              <a:rPr lang="en-US" altLang="zh-TW"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If your close friend bullies someone, is joining him in the assault “loyalty”, while personally pushing him toward crime and prison? </a:t>
            </a:r>
          </a:p>
          <a:p>
            <a:pPr algn="l"/>
            <a:endParaRPr lang="zh-TW" altLang="en-US"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algn="l"/>
            <a:r>
              <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The “accomplice” behind the camera</a:t>
            </a:r>
            <a:r>
              <a:rPr lang="zh-TW" altLang="en-US"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a:t>
            </a:r>
            <a:endPar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algn="l"/>
            <a:r>
              <a:rPr lang="en-US" altLang="zh-TW"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Staying silent at the scene, not intervening, only filming with a phone or uploading online – does that make you a “bystander from the outside”, or someone satisfying a curiosity and inflicting secondary harm on the victim as an “invisible bully”?</a:t>
            </a:r>
            <a:endParaRPr lang="zh-TW" altLang="en-US"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algn="l"/>
            <a:endPar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algn="l"/>
            <a:r>
              <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The art of refusal</a:t>
            </a:r>
            <a:r>
              <a:rPr lang="zh-TW" altLang="en-US"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a:t>
            </a:r>
            <a:endPar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algn="l"/>
            <a:r>
              <a:rPr lang="en-US" altLang="zh-TW"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When your best buddy drags you to “teach someone a lesson”, how can you decline with a single sentence that does not damage the friendship yet successfully pulls you away?</a:t>
            </a:r>
            <a:endParaRPr lang="zh-TW" altLang="en-US"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p:txBody>
      </p:sp>
      <p:sp>
        <p:nvSpPr>
          <p:cNvPr id="5" name="Freeform 5">
            <a:extLst>
              <a:ext uri="{FF2B5EF4-FFF2-40B4-BE49-F238E27FC236}">
                <a16:creationId xmlns:a16="http://schemas.microsoft.com/office/drawing/2014/main" id="{8AB12CAC-6F96-2FB7-EA54-77897F88A063}"/>
              </a:ext>
            </a:extLst>
          </p:cNvPr>
          <p:cNvSpPr/>
          <p:nvPr/>
        </p:nvSpPr>
        <p:spPr>
          <a:xfrm>
            <a:off x="14130018" y="5623280"/>
            <a:ext cx="3924300" cy="4343400"/>
          </a:xfrm>
          <a:custGeom>
            <a:avLst/>
            <a:gdLst/>
            <a:ahLst/>
            <a:cxnLst/>
            <a:rect l="l" t="t" r="r" b="b"/>
            <a:pathLst>
              <a:path w="7756398" h="8229600">
                <a:moveTo>
                  <a:pt x="0" y="0"/>
                </a:moveTo>
                <a:lnTo>
                  <a:pt x="7756398" y="0"/>
                </a:lnTo>
                <a:lnTo>
                  <a:pt x="7756398" y="8229600"/>
                </a:lnTo>
                <a:lnTo>
                  <a:pt x="0" y="8229600"/>
                </a:lnTo>
                <a:lnTo>
                  <a:pt x="0" y="0"/>
                </a:lnTo>
                <a:close/>
              </a:path>
            </a:pathLst>
          </a:custGeom>
          <a:blipFill>
            <a:blip r:embed="rId3"/>
            <a:stretch>
              <a:fillRect/>
            </a:stretch>
          </a:blipFill>
        </p:spPr>
        <p:txBody>
          <a:bodyPr/>
          <a:lstStyle/>
          <a:p>
            <a:endParaRPr lang="en-GB"/>
          </a:p>
        </p:txBody>
      </p:sp>
      <p:sp>
        <p:nvSpPr>
          <p:cNvPr id="6" name="TextBox 6">
            <a:extLst>
              <a:ext uri="{FF2B5EF4-FFF2-40B4-BE49-F238E27FC236}">
                <a16:creationId xmlns:a16="http://schemas.microsoft.com/office/drawing/2014/main" id="{F3163E73-EFE1-D66C-FF50-1346CF4110E4}"/>
              </a:ext>
            </a:extLst>
          </p:cNvPr>
          <p:cNvSpPr txBox="1"/>
          <p:nvPr/>
        </p:nvSpPr>
        <p:spPr>
          <a:xfrm>
            <a:off x="1028700" y="1010126"/>
            <a:ext cx="16230600" cy="923330"/>
          </a:xfrm>
          <a:prstGeom prst="rect">
            <a:avLst/>
          </a:prstGeom>
        </p:spPr>
        <p:txBody>
          <a:bodyPr wrap="square" lIns="0" tIns="0" rIns="0" bIns="0" rtlCol="0" anchor="t">
            <a:spAutoFit/>
          </a:bodyPr>
          <a:lstStyle/>
          <a:p>
            <a:pPr>
              <a:lnSpc>
                <a:spcPct val="100000"/>
              </a:lnSpc>
            </a:pPr>
            <a:r>
              <a:rPr lang="en-US" altLang="zh-TW"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Bold"/>
              </a:rPr>
              <a:t>Task Three: Pause and Consider </a:t>
            </a:r>
            <a:endParaRPr lang="en-US" sz="6000" b="1" dirty="0">
              <a:solidFill>
                <a:srgbClr val="F9F9FF"/>
              </a:solidFill>
              <a:latin typeface="Arial" panose="020B0604020202020204" pitchFamily="34" charset="0"/>
              <a:ea typeface="微軟正黑體" panose="020B0604030504040204" pitchFamily="34" charset="-120"/>
              <a:cs typeface="Arial" panose="020B0604020202020204" pitchFamily="34" charset="0"/>
            </a:endParaRPr>
          </a:p>
        </p:txBody>
      </p:sp>
      <p:sp>
        <p:nvSpPr>
          <p:cNvPr id="8" name="文字方塊 6">
            <a:extLst>
              <a:ext uri="{FF2B5EF4-FFF2-40B4-BE49-F238E27FC236}">
                <a16:creationId xmlns:a16="http://schemas.microsoft.com/office/drawing/2014/main" id="{DDDEE80C-50F1-66C6-1D13-0784C39B77CA}"/>
              </a:ext>
            </a:extLst>
          </p:cNvPr>
          <p:cNvSpPr txBox="1"/>
          <p:nvPr/>
        </p:nvSpPr>
        <p:spPr>
          <a:xfrm>
            <a:off x="9601200" y="505497"/>
            <a:ext cx="8229600" cy="584775"/>
          </a:xfrm>
          <a:prstGeom prst="rect">
            <a:avLst/>
          </a:prstGeom>
          <a:noFill/>
        </p:spPr>
        <p:txBody>
          <a:bodyPr wrap="square">
            <a:spAutoFit/>
          </a:bodyPr>
          <a:lstStyle/>
          <a:p>
            <a:pPr algn="r"/>
            <a:r>
              <a:rPr lang="en-US" altLang="zh-TW" sz="3200" dirty="0">
                <a:solidFill>
                  <a:schemeClr val="bg1"/>
                </a:solidFill>
                <a:latin typeface="Arial" panose="020B0604020202020204" pitchFamily="34" charset="0"/>
                <a:ea typeface="Microsoft JhengHei"/>
                <a:cs typeface="Arial" panose="020B0604020202020204" pitchFamily="34" charset="0"/>
              </a:rPr>
              <a:t>Staying Away from Violence and Bullying</a:t>
            </a:r>
            <a:endParaRPr lang="en-GB" sz="3200" dirty="0">
              <a:latin typeface="Arial" panose="020B0604020202020204" pitchFamily="34" charset="0"/>
              <a:ea typeface="Microsoft JhengHei"/>
              <a:cs typeface="Arial" panose="020B0604020202020204" pitchFamily="34" charset="0"/>
            </a:endParaRPr>
          </a:p>
        </p:txBody>
      </p:sp>
      <p:sp>
        <p:nvSpPr>
          <p:cNvPr id="3" name="投影片編號版面配置區 1">
            <a:extLst>
              <a:ext uri="{FF2B5EF4-FFF2-40B4-BE49-F238E27FC236}">
                <a16:creationId xmlns:a16="http://schemas.microsoft.com/office/drawing/2014/main" id="{D1CD2A13-F4EC-2895-04CC-D9C641111107}"/>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9</a:t>
            </a:fld>
            <a:endParaRPr lang="en-US" altLang="en-US" dirty="0">
              <a:solidFill>
                <a:schemeClr val="tx1"/>
              </a:solidFill>
            </a:endParaRPr>
          </a:p>
        </p:txBody>
      </p:sp>
    </p:spTree>
    <p:extLst>
      <p:ext uri="{BB962C8B-B14F-4D97-AF65-F5344CB8AC3E}">
        <p14:creationId xmlns:p14="http://schemas.microsoft.com/office/powerpoint/2010/main" val="2431234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4D27A042-0B1D-46BB-22BD-4DD9294851C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904C743-0054-9ED1-924C-09EC0246C6FC}"/>
              </a:ext>
            </a:extLst>
          </p:cNvPr>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8AB12CAC-6F96-2FB7-EA54-77897F88A063}"/>
              </a:ext>
            </a:extLst>
          </p:cNvPr>
          <p:cNvSpPr/>
          <p:nvPr/>
        </p:nvSpPr>
        <p:spPr>
          <a:xfrm>
            <a:off x="14311293" y="6046925"/>
            <a:ext cx="3042918" cy="3603980"/>
          </a:xfrm>
          <a:custGeom>
            <a:avLst/>
            <a:gdLst/>
            <a:ahLst/>
            <a:cxnLst/>
            <a:rect l="l" t="t" r="r" b="b"/>
            <a:pathLst>
              <a:path w="7756398" h="8229600">
                <a:moveTo>
                  <a:pt x="0" y="0"/>
                </a:moveTo>
                <a:lnTo>
                  <a:pt x="7756398" y="0"/>
                </a:lnTo>
                <a:lnTo>
                  <a:pt x="7756398" y="8229600"/>
                </a:lnTo>
                <a:lnTo>
                  <a:pt x="0" y="82296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6">
            <a:extLst>
              <a:ext uri="{FF2B5EF4-FFF2-40B4-BE49-F238E27FC236}">
                <a16:creationId xmlns:a16="http://schemas.microsoft.com/office/drawing/2014/main" id="{F3163E73-EFE1-D66C-FF50-1346CF4110E4}"/>
              </a:ext>
            </a:extLst>
          </p:cNvPr>
          <p:cNvSpPr txBox="1"/>
          <p:nvPr/>
        </p:nvSpPr>
        <p:spPr>
          <a:xfrm>
            <a:off x="1028700" y="1010126"/>
            <a:ext cx="16230600" cy="923330"/>
          </a:xfrm>
          <a:prstGeom prst="rect">
            <a:avLst/>
          </a:prstGeom>
        </p:spPr>
        <p:txBody>
          <a:bodyPr wrap="square" lIns="0" tIns="0" rIns="0" bIns="0" rtlCol="0" anchor="t">
            <a:spAutoFit/>
          </a:bodyPr>
          <a:lstStyle/>
          <a:p>
            <a:pPr>
              <a:lnSpc>
                <a:spcPct val="100000"/>
              </a:lnSpc>
            </a:pPr>
            <a:r>
              <a:rPr lang="en-US" altLang="zh-TW"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Bold"/>
              </a:rPr>
              <a:t>Task Three: Pause and Consider </a:t>
            </a:r>
            <a:endParaRPr lang="en-US" sz="6000" b="1" dirty="0">
              <a:solidFill>
                <a:srgbClr val="F9F9FF"/>
              </a:solidFill>
              <a:latin typeface="Arial" panose="020B0604020202020204" pitchFamily="34" charset="0"/>
              <a:ea typeface="微軟正黑體" panose="020B0604030504040204" pitchFamily="34" charset="-120"/>
              <a:cs typeface="Arial" panose="020B0604020202020204" pitchFamily="34" charset="0"/>
            </a:endParaRPr>
          </a:p>
        </p:txBody>
      </p:sp>
      <p:sp>
        <p:nvSpPr>
          <p:cNvPr id="7" name="TextBox 6">
            <a:extLst>
              <a:ext uri="{FF2B5EF4-FFF2-40B4-BE49-F238E27FC236}">
                <a16:creationId xmlns:a16="http://schemas.microsoft.com/office/drawing/2014/main" id="{D6AC5296-06E5-12FB-1586-210306B4062B}"/>
              </a:ext>
            </a:extLst>
          </p:cNvPr>
          <p:cNvSpPr txBox="1"/>
          <p:nvPr/>
        </p:nvSpPr>
        <p:spPr>
          <a:xfrm>
            <a:off x="1028700" y="2438085"/>
            <a:ext cx="14516100" cy="6247864"/>
          </a:xfrm>
          <a:prstGeom prst="rect">
            <a:avLst/>
          </a:prstGeom>
          <a:noFill/>
        </p:spPr>
        <p:txBody>
          <a:bodyPr wrap="square">
            <a:spAutoFit/>
          </a:bodyPr>
          <a:lstStyle/>
          <a:p>
            <a:pPr lvl="0">
              <a:defRPr/>
            </a:pPr>
            <a:r>
              <a:rPr kumimoji="0" lang="en-US" altLang="zh-TW"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1.</a:t>
            </a:r>
            <a:r>
              <a:rPr kumimoji="0" lang="zh-TW" altLang="en-US"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 </a:t>
            </a:r>
            <a:r>
              <a:rPr kumimoji="0" lang="en-US" altLang="zh-TW"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If you want to stand up for a friend, does it necessarily require using violence?		</a:t>
            </a:r>
            <a:br>
              <a:rPr lang="en-US" altLang="zh-TW" sz="4000" dirty="0">
                <a:solidFill>
                  <a:srgbClr val="F9F9FF"/>
                </a:solidFill>
                <a:latin typeface="Arial" panose="020B0604020202020204" pitchFamily="34" charset="0"/>
                <a:ea typeface="微軟正黑體" panose="020B0604030504040204" pitchFamily="34" charset="-120"/>
                <a:cs typeface="Arial" panose="020B0604020202020204" pitchFamily="34" charset="0"/>
              </a:rPr>
            </a:br>
            <a:r>
              <a:rPr lang="en-US" altLang="zh-TW" sz="4000" dirty="0">
                <a:solidFill>
                  <a:srgbClr val="F9F9FF"/>
                </a:solidFill>
                <a:latin typeface="Arial" panose="020B0604020202020204" pitchFamily="34" charset="0"/>
                <a:ea typeface="微軟正黑體" panose="020B0604030504040204" pitchFamily="34" charset="-120"/>
                <a:cs typeface="Arial" panose="020B0604020202020204" pitchFamily="34" charset="0"/>
              </a:rPr>
              <a:t>	</a:t>
            </a:r>
            <a:r>
              <a:rPr kumimoji="0" lang="en-US" altLang="zh-TW"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Yes</a:t>
            </a:r>
            <a:r>
              <a:rPr kumimoji="0" lang="zh-TW" altLang="en-US"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en-US" altLang="zh-TW"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No</a:t>
            </a:r>
            <a:endParaRPr kumimoji="0" lang="en-US"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0" marR="0" lvl="0" indent="0" algn="just" defTabSz="914400" rtl="0" eaLnBrk="1" fontAlgn="auto" latinLnBrk="0" hangingPunct="1">
              <a:buClrTx/>
              <a:buSzTx/>
              <a:buFontTx/>
              <a:buNone/>
              <a:tabLst/>
              <a:defRPr/>
            </a:pPr>
            <a:r>
              <a:rPr kumimoji="0" lang="en-US" altLang="zh-TW"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2. If you are merely a bystander filming and not physically hitting anyone, does that mean that you have no responsibility?	Yes</a:t>
            </a:r>
            <a:r>
              <a:rPr kumimoji="0" lang="zh-TW" altLang="en-US"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en-US" altLang="zh-TW"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No</a:t>
            </a:r>
          </a:p>
          <a:p>
            <a:pPr marL="0" marR="0" lvl="0" indent="0" algn="just" defTabSz="914400" rtl="0" eaLnBrk="1" fontAlgn="auto" latinLnBrk="0" hangingPunct="1">
              <a:buClrTx/>
              <a:buSzTx/>
              <a:buFontTx/>
              <a:buNone/>
              <a:tabLst/>
              <a:defRPr/>
            </a:pPr>
            <a:r>
              <a:rPr kumimoji="0" lang="en-US" altLang="zh-TW"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3. Does ‘loyalty’ equate to blindly agreeing with a friend?		Yes</a:t>
            </a:r>
            <a:r>
              <a:rPr kumimoji="0" lang="zh-TW" altLang="en-US"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en-US" altLang="zh-TW"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No</a:t>
            </a:r>
            <a:endParaRPr kumimoji="0" lang="en-US"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0" marR="0" lvl="0" indent="0" defTabSz="914400" rtl="0" eaLnBrk="1" fontAlgn="auto" latinLnBrk="0" hangingPunct="1">
              <a:buClrTx/>
              <a:buSzTx/>
              <a:buFontTx/>
              <a:buNone/>
              <a:tabLst/>
              <a:defRPr/>
            </a:pPr>
            <a:r>
              <a:rPr kumimoji="0" lang="en-US" altLang="zh-TW"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4. If a friend asks you to bully someone together, </a:t>
            </a:r>
            <a:br>
              <a:rPr kumimoji="0" lang="en-US" altLang="zh-TW"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br>
            <a:r>
              <a:rPr kumimoji="0" lang="en-US" altLang="zh-TW"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how will you refuse and persuade him not to?</a:t>
            </a:r>
            <a:endParaRPr kumimoji="0" lang="en-US" sz="4000" b="0" i="0" u="none" strike="noStrike" kern="1200" cap="none" spc="0" normalizeH="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8" name="Oval 7">
            <a:extLst>
              <a:ext uri="{FF2B5EF4-FFF2-40B4-BE49-F238E27FC236}">
                <a16:creationId xmlns:a16="http://schemas.microsoft.com/office/drawing/2014/main" id="{56D5C723-F3EE-E25B-DD74-C0B83FA81D79}"/>
              </a:ext>
            </a:extLst>
          </p:cNvPr>
          <p:cNvSpPr/>
          <p:nvPr/>
        </p:nvSpPr>
        <p:spPr>
          <a:xfrm>
            <a:off x="3215640" y="3670043"/>
            <a:ext cx="1036320" cy="78210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文字方塊 6">
            <a:extLst>
              <a:ext uri="{FF2B5EF4-FFF2-40B4-BE49-F238E27FC236}">
                <a16:creationId xmlns:a16="http://schemas.microsoft.com/office/drawing/2014/main" id="{E3718F37-C052-8F5C-09DB-A6D53074A522}"/>
              </a:ext>
            </a:extLst>
          </p:cNvPr>
          <p:cNvSpPr txBox="1"/>
          <p:nvPr/>
        </p:nvSpPr>
        <p:spPr>
          <a:xfrm>
            <a:off x="9601200" y="505497"/>
            <a:ext cx="8229600" cy="584775"/>
          </a:xfrm>
          <a:prstGeom prst="rect">
            <a:avLst/>
          </a:prstGeom>
          <a:noFill/>
        </p:spPr>
        <p:txBody>
          <a:bodyPr wrap="square">
            <a:spAutoFit/>
          </a:bodyPr>
          <a:lstStyle/>
          <a:p>
            <a:pPr algn="r"/>
            <a:r>
              <a:rPr lang="en-US" altLang="zh-TW" sz="3200" dirty="0">
                <a:solidFill>
                  <a:schemeClr val="bg1"/>
                </a:solidFill>
                <a:latin typeface="Arial" panose="020B0604020202020204" pitchFamily="34" charset="0"/>
                <a:ea typeface="Microsoft JhengHei"/>
                <a:cs typeface="Arial" panose="020B0604020202020204" pitchFamily="34" charset="0"/>
              </a:rPr>
              <a:t>Staying Away from Violence and Bullying</a:t>
            </a:r>
            <a:endParaRPr lang="en-GB" sz="3200" dirty="0">
              <a:latin typeface="Arial" panose="020B0604020202020204" pitchFamily="34" charset="0"/>
              <a:ea typeface="Microsoft JhengHei"/>
              <a:cs typeface="Arial" panose="020B0604020202020204" pitchFamily="34" charset="0"/>
            </a:endParaRPr>
          </a:p>
        </p:txBody>
      </p:sp>
      <p:sp>
        <p:nvSpPr>
          <p:cNvPr id="3" name="Oval 7">
            <a:extLst>
              <a:ext uri="{FF2B5EF4-FFF2-40B4-BE49-F238E27FC236}">
                <a16:creationId xmlns:a16="http://schemas.microsoft.com/office/drawing/2014/main" id="{31CCB3C9-DFDE-C9B2-A418-7A44D9CCA248}"/>
              </a:ext>
            </a:extLst>
          </p:cNvPr>
          <p:cNvSpPr/>
          <p:nvPr/>
        </p:nvSpPr>
        <p:spPr>
          <a:xfrm>
            <a:off x="3246120" y="5443800"/>
            <a:ext cx="1036320" cy="78210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Oval 7">
            <a:extLst>
              <a:ext uri="{FF2B5EF4-FFF2-40B4-BE49-F238E27FC236}">
                <a16:creationId xmlns:a16="http://schemas.microsoft.com/office/drawing/2014/main" id="{B79E16A8-D68A-DBEE-49AD-01C76E902670}"/>
              </a:ext>
            </a:extLst>
          </p:cNvPr>
          <p:cNvSpPr/>
          <p:nvPr/>
        </p:nvSpPr>
        <p:spPr>
          <a:xfrm>
            <a:off x="3215640" y="6675758"/>
            <a:ext cx="1036320" cy="78210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投影片編號版面配置區 1">
            <a:extLst>
              <a:ext uri="{FF2B5EF4-FFF2-40B4-BE49-F238E27FC236}">
                <a16:creationId xmlns:a16="http://schemas.microsoft.com/office/drawing/2014/main" id="{DDBA26DA-3CCA-2E2F-F719-85E99285E288}"/>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10</a:t>
            </a:fld>
            <a:endParaRPr lang="en-US" altLang="en-US" dirty="0">
              <a:solidFill>
                <a:schemeClr val="tx1"/>
              </a:solidFill>
            </a:endParaRPr>
          </a:p>
        </p:txBody>
      </p:sp>
    </p:spTree>
    <p:extLst>
      <p:ext uri="{BB962C8B-B14F-4D97-AF65-F5344CB8AC3E}">
        <p14:creationId xmlns:p14="http://schemas.microsoft.com/office/powerpoint/2010/main" val="380315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9FF"/>
        </a:solidFill>
        <a:effectLst/>
      </p:bgPr>
    </p:bg>
    <p:spTree>
      <p:nvGrpSpPr>
        <p:cNvPr id="1" name=""/>
        <p:cNvGrpSpPr/>
        <p:nvPr/>
      </p:nvGrpSpPr>
      <p:grpSpPr>
        <a:xfrm>
          <a:off x="0" y="0"/>
          <a:ext cx="0" cy="0"/>
          <a:chOff x="0" y="0"/>
          <a:chExt cx="0" cy="0"/>
        </a:xfrm>
      </p:grpSpPr>
      <p:sp>
        <p:nvSpPr>
          <p:cNvPr id="11" name="TextBox 6">
            <a:extLst>
              <a:ext uri="{FF2B5EF4-FFF2-40B4-BE49-F238E27FC236}">
                <a16:creationId xmlns:a16="http://schemas.microsoft.com/office/drawing/2014/main" id="{93A3AAAB-D67F-8B34-E023-113B05CDB351}"/>
              </a:ext>
            </a:extLst>
          </p:cNvPr>
          <p:cNvSpPr txBox="1"/>
          <p:nvPr/>
        </p:nvSpPr>
        <p:spPr>
          <a:xfrm>
            <a:off x="933450" y="1028700"/>
            <a:ext cx="16421100" cy="923330"/>
          </a:xfrm>
          <a:prstGeom prst="rect">
            <a:avLst/>
          </a:prstGeom>
        </p:spPr>
        <p:txBody>
          <a:bodyPr wrap="square" lIns="0" tIns="0" rIns="0" bIns="0" rtlCol="0" anchor="t">
            <a:spAutoFit/>
          </a:bodyPr>
          <a:lstStyle/>
          <a:p>
            <a:pPr algn="l"/>
            <a:r>
              <a:rPr lang="en-US" altLang="zh-TW" sz="60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rPr>
              <a:t>Task Four: Role Play</a:t>
            </a:r>
            <a:endParaRPr lang="en-US" sz="60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endParaRPr>
          </a:p>
        </p:txBody>
      </p:sp>
      <p:sp>
        <p:nvSpPr>
          <p:cNvPr id="13" name="TextBox 12">
            <a:extLst>
              <a:ext uri="{FF2B5EF4-FFF2-40B4-BE49-F238E27FC236}">
                <a16:creationId xmlns:a16="http://schemas.microsoft.com/office/drawing/2014/main" id="{C3D6A5F6-98D7-0075-8E8E-97794246B8BF}"/>
              </a:ext>
            </a:extLst>
          </p:cNvPr>
          <p:cNvSpPr txBox="1"/>
          <p:nvPr/>
        </p:nvSpPr>
        <p:spPr>
          <a:xfrm>
            <a:off x="933450" y="2012765"/>
            <a:ext cx="13544550" cy="7971413"/>
          </a:xfrm>
          <a:prstGeom prst="rect">
            <a:avLst/>
          </a:prstGeom>
          <a:noFill/>
        </p:spPr>
        <p:txBody>
          <a:bodyPr wrap="square">
            <a:spAutoFit/>
          </a:bodyPr>
          <a:lstStyle/>
          <a:p>
            <a:pPr>
              <a:buNone/>
            </a:pPr>
            <a:r>
              <a:rPr lang="en-US" altLang="zh-TW" sz="3200" dirty="0">
                <a:latin typeface="Arial" panose="020B0604020202020204" pitchFamily="34" charset="0"/>
                <a:ea typeface="微軟正黑體" panose="020B0604030504040204" pitchFamily="34" charset="-120"/>
                <a:cs typeface="Arial" panose="020B0604020202020204" pitchFamily="34" charset="0"/>
              </a:rPr>
              <a:t>Form pairs, and conduct a dialogue using Mary’s case.</a:t>
            </a:r>
            <a:endPar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buNone/>
            </a:pP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A: “I am the victim“, “tell the bystander”</a:t>
            </a: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marL="514350" indent="-514350">
              <a:buFont typeface="+mj-lt"/>
              <a:buAutoNum type="arabicParenR"/>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The fear, injury, and pain experienced when being excluded or physically harmed;</a:t>
            </a: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marL="514350" indent="-514350">
              <a:buFont typeface="+mj-lt"/>
              <a:buAutoNum type="arabicParenR"/>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The feelings and emotions upon seeing others watching indifferently, even filming with their phones, which would become enablers of bullying;</a:t>
            </a:r>
          </a:p>
          <a:p>
            <a:pPr marL="514350" indent="-514350">
              <a:buFont typeface="+mj-lt"/>
              <a:buAutoNum type="arabicParenR"/>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Attempts to seek help from the “bystander”</a:t>
            </a: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a:buNone/>
            </a:pPr>
            <a:r>
              <a:rPr lang="en-GB"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B: “I am the bystander”</a:t>
            </a: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marL="514350" indent="-514350">
              <a:buFont typeface="+mj-lt"/>
              <a:buAutoNum type="arabicParenR"/>
            </a:pPr>
            <a:r>
              <a:rPr lang="en-US" altLang="zh-TW" sz="3200" dirty="0">
                <a:latin typeface="Arial" panose="020B0604020202020204" pitchFamily="34" charset="0"/>
                <a:ea typeface="微軟正黑體" panose="020B0604030504040204" pitchFamily="34" charset="-120"/>
                <a:cs typeface="Arial" panose="020B0604020202020204" pitchFamily="34" charset="0"/>
              </a:rPr>
              <a:t>Listen to the “victim’s” feelings, reflect on your own </a:t>
            </a:r>
            <a:r>
              <a:rPr lang="en-US" altLang="zh-TW" sz="3200" dirty="0" err="1">
                <a:latin typeface="Arial" panose="020B0604020202020204" pitchFamily="34" charset="0"/>
                <a:ea typeface="微軟正黑體" panose="020B0604030504040204" pitchFamily="34" charset="-120"/>
                <a:cs typeface="Arial" panose="020B0604020202020204" pitchFamily="34" charset="0"/>
              </a:rPr>
              <a:t>behaviour</a:t>
            </a:r>
            <a:r>
              <a:rPr lang="en-US" altLang="zh-TW" sz="3200" dirty="0">
                <a:latin typeface="Arial" panose="020B0604020202020204" pitchFamily="34" charset="0"/>
                <a:ea typeface="微軟正黑體" panose="020B0604030504040204" pitchFamily="34" charset="-120"/>
                <a:cs typeface="Arial" panose="020B0604020202020204" pitchFamily="34" charset="0"/>
              </a:rPr>
              <a:t>, and consider shifting to an “active protector”;</a:t>
            </a:r>
            <a:endParaRPr lang="en-US" sz="3200" dirty="0">
              <a:latin typeface="Arial" panose="020B0604020202020204" pitchFamily="34" charset="0"/>
              <a:ea typeface="微軟正黑體" panose="020B0604030504040204" pitchFamily="34" charset="-120"/>
              <a:cs typeface="Arial" panose="020B0604020202020204" pitchFamily="34" charset="0"/>
            </a:endParaRPr>
          </a:p>
          <a:p>
            <a:pPr marL="514350" indent="-514350">
              <a:buFont typeface="+mj-lt"/>
              <a:buAutoNum type="arabicParenR"/>
            </a:pPr>
            <a:r>
              <a:rPr lang="en-US" altLang="zh-TW" sz="3200" dirty="0">
                <a:latin typeface="Arial" panose="020B0604020202020204" pitchFamily="34" charset="0"/>
                <a:ea typeface="微軟正黑體" panose="020B0604030504040204" pitchFamily="34" charset="-120"/>
                <a:cs typeface="Arial" panose="020B0604020202020204" pitchFamily="34" charset="0"/>
              </a:rPr>
              <a:t>Offer advice to the “victim”: When faced with physical threats, </a:t>
            </a:r>
            <a:r>
              <a:rPr lang="en-US" altLang="zh-TW" sz="3200" dirty="0" err="1">
                <a:latin typeface="Arial" panose="020B0604020202020204" pitchFamily="34" charset="0"/>
                <a:ea typeface="微軟正黑體" panose="020B0604030504040204" pitchFamily="34" charset="-120"/>
                <a:cs typeface="Arial" panose="020B0604020202020204" pitchFamily="34" charset="0"/>
              </a:rPr>
              <a:t>prioritise</a:t>
            </a:r>
            <a:r>
              <a:rPr lang="en-US" altLang="zh-TW" sz="3200" dirty="0">
                <a:latin typeface="Arial" panose="020B0604020202020204" pitchFamily="34" charset="0"/>
                <a:ea typeface="微軟正黑體" panose="020B0604030504040204" pitchFamily="34" charset="-120"/>
                <a:cs typeface="Arial" panose="020B0604020202020204" pitchFamily="34" charset="0"/>
              </a:rPr>
              <a:t> personal safety, decisively leave the scene, and immediately seek help from a teacher, parent, or other adult.</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sp>
        <p:nvSpPr>
          <p:cNvPr id="15" name="Freeform 6">
            <a:extLst>
              <a:ext uri="{FF2B5EF4-FFF2-40B4-BE49-F238E27FC236}">
                <a16:creationId xmlns:a16="http://schemas.microsoft.com/office/drawing/2014/main" id="{A52F0DE6-EF75-7AC6-48E0-0A714DAA56F4}"/>
              </a:ext>
            </a:extLst>
          </p:cNvPr>
          <p:cNvSpPr/>
          <p:nvPr/>
        </p:nvSpPr>
        <p:spPr>
          <a:xfrm flipH="1">
            <a:off x="14020800" y="3752753"/>
            <a:ext cx="4056508" cy="5715000"/>
          </a:xfrm>
          <a:custGeom>
            <a:avLst/>
            <a:gdLst/>
            <a:ahLst/>
            <a:cxnLst/>
            <a:rect l="l" t="t" r="r" b="b"/>
            <a:pathLst>
              <a:path w="5771007" h="8229600">
                <a:moveTo>
                  <a:pt x="0" y="0"/>
                </a:moveTo>
                <a:lnTo>
                  <a:pt x="5771007" y="0"/>
                </a:lnTo>
                <a:lnTo>
                  <a:pt x="5771007" y="8229600"/>
                </a:lnTo>
                <a:lnTo>
                  <a:pt x="0" y="8229600"/>
                </a:lnTo>
                <a:lnTo>
                  <a:pt x="0" y="0"/>
                </a:lnTo>
                <a:close/>
              </a:path>
            </a:pathLst>
          </a:custGeom>
          <a:blipFill>
            <a:blip r:embed="rId2"/>
            <a:stretch>
              <a:fillRect/>
            </a:stretch>
          </a:blipFill>
        </p:spPr>
        <p:txBody>
          <a:bodyPr/>
          <a:lstStyle/>
          <a:p>
            <a:endParaRPr lang="en-GB"/>
          </a:p>
        </p:txBody>
      </p:sp>
      <p:sp>
        <p:nvSpPr>
          <p:cNvPr id="6" name="文字方塊 19">
            <a:extLst>
              <a:ext uri="{FF2B5EF4-FFF2-40B4-BE49-F238E27FC236}">
                <a16:creationId xmlns:a16="http://schemas.microsoft.com/office/drawing/2014/main" id="{CAC4A606-B1FC-C3FE-A7CB-2D9B4A4C8504}"/>
              </a:ext>
            </a:extLst>
          </p:cNvPr>
          <p:cNvSpPr txBox="1"/>
          <p:nvPr/>
        </p:nvSpPr>
        <p:spPr>
          <a:xfrm>
            <a:off x="8915400" y="505497"/>
            <a:ext cx="8915400" cy="584775"/>
          </a:xfrm>
          <a:prstGeom prst="rect">
            <a:avLst/>
          </a:prstGeom>
          <a:noFill/>
        </p:spPr>
        <p:txBody>
          <a:bodyPr wrap="square">
            <a:spAutoFit/>
          </a:bodyPr>
          <a:lstStyle/>
          <a:p>
            <a:pPr algn="r"/>
            <a:r>
              <a:rPr lang="en-US" altLang="zh-TW" sz="3200" dirty="0">
                <a:effectLst/>
                <a:latin typeface="Arial" panose="020B0604020202020204" pitchFamily="34" charset="0"/>
                <a:ea typeface="Microsoft JhengHei"/>
                <a:cs typeface="Arial" panose="020B0604020202020204" pitchFamily="34" charset="0"/>
              </a:rPr>
              <a:t>Staying Away from Violence and Bullying</a:t>
            </a:r>
          </a:p>
        </p:txBody>
      </p:sp>
      <p:sp>
        <p:nvSpPr>
          <p:cNvPr id="2" name="投影片編號版面配置區 1">
            <a:extLst>
              <a:ext uri="{FF2B5EF4-FFF2-40B4-BE49-F238E27FC236}">
                <a16:creationId xmlns:a16="http://schemas.microsoft.com/office/drawing/2014/main" id="{3612671A-A371-5803-9631-28CCB9E02D39}"/>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11</a:t>
            </a:fld>
            <a:endParaRPr lang="en-US" altLang="en-US"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14D00-BD88-4346-3652-4451BBCD0905}"/>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1C2377C6-38F6-73E2-DB6B-C679130E01D0}"/>
              </a:ext>
            </a:extLst>
          </p:cNvPr>
          <p:cNvSpPr txBox="1"/>
          <p:nvPr/>
        </p:nvSpPr>
        <p:spPr>
          <a:xfrm>
            <a:off x="636165" y="5277727"/>
            <a:ext cx="13620750" cy="4647426"/>
          </a:xfrm>
          <a:prstGeom prst="rect">
            <a:avLst/>
          </a:prstGeom>
          <a:noFill/>
        </p:spPr>
        <p:txBody>
          <a:bodyPr wrap="square">
            <a:spAutoFit/>
          </a:bodyPr>
          <a:lstStyle/>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A】</a:t>
            </a:r>
            <a:r>
              <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I’m scared. They keep surrounding me.</a:t>
            </a:r>
            <a:endPar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B】</a:t>
            </a:r>
            <a:r>
              <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I understand that you’re scared.</a:t>
            </a:r>
            <a:endPar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A】</a:t>
            </a:r>
            <a:r>
              <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I don’t know what to do. Could you help me?</a:t>
            </a:r>
            <a:endPar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spcAft>
                <a:spcPts val="800"/>
              </a:spcAft>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B】</a:t>
            </a:r>
            <a:r>
              <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br>
              <a:rPr lang="en-GB"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b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N (No) 	</a:t>
            </a:r>
            <a:r>
              <a:rPr lang="en-US" altLang="zh-TW" sz="3200" dirty="0">
                <a:latin typeface="Arial" panose="020B0604020202020204" pitchFamily="34" charset="0"/>
                <a:ea typeface="微軟正黑體" panose="020B0604030504040204" pitchFamily="34" charset="-120"/>
                <a:cs typeface="Arial" panose="020B0604020202020204" pitchFamily="34" charset="0"/>
              </a:rPr>
              <a:t>______________________________________________</a:t>
            </a:r>
          </a:p>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O (Off) 	______________________________________________</a:t>
            </a:r>
          </a:p>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T (Tell) 	______________________________________________</a:t>
            </a:r>
            <a:endPar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A】</a:t>
            </a:r>
            <a:r>
              <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Thank you!</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sp>
        <p:nvSpPr>
          <p:cNvPr id="6" name="TextBox 5">
            <a:extLst>
              <a:ext uri="{FF2B5EF4-FFF2-40B4-BE49-F238E27FC236}">
                <a16:creationId xmlns:a16="http://schemas.microsoft.com/office/drawing/2014/main" id="{47CC6168-0213-0A6C-563C-BEE6C4F2576F}"/>
              </a:ext>
            </a:extLst>
          </p:cNvPr>
          <p:cNvSpPr txBox="1"/>
          <p:nvPr/>
        </p:nvSpPr>
        <p:spPr>
          <a:xfrm>
            <a:off x="6868374" y="1443690"/>
            <a:ext cx="10783461" cy="3416320"/>
          </a:xfrm>
          <a:prstGeom prst="rect">
            <a:avLst/>
          </a:prstGeom>
          <a:solidFill>
            <a:schemeClr val="tx2">
              <a:lumMod val="60000"/>
              <a:lumOff val="40000"/>
            </a:schemeClr>
          </a:solidFill>
          <a:ln>
            <a:noFill/>
          </a:ln>
        </p:spPr>
        <p:txBody>
          <a:bodyPr wrap="square" rtlCol="0">
            <a:spAutoFit/>
          </a:bodyPr>
          <a:lstStyle/>
          <a:p>
            <a:pPr>
              <a:spcAft>
                <a:spcPts val="800"/>
              </a:spcAft>
              <a:buNone/>
            </a:pPr>
            <a:r>
              <a:rPr lang="zh-TW" altLang="en-US" sz="28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NOT’ techniques for dealing with bullying:</a:t>
            </a:r>
          </a:p>
          <a:p>
            <a:pPr marL="1341438" indent="-1341438">
              <a:spcAft>
                <a:spcPts val="800"/>
              </a:spcAft>
              <a:buNone/>
            </a:pP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N (No)</a:t>
            </a:r>
            <a:r>
              <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a:t>
            </a: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Stand firm, clearly say no to the bully, and do not participate or go along.</a:t>
            </a:r>
            <a:endPar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endParaRPr>
          </a:p>
          <a:p>
            <a:pPr marL="1341438" indent="-1341438">
              <a:spcAft>
                <a:spcPts val="800"/>
              </a:spcAft>
              <a:buNone/>
              <a:tabLst>
                <a:tab pos="1249363" algn="l"/>
              </a:tabLst>
            </a:pP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O (Off)</a:t>
            </a:r>
            <a:r>
              <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a:t>
            </a: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Decisively leave the scene. When faced with physical threats, </a:t>
            </a:r>
            <a:r>
              <a:rPr lang="en-US" altLang="zh-TW" sz="2800" dirty="0" err="1">
                <a:solidFill>
                  <a:schemeClr val="bg1"/>
                </a:solidFill>
                <a:latin typeface="Arial" panose="020B0604020202020204" pitchFamily="34" charset="0"/>
                <a:ea typeface="微軟正黑體" panose="020B0604030504040204" pitchFamily="34" charset="-120"/>
                <a:cs typeface="Arial" panose="020B0604020202020204" pitchFamily="34" charset="0"/>
              </a:rPr>
              <a:t>prioritise</a:t>
            </a: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 protecting your own safety.</a:t>
            </a:r>
            <a:endPar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endParaRPr>
          </a:p>
          <a:p>
            <a:pPr marL="1341438" indent="-1341438">
              <a:spcAft>
                <a:spcPts val="800"/>
              </a:spcAft>
              <a:buNone/>
              <a:tabLst>
                <a:tab pos="0" algn="l"/>
              </a:tabLst>
            </a:pP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T (Tell)</a:t>
            </a:r>
            <a:r>
              <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a:t>
            </a: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Immediately report to teachers, parents, or a trusted adult, seeking third-party assistance.</a:t>
            </a:r>
            <a:endPar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8" name="TextBox 6">
            <a:extLst>
              <a:ext uri="{FF2B5EF4-FFF2-40B4-BE49-F238E27FC236}">
                <a16:creationId xmlns:a16="http://schemas.microsoft.com/office/drawing/2014/main" id="{BE93B241-7D97-8F2D-288A-826E7CA3DE8A}"/>
              </a:ext>
            </a:extLst>
          </p:cNvPr>
          <p:cNvSpPr txBox="1"/>
          <p:nvPr/>
        </p:nvSpPr>
        <p:spPr>
          <a:xfrm>
            <a:off x="933450" y="3518962"/>
            <a:ext cx="16421100" cy="923330"/>
          </a:xfrm>
          <a:prstGeom prst="rect">
            <a:avLst/>
          </a:prstGeom>
        </p:spPr>
        <p:txBody>
          <a:bodyPr wrap="square" lIns="0" tIns="0" rIns="0" bIns="0" rtlCol="0" anchor="t">
            <a:spAutoFit/>
          </a:bodyPr>
          <a:lstStyle/>
          <a:p>
            <a:pPr algn="l"/>
            <a:r>
              <a:rPr lang="en-US" altLang="zh-TW" sz="60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rPr>
              <a:t>Sample Script</a:t>
            </a:r>
            <a:endParaRPr lang="en-US" sz="60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endParaRPr>
          </a:p>
        </p:txBody>
      </p:sp>
      <p:pic>
        <p:nvPicPr>
          <p:cNvPr id="10" name="Graphic 9">
            <a:extLst>
              <a:ext uri="{FF2B5EF4-FFF2-40B4-BE49-F238E27FC236}">
                <a16:creationId xmlns:a16="http://schemas.microsoft.com/office/drawing/2014/main" id="{782C931E-7235-EC6C-292D-F126486A94EA}"/>
              </a:ext>
            </a:extLst>
          </p:cNvPr>
          <p:cNvPicPr>
            <a:picLocks noChangeAspect="1"/>
          </p:cNvPicPr>
          <p:nvPr/>
        </p:nvPicPr>
        <p:blipFill>
          <a:blip>
            <a:extLst>
              <a:ext uri="{96DAC541-7B7A-43D3-8B79-37D633B846F1}">
                <asvg:svgBlip xmlns:asvg="http://schemas.microsoft.com/office/drawing/2016/SVG/main" r:embed="rId2"/>
              </a:ext>
              <a:ext uri="{837473B0-CC2E-450A-ABE3-18F120FF3D39}">
                <a1611:picAttrSrcUrl xmlns:a1611="http://schemas.microsoft.com/office/drawing/2016/11/main" r:id="rId3"/>
              </a:ext>
            </a:extLst>
          </a:blip>
          <a:stretch>
            <a:fillRect/>
          </a:stretch>
        </p:blipFill>
        <p:spPr>
          <a:xfrm>
            <a:off x="14325600" y="6513529"/>
            <a:ext cx="3326235" cy="3326235"/>
          </a:xfrm>
          <a:prstGeom prst="rect">
            <a:avLst/>
          </a:prstGeom>
        </p:spPr>
      </p:pic>
      <p:sp>
        <p:nvSpPr>
          <p:cNvPr id="4" name="文字方塊 19">
            <a:extLst>
              <a:ext uri="{FF2B5EF4-FFF2-40B4-BE49-F238E27FC236}">
                <a16:creationId xmlns:a16="http://schemas.microsoft.com/office/drawing/2014/main" id="{A951DD6D-E79C-6ECB-B4DD-B6BB1DF32294}"/>
              </a:ext>
            </a:extLst>
          </p:cNvPr>
          <p:cNvSpPr txBox="1"/>
          <p:nvPr/>
        </p:nvSpPr>
        <p:spPr>
          <a:xfrm>
            <a:off x="8915400" y="505497"/>
            <a:ext cx="8915400" cy="584775"/>
          </a:xfrm>
          <a:prstGeom prst="rect">
            <a:avLst/>
          </a:prstGeom>
          <a:noFill/>
        </p:spPr>
        <p:txBody>
          <a:bodyPr wrap="square">
            <a:spAutoFit/>
          </a:bodyPr>
          <a:lstStyle/>
          <a:p>
            <a:pPr algn="r"/>
            <a:r>
              <a:rPr lang="en-US" altLang="zh-TW" sz="3200" dirty="0">
                <a:effectLst/>
                <a:latin typeface="Arial" panose="020B0604020202020204" pitchFamily="34" charset="0"/>
                <a:ea typeface="Microsoft JhengHei"/>
                <a:cs typeface="Arial" panose="020B0604020202020204" pitchFamily="34" charset="0"/>
              </a:rPr>
              <a:t>Staying Away from Violence and Bullying</a:t>
            </a:r>
          </a:p>
        </p:txBody>
      </p:sp>
      <p:sp>
        <p:nvSpPr>
          <p:cNvPr id="2" name="投影片編號版面配置區 1">
            <a:extLst>
              <a:ext uri="{FF2B5EF4-FFF2-40B4-BE49-F238E27FC236}">
                <a16:creationId xmlns:a16="http://schemas.microsoft.com/office/drawing/2014/main" id="{6E8244CD-205D-1638-930A-92C3AB20AFF9}"/>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12</a:t>
            </a:fld>
            <a:endParaRPr lang="en-US" altLang="en-US" dirty="0">
              <a:solidFill>
                <a:schemeClr val="tx1"/>
              </a:solidFill>
            </a:endParaRPr>
          </a:p>
        </p:txBody>
      </p:sp>
    </p:spTree>
    <p:extLst>
      <p:ext uri="{BB962C8B-B14F-4D97-AF65-F5344CB8AC3E}">
        <p14:creationId xmlns:p14="http://schemas.microsoft.com/office/powerpoint/2010/main" val="2901773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D248C7FF-6680-D00F-5BE0-063C4E4F4CA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5C46A7-E2B0-EAD5-A967-AB7D3D1ED24E}"/>
              </a:ext>
            </a:extLst>
          </p:cNvPr>
          <p:cNvSpPr/>
          <p:nvPr/>
        </p:nvSpPr>
        <p:spPr>
          <a:xfrm rot="-3320581">
            <a:off x="4313414" y="-623767"/>
            <a:ext cx="11734559" cy="11734559"/>
          </a:xfrm>
          <a:custGeom>
            <a:avLst/>
            <a:gdLst/>
            <a:ahLst/>
            <a:cxnLst/>
            <a:rect l="l" t="t" r="r" b="b"/>
            <a:pathLst>
              <a:path w="11734559" h="11734559">
                <a:moveTo>
                  <a:pt x="0" y="0"/>
                </a:moveTo>
                <a:lnTo>
                  <a:pt x="11734558" y="0"/>
                </a:lnTo>
                <a:lnTo>
                  <a:pt x="11734558"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a:extLst>
              <a:ext uri="{FF2B5EF4-FFF2-40B4-BE49-F238E27FC236}">
                <a16:creationId xmlns:a16="http://schemas.microsoft.com/office/drawing/2014/main" id="{C4AABC4F-A0B7-BB3E-40E3-EC64A62A9F70}"/>
              </a:ext>
            </a:extLst>
          </p:cNvPr>
          <p:cNvSpPr txBox="1"/>
          <p:nvPr/>
        </p:nvSpPr>
        <p:spPr>
          <a:xfrm>
            <a:off x="915267" y="933484"/>
            <a:ext cx="7227384" cy="923330"/>
          </a:xfrm>
          <a:prstGeom prst="rect">
            <a:avLst/>
          </a:prstGeom>
        </p:spPr>
        <p:txBody>
          <a:bodyPr lIns="0" tIns="0" rIns="0" bIns="0" rtlCol="0" anchor="t">
            <a:spAutoFit/>
          </a:bodyPr>
          <a:lstStyle/>
          <a:p>
            <a:pPr algn="l"/>
            <a:r>
              <a:rPr lang="en-US" altLang="zh-TW"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Bold"/>
              </a:rPr>
              <a:t>Conclusion</a:t>
            </a:r>
            <a:endParaRPr lang="en-US"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Bold"/>
            </a:endParaRPr>
          </a:p>
        </p:txBody>
      </p:sp>
      <p:sp>
        <p:nvSpPr>
          <p:cNvPr id="5" name="TextBox 5">
            <a:extLst>
              <a:ext uri="{FF2B5EF4-FFF2-40B4-BE49-F238E27FC236}">
                <a16:creationId xmlns:a16="http://schemas.microsoft.com/office/drawing/2014/main" id="{F40A02D4-458E-351B-DB82-53892E3B9E40}"/>
              </a:ext>
            </a:extLst>
          </p:cNvPr>
          <p:cNvSpPr txBox="1"/>
          <p:nvPr/>
        </p:nvSpPr>
        <p:spPr>
          <a:xfrm>
            <a:off x="879924" y="2171700"/>
            <a:ext cx="16528149" cy="4924425"/>
          </a:xfrm>
          <a:prstGeom prst="rect">
            <a:avLst/>
          </a:prstGeom>
        </p:spPr>
        <p:txBody>
          <a:bodyPr wrap="square" lIns="0" tIns="0" rIns="0" bIns="0" rtlCol="0" anchor="t">
            <a:spAutoFit/>
          </a:bodyPr>
          <a:lstStyle/>
          <a:p>
            <a:pPr algn="just"/>
            <a:r>
              <a:rPr lang="en-US" altLang="zh-TW" sz="3200" dirty="0">
                <a:solidFill>
                  <a:srgbClr val="F9F9FF"/>
                </a:solidFill>
                <a:latin typeface="Arial" panose="020B0604020202020204" pitchFamily="34" charset="0"/>
                <a:ea typeface="Aileron Light"/>
                <a:cs typeface="Arial" panose="020B0604020202020204" pitchFamily="34" charset="0"/>
                <a:sym typeface="Aileron Light"/>
              </a:rPr>
              <a:t>Conflicts and dissatisfaction can arise in interpersonal relationships. You may dislike someone’s personality and can choose not to interact with them or keep your distance. However, when you resort to threatening language, doxing, mobbing, or even physical assault, it is no loner a matter of “disliking” but a matter of </a:t>
            </a:r>
            <a:r>
              <a:rPr lang="en-US" altLang="zh-TW" sz="3200" b="1" dirty="0">
                <a:solidFill>
                  <a:srgbClr val="F9F9FF"/>
                </a:solidFill>
                <a:latin typeface="Arial" panose="020B0604020202020204" pitchFamily="34" charset="0"/>
                <a:ea typeface="Aileron Light"/>
                <a:cs typeface="Arial" panose="020B0604020202020204" pitchFamily="34" charset="0"/>
                <a:sym typeface="Aileron Light"/>
              </a:rPr>
              <a:t>“choosing to commit violent crime”.</a:t>
            </a:r>
          </a:p>
          <a:p>
            <a:pPr algn="just"/>
            <a:endParaRPr lang="en-US" altLang="zh-TW" sz="3200" dirty="0">
              <a:solidFill>
                <a:srgbClr val="F9F9FF"/>
              </a:solidFill>
              <a:latin typeface="Arial" panose="020B0604020202020204" pitchFamily="34" charset="0"/>
              <a:ea typeface="Aileron Light"/>
              <a:cs typeface="Arial" panose="020B0604020202020204" pitchFamily="34" charset="0"/>
              <a:sym typeface="Aileron Light"/>
            </a:endParaRPr>
          </a:p>
          <a:p>
            <a:pPr algn="just"/>
            <a:r>
              <a:rPr lang="en-US" altLang="zh-TW" sz="3200" dirty="0">
                <a:solidFill>
                  <a:srgbClr val="F9F9FF"/>
                </a:solidFill>
                <a:latin typeface="Arial" panose="020B0604020202020204" pitchFamily="34" charset="0"/>
                <a:ea typeface="Aileron Light"/>
                <a:cs typeface="Arial" panose="020B0604020202020204" pitchFamily="34" charset="0"/>
                <a:sym typeface="Aileron Light"/>
              </a:rPr>
              <a:t>Whatever the other person has done, no one has the right to illegally harm another. If someone uses this excuse to beat another today, others can use the same excuse to hurt you tomorrow. That is why the law and schools must adopt a zero-tolerance stance toward bullying.</a:t>
            </a:r>
          </a:p>
        </p:txBody>
      </p:sp>
      <p:sp>
        <p:nvSpPr>
          <p:cNvPr id="6" name="Rectangle: Folded Corner 5">
            <a:extLst>
              <a:ext uri="{FF2B5EF4-FFF2-40B4-BE49-F238E27FC236}">
                <a16:creationId xmlns:a16="http://schemas.microsoft.com/office/drawing/2014/main" id="{3E21C4B1-707C-A2A2-64EB-4848B037DADC}"/>
              </a:ext>
            </a:extLst>
          </p:cNvPr>
          <p:cNvSpPr/>
          <p:nvPr/>
        </p:nvSpPr>
        <p:spPr>
          <a:xfrm>
            <a:off x="2362200" y="7136130"/>
            <a:ext cx="4895169" cy="2873728"/>
          </a:xfrm>
          <a:prstGeom prst="foldedCorner">
            <a:avLst>
              <a:gd name="adj" fmla="val 27874"/>
            </a:avLst>
          </a:prstGeom>
          <a:solidFill>
            <a:srgbClr val="FCF26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altLang="zh-TW" sz="3200" dirty="0">
                <a:solidFill>
                  <a:schemeClr val="tx1"/>
                </a:solidFill>
                <a:latin typeface="Arial" panose="020B0604020202020204" pitchFamily="34" charset="0"/>
                <a:ea typeface="微軟正黑體" panose="020B0604030504040204" pitchFamily="34" charset="-120"/>
                <a:cs typeface="Arial" panose="020B0604020202020204" pitchFamily="34" charset="0"/>
              </a:rPr>
              <a:t>Treat others kindly, </a:t>
            </a:r>
            <a:r>
              <a:rPr lang="en-US" altLang="zh-TW" sz="3200" dirty="0" err="1">
                <a:solidFill>
                  <a:schemeClr val="tx1"/>
                </a:solidFill>
                <a:latin typeface="Arial" panose="020B0604020202020204" pitchFamily="34" charset="0"/>
                <a:ea typeface="微軟正黑體" panose="020B0604030504040204" pitchFamily="34" charset="-120"/>
                <a:cs typeface="Arial" panose="020B0604020202020204" pitchFamily="34" charset="0"/>
              </a:rPr>
              <a:t>practise</a:t>
            </a:r>
            <a:r>
              <a:rPr lang="en-US" altLang="zh-TW" sz="3200" dirty="0">
                <a:solidFill>
                  <a:schemeClr val="tx1"/>
                </a:solidFill>
                <a:latin typeface="Arial" panose="020B0604020202020204" pitchFamily="34" charset="0"/>
                <a:ea typeface="微軟正黑體" panose="020B0604030504040204" pitchFamily="34" charset="-120"/>
                <a:cs typeface="Arial" panose="020B0604020202020204" pitchFamily="34" charset="0"/>
              </a:rPr>
              <a:t> compassion and empathy, and build harmonious relationships</a:t>
            </a:r>
            <a:endParaRPr lang="en-US" sz="32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9" name="Rectangle: Folded Corner 8">
            <a:extLst>
              <a:ext uri="{FF2B5EF4-FFF2-40B4-BE49-F238E27FC236}">
                <a16:creationId xmlns:a16="http://schemas.microsoft.com/office/drawing/2014/main" id="{EC413525-84DF-6FB1-66A1-566723DEC6CA}"/>
              </a:ext>
            </a:extLst>
          </p:cNvPr>
          <p:cNvSpPr/>
          <p:nvPr/>
        </p:nvSpPr>
        <p:spPr>
          <a:xfrm>
            <a:off x="7772400" y="7136130"/>
            <a:ext cx="3886200" cy="2387953"/>
          </a:xfrm>
          <a:prstGeom prst="foldedCorner">
            <a:avLst>
              <a:gd name="adj" fmla="val 27874"/>
            </a:avLst>
          </a:prstGeom>
          <a:solidFill>
            <a:srgbClr val="FCF26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3200" dirty="0">
                <a:solidFill>
                  <a:schemeClr val="tx1"/>
                </a:solidFill>
                <a:latin typeface="Arial" panose="020B0604020202020204" pitchFamily="34" charset="0"/>
                <a:ea typeface="微軟正黑體" panose="020B0604030504040204" pitchFamily="34" charset="-120"/>
                <a:cs typeface="Arial" panose="020B0604020202020204" pitchFamily="34" charset="0"/>
              </a:rPr>
              <a:t>Resolve conflicts peaceful</a:t>
            </a:r>
            <a:r>
              <a:rPr lang="en-US" altLang="zh-TW" sz="3200" dirty="0">
                <a:solidFill>
                  <a:schemeClr val="tx1"/>
                </a:solidFill>
                <a:latin typeface="微軟正黑體" panose="020B0604030504040204" pitchFamily="34" charset="-120"/>
                <a:ea typeface="微軟正黑體" panose="020B0604030504040204" pitchFamily="34" charset="-120"/>
              </a:rPr>
              <a:t>ly.</a:t>
            </a:r>
            <a:endParaRPr lang="en-US" sz="3200" dirty="0">
              <a:solidFill>
                <a:schemeClr val="tx1"/>
              </a:solidFill>
              <a:latin typeface="微軟正黑體" panose="020B0604030504040204" pitchFamily="34" charset="-120"/>
              <a:ea typeface="微軟正黑體" panose="020B0604030504040204" pitchFamily="34" charset="-120"/>
            </a:endParaRPr>
          </a:p>
        </p:txBody>
      </p:sp>
      <p:sp>
        <p:nvSpPr>
          <p:cNvPr id="11" name="Rectangle: Folded Corner 10">
            <a:extLst>
              <a:ext uri="{FF2B5EF4-FFF2-40B4-BE49-F238E27FC236}">
                <a16:creationId xmlns:a16="http://schemas.microsoft.com/office/drawing/2014/main" id="{687C6D6A-C0C4-877D-D5AD-B4435E5CE648}"/>
              </a:ext>
            </a:extLst>
          </p:cNvPr>
          <p:cNvSpPr/>
          <p:nvPr/>
        </p:nvSpPr>
        <p:spPr>
          <a:xfrm>
            <a:off x="12383862" y="7143750"/>
            <a:ext cx="4151538" cy="2873728"/>
          </a:xfrm>
          <a:prstGeom prst="foldedCorner">
            <a:avLst>
              <a:gd name="adj" fmla="val 27874"/>
            </a:avLst>
          </a:prstGeom>
          <a:solidFill>
            <a:srgbClr val="FCF26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altLang="zh-TW" sz="3200" dirty="0">
                <a:solidFill>
                  <a:schemeClr val="tx1"/>
                </a:solidFill>
                <a:latin typeface="Arial" panose="020B0604020202020204" pitchFamily="34" charset="0"/>
                <a:ea typeface="微軟正黑體" panose="020B0604030504040204" pitchFamily="34" charset="-120"/>
                <a:cs typeface="Arial" panose="020B0604020202020204" pitchFamily="34" charset="0"/>
              </a:rPr>
              <a:t>When facing bullying, </a:t>
            </a:r>
            <a:r>
              <a:rPr lang="en-US" altLang="zh-TW" sz="3200" dirty="0" err="1">
                <a:solidFill>
                  <a:schemeClr val="tx1"/>
                </a:solidFill>
                <a:latin typeface="Arial" panose="020B0604020202020204" pitchFamily="34" charset="0"/>
                <a:ea typeface="微軟正黑體" panose="020B0604030504040204" pitchFamily="34" charset="-120"/>
                <a:cs typeface="Arial" panose="020B0604020202020204" pitchFamily="34" charset="0"/>
              </a:rPr>
              <a:t>prioritise</a:t>
            </a:r>
            <a:r>
              <a:rPr lang="en-US" altLang="zh-TW" sz="3200" dirty="0">
                <a:solidFill>
                  <a:schemeClr val="tx1"/>
                </a:solidFill>
                <a:latin typeface="Arial" panose="020B0604020202020204" pitchFamily="34" charset="0"/>
                <a:ea typeface="微軟正黑體" panose="020B0604030504040204" pitchFamily="34" charset="-120"/>
                <a:cs typeface="Arial" panose="020B0604020202020204" pitchFamily="34" charset="0"/>
              </a:rPr>
              <a:t> your own safety and seek assistance.</a:t>
            </a:r>
            <a:endParaRPr lang="en-US" sz="32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4" name="文字方塊 6">
            <a:extLst>
              <a:ext uri="{FF2B5EF4-FFF2-40B4-BE49-F238E27FC236}">
                <a16:creationId xmlns:a16="http://schemas.microsoft.com/office/drawing/2014/main" id="{CA96A9E1-07E3-B3D8-613B-754E888632AF}"/>
              </a:ext>
            </a:extLst>
          </p:cNvPr>
          <p:cNvSpPr txBox="1"/>
          <p:nvPr/>
        </p:nvSpPr>
        <p:spPr>
          <a:xfrm>
            <a:off x="9601200" y="505497"/>
            <a:ext cx="8229600" cy="584775"/>
          </a:xfrm>
          <a:prstGeom prst="rect">
            <a:avLst/>
          </a:prstGeom>
          <a:noFill/>
        </p:spPr>
        <p:txBody>
          <a:bodyPr wrap="square">
            <a:spAutoFit/>
          </a:bodyPr>
          <a:lstStyle/>
          <a:p>
            <a:pPr algn="r"/>
            <a:r>
              <a:rPr lang="en-US" altLang="zh-TW" sz="3200" dirty="0">
                <a:solidFill>
                  <a:schemeClr val="bg1"/>
                </a:solidFill>
                <a:effectLst/>
                <a:latin typeface="Arial" panose="020B0604020202020204" pitchFamily="34" charset="0"/>
                <a:ea typeface="Microsoft JhengHei"/>
                <a:cs typeface="Arial" panose="020B0604020202020204" pitchFamily="34" charset="0"/>
              </a:rPr>
              <a:t>Staying Away from Violence and Bullying</a:t>
            </a:r>
          </a:p>
        </p:txBody>
      </p:sp>
      <p:sp>
        <p:nvSpPr>
          <p:cNvPr id="7" name="投影片編號版面配置區 1">
            <a:extLst>
              <a:ext uri="{FF2B5EF4-FFF2-40B4-BE49-F238E27FC236}">
                <a16:creationId xmlns:a16="http://schemas.microsoft.com/office/drawing/2014/main" id="{6EEF97C6-F1A4-B94B-AD94-B865F92B566C}"/>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13</a:t>
            </a:fld>
            <a:endParaRPr lang="en-US" altLang="en-US" dirty="0">
              <a:solidFill>
                <a:schemeClr val="tx1"/>
              </a:solidFill>
            </a:endParaRPr>
          </a:p>
        </p:txBody>
      </p:sp>
    </p:spTree>
    <p:extLst>
      <p:ext uri="{BB962C8B-B14F-4D97-AF65-F5344CB8AC3E}">
        <p14:creationId xmlns:p14="http://schemas.microsoft.com/office/powerpoint/2010/main" val="260625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9F9FF"/>
        </a:solidFill>
        <a:effectLst/>
      </p:bgPr>
    </p:bg>
    <p:spTree>
      <p:nvGrpSpPr>
        <p:cNvPr id="1" name="">
          <a:extLst>
            <a:ext uri="{FF2B5EF4-FFF2-40B4-BE49-F238E27FC236}">
              <a16:creationId xmlns:a16="http://schemas.microsoft.com/office/drawing/2014/main" id="{476C5547-FC87-65AE-DC6A-A37A14E928A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7B2DCEF-3673-646C-BC65-F4B0EDDEBD0C}"/>
              </a:ext>
            </a:extLst>
          </p:cNvPr>
          <p:cNvSpPr/>
          <p:nvPr/>
        </p:nvSpPr>
        <p:spPr>
          <a:xfrm rot="-3320581">
            <a:off x="4663202" y="-723779"/>
            <a:ext cx="11734559" cy="11734559"/>
          </a:xfrm>
          <a:custGeom>
            <a:avLst/>
            <a:gdLst/>
            <a:ahLst/>
            <a:cxnLst/>
            <a:rect l="l" t="t" r="r" b="b"/>
            <a:pathLst>
              <a:path w="11734559" h="11734559">
                <a:moveTo>
                  <a:pt x="0" y="0"/>
                </a:moveTo>
                <a:lnTo>
                  <a:pt x="11734558" y="0"/>
                </a:lnTo>
                <a:lnTo>
                  <a:pt x="11734558" y="11734558"/>
                </a:lnTo>
                <a:lnTo>
                  <a:pt x="0" y="11734558"/>
                </a:lnTo>
                <a:lnTo>
                  <a:pt x="0" y="0"/>
                </a:lnTo>
                <a:close/>
              </a:path>
            </a:pathLst>
          </a:custGeom>
          <a:blipFill>
            <a:blip>
              <a:alphaModFix amt="3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TextBox 4">
            <a:extLst>
              <a:ext uri="{FF2B5EF4-FFF2-40B4-BE49-F238E27FC236}">
                <a16:creationId xmlns:a16="http://schemas.microsoft.com/office/drawing/2014/main" id="{D205185A-9FBB-506D-3DB5-6A67F4C78A90}"/>
              </a:ext>
            </a:extLst>
          </p:cNvPr>
          <p:cNvSpPr txBox="1"/>
          <p:nvPr/>
        </p:nvSpPr>
        <p:spPr>
          <a:xfrm>
            <a:off x="990600" y="3268887"/>
            <a:ext cx="16687800" cy="2492990"/>
          </a:xfrm>
          <a:prstGeom prst="rect">
            <a:avLst/>
          </a:prstGeom>
        </p:spPr>
        <p:txBody>
          <a:bodyPr wrap="square" lIns="0" tIns="0" rIns="0" bIns="0" rtlCol="0" anchor="t">
            <a:spAutoFit/>
          </a:bodyPr>
          <a:lstStyle/>
          <a:p>
            <a:r>
              <a:rPr lang="en-US" altLang="zh-TW" sz="5400" dirty="0">
                <a:latin typeface="Arial" panose="020B0604020202020204" pitchFamily="34" charset="0"/>
                <a:ea typeface="微軟正黑體" panose="020B0604030504040204" pitchFamily="34" charset="-120"/>
                <a:cs typeface="Arial" panose="020B0604020202020204" pitchFamily="34" charset="0"/>
              </a:rPr>
              <a:t>Design posters with anti-campus-violence slogans. Work together to create a campus environment where everyone can study and live with peace of mind.</a:t>
            </a:r>
            <a:endParaRPr lang="en-US" sz="5400" dirty="0">
              <a:latin typeface="Arial" panose="020B0604020202020204" pitchFamily="34" charset="0"/>
              <a:ea typeface="微軟正黑體" panose="020B0604030504040204" pitchFamily="34" charset="-120"/>
              <a:cs typeface="Arial" panose="020B0604020202020204" pitchFamily="34" charset="0"/>
            </a:endParaRPr>
          </a:p>
        </p:txBody>
      </p:sp>
      <p:sp>
        <p:nvSpPr>
          <p:cNvPr id="6" name="TextBox 6">
            <a:extLst>
              <a:ext uri="{FF2B5EF4-FFF2-40B4-BE49-F238E27FC236}">
                <a16:creationId xmlns:a16="http://schemas.microsoft.com/office/drawing/2014/main" id="{F9BD876A-9B2B-A0B9-D476-4AD5F5299930}"/>
              </a:ext>
            </a:extLst>
          </p:cNvPr>
          <p:cNvSpPr txBox="1"/>
          <p:nvPr/>
        </p:nvSpPr>
        <p:spPr>
          <a:xfrm>
            <a:off x="800100" y="1333500"/>
            <a:ext cx="10020300" cy="923330"/>
          </a:xfrm>
          <a:prstGeom prst="rect">
            <a:avLst/>
          </a:prstGeom>
        </p:spPr>
        <p:txBody>
          <a:bodyPr wrap="square" lIns="0" tIns="0" rIns="0" bIns="0" rtlCol="0" anchor="t">
            <a:spAutoFit/>
          </a:bodyPr>
          <a:lstStyle/>
          <a:p>
            <a:r>
              <a:rPr lang="en-US" altLang="zh-TW" sz="6000" b="1" dirty="0">
                <a:solidFill>
                  <a:srgbClr val="444836"/>
                </a:solidFill>
                <a:latin typeface="Arial" panose="020B0604020202020204" pitchFamily="34" charset="0"/>
                <a:ea typeface="微軟正黑體" panose="020B0604030504040204" pitchFamily="34" charset="-120"/>
                <a:cs typeface="Arial" panose="020B0604020202020204" pitchFamily="34" charset="0"/>
              </a:rPr>
              <a:t>Extension: Poster Design</a:t>
            </a:r>
            <a:endParaRPr lang="en-US" sz="6000" b="1" dirty="0">
              <a:solidFill>
                <a:srgbClr val="444836"/>
              </a:solidFill>
              <a:latin typeface="Arial" panose="020B0604020202020204" pitchFamily="34" charset="0"/>
              <a:ea typeface="微軟正黑體" panose="020B0604030504040204" pitchFamily="34" charset="-120"/>
              <a:cs typeface="Arial" panose="020B0604020202020204" pitchFamily="34" charset="0"/>
            </a:endParaRPr>
          </a:p>
        </p:txBody>
      </p:sp>
      <p:pic>
        <p:nvPicPr>
          <p:cNvPr id="7" name="Picture 6">
            <a:extLst>
              <a:ext uri="{FF2B5EF4-FFF2-40B4-BE49-F238E27FC236}">
                <a16:creationId xmlns:a16="http://schemas.microsoft.com/office/drawing/2014/main" id="{AC0FB859-6F4C-080F-9230-8072D55714B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43050" y="6486817"/>
            <a:ext cx="15240000" cy="2781300"/>
          </a:xfrm>
          <a:prstGeom prst="rect">
            <a:avLst/>
          </a:prstGeom>
        </p:spPr>
      </p:pic>
      <p:sp>
        <p:nvSpPr>
          <p:cNvPr id="3" name="文字方塊 19">
            <a:extLst>
              <a:ext uri="{FF2B5EF4-FFF2-40B4-BE49-F238E27FC236}">
                <a16:creationId xmlns:a16="http://schemas.microsoft.com/office/drawing/2014/main" id="{99E0AC87-56CC-71C9-4378-09D0C5AA2D5A}"/>
              </a:ext>
            </a:extLst>
          </p:cNvPr>
          <p:cNvSpPr txBox="1"/>
          <p:nvPr/>
        </p:nvSpPr>
        <p:spPr>
          <a:xfrm>
            <a:off x="8915400" y="505497"/>
            <a:ext cx="8915400" cy="584775"/>
          </a:xfrm>
          <a:prstGeom prst="rect">
            <a:avLst/>
          </a:prstGeom>
          <a:noFill/>
        </p:spPr>
        <p:txBody>
          <a:bodyPr wrap="square">
            <a:spAutoFit/>
          </a:bodyPr>
          <a:lstStyle/>
          <a:p>
            <a:pPr algn="r"/>
            <a:r>
              <a:rPr lang="en-US" altLang="zh-TW" sz="3200" dirty="0">
                <a:effectLst/>
                <a:latin typeface="Arial" panose="020B0604020202020204" pitchFamily="34" charset="0"/>
                <a:ea typeface="Microsoft JhengHei"/>
                <a:cs typeface="Arial" panose="020B0604020202020204" pitchFamily="34" charset="0"/>
              </a:rPr>
              <a:t>Staying Away from Violence and Bullying</a:t>
            </a:r>
            <a:endParaRPr lang="en-US" altLang="zh-TW" sz="2800" b="1" dirty="0">
              <a:effectLst/>
              <a:latin typeface="Microsoft JhengHei"/>
              <a:ea typeface="Microsoft JhengHei"/>
            </a:endParaRPr>
          </a:p>
        </p:txBody>
      </p:sp>
      <p:sp>
        <p:nvSpPr>
          <p:cNvPr id="5" name="投影片編號版面配置區 1">
            <a:extLst>
              <a:ext uri="{FF2B5EF4-FFF2-40B4-BE49-F238E27FC236}">
                <a16:creationId xmlns:a16="http://schemas.microsoft.com/office/drawing/2014/main" id="{CBFCC5A1-F73B-EE7F-A58E-100282DFD875}"/>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14</a:t>
            </a:fld>
            <a:endParaRPr lang="en-US" altLang="en-US" dirty="0">
              <a:solidFill>
                <a:schemeClr val="tx1"/>
              </a:solidFill>
            </a:endParaRPr>
          </a:p>
        </p:txBody>
      </p:sp>
    </p:spTree>
    <p:extLst>
      <p:ext uri="{BB962C8B-B14F-4D97-AF65-F5344CB8AC3E}">
        <p14:creationId xmlns:p14="http://schemas.microsoft.com/office/powerpoint/2010/main" val="3542067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BAFAD057-F72E-43AD-2D45-D7A9F316EA88}"/>
              </a:ext>
            </a:extLst>
          </p:cNvPr>
          <p:cNvSpPr>
            <a:spLocks noGrp="1"/>
          </p:cNvSpPr>
          <p:nvPr>
            <p:ph type="sldNum" sz="quarter" idx="12"/>
          </p:nvPr>
        </p:nvSpPr>
        <p:spPr/>
        <p:txBody>
          <a:bodyPr/>
          <a:lstStyle/>
          <a:p>
            <a:pPr>
              <a:defRPr/>
            </a:pPr>
            <a:fld id="{0788A50D-81F9-4D83-BF77-9B21310B092A}" type="slidenum">
              <a:rPr lang="en-US" altLang="en-US" smtClean="0"/>
              <a:pPr>
                <a:defRPr/>
              </a:pPr>
              <a:t>15</a:t>
            </a:fld>
            <a:endParaRPr lang="en-US" altLang="en-US"/>
          </a:p>
        </p:txBody>
      </p:sp>
      <p:pic>
        <p:nvPicPr>
          <p:cNvPr id="6" name="圖片 5">
            <a:extLst>
              <a:ext uri="{FF2B5EF4-FFF2-40B4-BE49-F238E27FC236}">
                <a16:creationId xmlns:a16="http://schemas.microsoft.com/office/drawing/2014/main" id="{016A0A76-54F3-33D7-08F8-D5EEB09D468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66563" y="7114391"/>
            <a:ext cx="4264599" cy="1492610"/>
          </a:xfrm>
          <a:prstGeom prst="rect">
            <a:avLst/>
          </a:prstGeom>
        </p:spPr>
      </p:pic>
      <p:sp>
        <p:nvSpPr>
          <p:cNvPr id="9" name="文字方塊 8">
            <a:extLst>
              <a:ext uri="{FF2B5EF4-FFF2-40B4-BE49-F238E27FC236}">
                <a16:creationId xmlns:a16="http://schemas.microsoft.com/office/drawing/2014/main" id="{F9D41938-1347-3F20-CF7F-52D8E6A3E9D6}"/>
              </a:ext>
            </a:extLst>
          </p:cNvPr>
          <p:cNvSpPr txBox="1"/>
          <p:nvPr/>
        </p:nvSpPr>
        <p:spPr>
          <a:xfrm>
            <a:off x="1733982" y="6837392"/>
            <a:ext cx="9141402" cy="507831"/>
          </a:xfrm>
          <a:prstGeom prst="rect">
            <a:avLst/>
          </a:prstGeom>
          <a:noFill/>
        </p:spPr>
        <p:txBody>
          <a:bodyPr wrap="square">
            <a:spAutoFit/>
          </a:bodyPr>
          <a:lstStyle/>
          <a:p>
            <a:r>
              <a:rPr lang="en-GB" sz="2700" kern="0" dirty="0">
                <a:latin typeface="Arial" panose="020B0604020202020204" pitchFamily="34" charset="0"/>
                <a:ea typeface="DengXian" panose="02010600030101010101" pitchFamily="2" charset="-122"/>
                <a:cs typeface="Arial" panose="020B0604020202020204" pitchFamily="34" charset="0"/>
              </a:rPr>
              <a:t>Special Acknowledgement</a:t>
            </a:r>
            <a:r>
              <a:rPr lang="zh-CN" altLang="en-US" sz="2700" kern="0" dirty="0">
                <a:latin typeface="Arial" panose="020B0604020202020204" pitchFamily="34" charset="0"/>
                <a:ea typeface="DengXian" panose="02010600030101010101" pitchFamily="2" charset="-122"/>
                <a:cs typeface="Arial" panose="020B0604020202020204" pitchFamily="34" charset="0"/>
              </a:rPr>
              <a:t>：</a:t>
            </a:r>
            <a:r>
              <a:rPr lang="zh-CN" altLang="en-US" sz="2700" kern="0" dirty="0">
                <a:latin typeface="Arial" panose="020B0604020202020204" pitchFamily="34" charset="0"/>
                <a:ea typeface="Aptos" panose="020B0004020202020204" pitchFamily="34" charset="0"/>
                <a:cs typeface="Arial" panose="020B0604020202020204" pitchFamily="34" charset="0"/>
              </a:rPr>
              <a:t> </a:t>
            </a:r>
            <a:endParaRPr lang="en-GB" sz="2700" dirty="0">
              <a:latin typeface="Arial" panose="020B0604020202020204" pitchFamily="34" charset="0"/>
              <a:cs typeface="Arial" panose="020B0604020202020204" pitchFamily="34" charset="0"/>
            </a:endParaRPr>
          </a:p>
        </p:txBody>
      </p:sp>
      <p:sp>
        <p:nvSpPr>
          <p:cNvPr id="5" name="文字方塊 3">
            <a:extLst>
              <a:ext uri="{FF2B5EF4-FFF2-40B4-BE49-F238E27FC236}">
                <a16:creationId xmlns:a16="http://schemas.microsoft.com/office/drawing/2014/main" id="{8D66ADEA-6F4B-E5C1-07D3-1EF4A07D8969}"/>
              </a:ext>
            </a:extLst>
          </p:cNvPr>
          <p:cNvSpPr txBox="1"/>
          <p:nvPr/>
        </p:nvSpPr>
        <p:spPr>
          <a:xfrm>
            <a:off x="7411109" y="375064"/>
            <a:ext cx="10153610" cy="630942"/>
          </a:xfrm>
          <a:prstGeom prst="rect">
            <a:avLst/>
          </a:prstGeom>
          <a:noFill/>
        </p:spPr>
        <p:txBody>
          <a:bodyPr wrap="square" lIns="137160" tIns="68580" rIns="137160" bIns="68580" anchor="t">
            <a:spAutoFit/>
          </a:bodyPr>
          <a:ls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lgn="r"/>
            <a:r>
              <a:rPr lang="en-US" altLang="zh-TW" sz="3200" dirty="0">
                <a:latin typeface="Arial" panose="020B0604020202020204" pitchFamily="34" charset="0"/>
                <a:ea typeface="Microsoft JhengHei"/>
                <a:cs typeface="Arial" panose="020B0604020202020204" pitchFamily="34" charset="0"/>
              </a:rPr>
              <a:t>Staying Away from Violence and Bullying</a:t>
            </a:r>
            <a:endParaRPr lang="en-US" altLang="zh-TW" sz="2400" b="1" dirty="0">
              <a:latin typeface="Microsoft JhengHei"/>
              <a:ea typeface="Microsoft JhengHei"/>
            </a:endParaRPr>
          </a:p>
        </p:txBody>
      </p:sp>
      <p:sp>
        <p:nvSpPr>
          <p:cNvPr id="2" name="投影片編號版面配置區 1">
            <a:extLst>
              <a:ext uri="{FF2B5EF4-FFF2-40B4-BE49-F238E27FC236}">
                <a16:creationId xmlns:a16="http://schemas.microsoft.com/office/drawing/2014/main" id="{B72C6D18-CF04-DB4F-B75A-73214A850099}"/>
              </a:ext>
            </a:extLst>
          </p:cNvPr>
          <p:cNvSpPr txBox="1">
            <a:spLocks/>
          </p:cNvSpPr>
          <p:nvPr/>
        </p:nvSpPr>
        <p:spPr>
          <a:xfrm>
            <a:off x="16984732" y="9598940"/>
            <a:ext cx="55086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6EF7C7B-46F8-443A-BEA6-DEAB3CE58959}" type="slidenum">
              <a:rPr lang="en-US" altLang="en-US" smtClean="0">
                <a:solidFill>
                  <a:schemeClr val="tx1"/>
                </a:solidFill>
              </a:rPr>
              <a:pPr>
                <a:defRPr/>
              </a:pPr>
              <a:t>15</a:t>
            </a:fld>
            <a:endParaRPr lang="en-US" altLang="en-US" dirty="0">
              <a:solidFill>
                <a:schemeClr val="tx1"/>
              </a:solidFill>
            </a:endParaRPr>
          </a:p>
        </p:txBody>
      </p:sp>
    </p:spTree>
    <p:extLst>
      <p:ext uri="{BB962C8B-B14F-4D97-AF65-F5344CB8AC3E}">
        <p14:creationId xmlns:p14="http://schemas.microsoft.com/office/powerpoint/2010/main" val="30171617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976</TotalTime>
  <Words>1609</Words>
  <Application>Microsoft Office PowerPoint</Application>
  <PresentationFormat>Custom</PresentationFormat>
  <Paragraphs>145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White Illustration Bullying in Schools Presentation</dc:title>
  <dc:creator>Mandy</dc:creator>
  <cp:lastModifiedBy>AU, Yuen Yee Mandy [CHL]</cp:lastModifiedBy>
  <cp:revision>38</cp:revision>
  <dcterms:created xsi:type="dcterms:W3CDTF">2006-08-16T00:00:00Z</dcterms:created>
  <dcterms:modified xsi:type="dcterms:W3CDTF">2026-10-05T02:15:31Z</dcterms:modified>
  <dc:identifier>DAHWckATM1g</dc:identifier>
</cp:coreProperties>
</file>