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77" r:id="rId3"/>
    <p:sldId id="273" r:id="rId4"/>
    <p:sldId id="272" r:id="rId5"/>
    <p:sldId id="261" r:id="rId6"/>
    <p:sldId id="271" r:id="rId7"/>
    <p:sldId id="258" r:id="rId8"/>
    <p:sldId id="264" r:id="rId9"/>
    <p:sldId id="270" r:id="rId10"/>
    <p:sldId id="274" r:id="rId11"/>
    <p:sldId id="278" r:id="rId12"/>
    <p:sldId id="276" r:id="rId13"/>
    <p:sldId id="267" r:id="rId14"/>
    <p:sldId id="269" r:id="rId15"/>
    <p:sldId id="316" r:id="rId16"/>
  </p:sldIdLst>
  <p:sldSz cx="18288000" cy="10287000"/>
  <p:notesSz cx="6858000" cy="9144000"/>
  <p:embeddedFontLst>
    <p:embeddedFont>
      <p:font typeface="Aileron Light" panose="020B0604020202020204" charset="0"/>
      <p:regular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Microsoft JhengHei" panose="020B0604030504040204" pitchFamily="34" charset="-120"/>
      <p:regular r:id="rId22"/>
      <p:bold r:id="rId23"/>
    </p:embeddedFont>
    <p:embeddedFont>
      <p:font typeface="Microsoft JhengHei" panose="020B0604030504040204" pitchFamily="34" charset="-12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9" y="914402"/>
            <a:ext cx="14858999" cy="4686299"/>
          </a:xfrm>
        </p:spPr>
        <p:txBody>
          <a:bodyPr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2117" y="6515100"/>
            <a:ext cx="14859000" cy="2171700"/>
          </a:xfrm>
        </p:spPr>
        <p:txBody>
          <a:bodyPr/>
          <a:lstStyle>
            <a:lvl1pPr marL="0" indent="0" algn="l">
              <a:buNone/>
              <a:defRPr sz="3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3F31-1FBA-597A-0921-F23BA9C7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377-2F79-DC8E-07A0-4D527588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E5FD-8AE0-1125-20AA-C947DC68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8A50D-81F9-4D83-BF77-9B21310B0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696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freesvg.org/smiling-teen-profile-avatar-vector-graphics" TargetMode="External"/><Relationship Id="rId3" Type="http://schemas.openxmlformats.org/officeDocument/2006/relationships/hyperlink" Target="https://www.youtube.com/watch?v=cgrjjrXtKeQ" TargetMode="External"/><Relationship Id="rId7" Type="http://schemas.microsoft.com/office/2007/relationships/hdphoto" Target="../media/hdphoto1.wdp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Zuwc0f9uMRI" TargetMode="External"/><Relationship Id="rId4" Type="http://schemas.openxmlformats.org/officeDocument/2006/relationships/hyperlink" Target="https://www.youtube.com/watch?v=9LFs-FrJok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db.gov.hk/attachment/tc/teacher/guidance-discipline-services/support%20service/harmonious-school-anti-bullying/harmonious-school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.google/2WdAPIJaKnvkgLVnT" TargetMode="Externa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atch/?v=1477204227353863" TargetMode="External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penclipart.org/detail/122119/warningsign-by-dear_theophilus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image/98620.html" TargetMode="External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dtechpower.blogspot.com/2013/05/5-things-learners-today-should-be-doing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657675" y="-562025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TextBox 3"/>
          <p:cNvSpPr txBox="1"/>
          <p:nvPr/>
        </p:nvSpPr>
        <p:spPr>
          <a:xfrm>
            <a:off x="1219200" y="1409700"/>
            <a:ext cx="755283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74" dirty="0">
                <a:solidFill>
                  <a:srgbClr val="1F191A"/>
                </a:solidFill>
                <a:latin typeface="Aileron Light"/>
                <a:ea typeface="Aileron Light"/>
                <a:cs typeface="Aileron Light"/>
                <a:sym typeface="Aileron Light"/>
              </a:rPr>
              <a:t>任務一：交朋結友</a:t>
            </a:r>
            <a:endParaRPr lang="en-US" sz="7200" b="1" spc="-74" dirty="0">
              <a:solidFill>
                <a:srgbClr val="1F191A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03267" y="3238500"/>
            <a:ext cx="15681465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4400" spc="-27" dirty="0">
                <a:solidFill>
                  <a:srgbClr val="1F19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自問自答：</a:t>
            </a:r>
            <a:endParaRPr lang="en-US" sz="4400" spc="-27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endParaRPr lang="en-US" altLang="zh-TW" sz="4400" spc="-27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742950" indent="-742950">
              <a:buFont typeface="+mj-lt"/>
              <a:buAutoNum type="alphaU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我的社交圈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：你現時在學校裡，每天聚在一起、最常一起玩的朋友大約有多少位？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 typeface="+mj-lt"/>
              <a:buAutoNum type="alphaU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快樂的安全島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：你和這班朋友在學校裡最喜歡在哪裡聚會？（例如：小息時的走廊、午膳時的操場、放學後的籃球場）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 typeface="+mj-lt"/>
              <a:buAutoNum type="alphaUcPeriod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對朋友的期望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：當你遇到不開心、被別人排擠或遇到麻煩時，你最希望這班朋友為你做什麼？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3DF7FED-95C6-5F13-21C7-797AB630290C}"/>
              </a:ext>
            </a:extLst>
          </p:cNvPr>
          <p:cNvSpPr txBox="1"/>
          <p:nvPr/>
        </p:nvSpPr>
        <p:spPr>
          <a:xfrm>
            <a:off x="6400800" y="505497"/>
            <a:ext cx="1143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32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3200" b="1" dirty="0">
                <a:effectLst/>
                <a:latin typeface="Microsoft JhengHei"/>
                <a:ea typeface="Microsoft JhengHei"/>
              </a:rPr>
              <a:t>遠離暴力欺凌 </a:t>
            </a:r>
            <a:r>
              <a:rPr lang="en-US" altLang="zh-TW" sz="3200" b="1" dirty="0">
                <a:effectLst/>
                <a:latin typeface="Microsoft JhengHei"/>
                <a:ea typeface="Microsoft JhengHei"/>
              </a:rPr>
              <a:t>Staying Away from Violence and Bullying》</a:t>
            </a:r>
            <a:endParaRPr lang="en-GB" sz="3200" dirty="0">
              <a:latin typeface="Century Gothic"/>
              <a:ea typeface="Microsoft JhengHei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D503684-AE64-C167-8C98-B4EF398F5E76}"/>
              </a:ext>
            </a:extLst>
          </p:cNvPr>
          <p:cNvSpPr txBox="1"/>
          <p:nvPr/>
        </p:nvSpPr>
        <p:spPr>
          <a:xfrm>
            <a:off x="10463464" y="8119509"/>
            <a:ext cx="654533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譚詠麟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朋友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dirty="0">
                <a:solidFill>
                  <a:srgbClr val="1F19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  <a:hlinkClick r:id="rId3"/>
              </a:rPr>
              <a:t>https://www.youtube.com/watch?v=cgrjjrXtKeQ</a:t>
            </a:r>
            <a:endParaRPr lang="en-US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r>
              <a:rPr lang="en-GB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Mirror </a:t>
            </a:r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We All Are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https://www.youtube.com/watch?v=9LFs-FrJokU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力臻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我的課本留白處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dirty="0">
                <a:solidFill>
                  <a:srgbClr val="1F191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  <a:hlinkClick r:id="rId5"/>
              </a:rPr>
              <a:t>https://www.youtube.com/watch?v=Zuwc0f9uMRI</a:t>
            </a:r>
            <a:endParaRPr lang="en-US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336A983E-E2D3-DD6E-17C5-2F9B98A9A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3164821" y="1505228"/>
            <a:ext cx="2730500" cy="2730500"/>
          </a:xfrm>
          <a:prstGeom prst="rect">
            <a:avLst/>
          </a:prstGeom>
        </p:spPr>
      </p:pic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13083D0A-0746-A008-852D-C1F75F0A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723900"/>
            <a:ext cx="16230600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睇片</a:t>
            </a:r>
            <a:endParaRPr kumimoji="0" lang="en-GB" altLang="zh-TW" sz="720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zh-TW" sz="720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https://youtu.be/8h3hvbSQMT8?si=yd5lt1mNmhJAcBUP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F25EA60-44F5-19E2-C093-377D2CB7252E}"/>
              </a:ext>
            </a:extLst>
          </p:cNvPr>
          <p:cNvSpPr/>
          <p:nvPr/>
        </p:nvSpPr>
        <p:spPr>
          <a:xfrm flipH="1">
            <a:off x="11430000" y="2303685"/>
            <a:ext cx="6306617" cy="7259415"/>
          </a:xfrm>
          <a:custGeom>
            <a:avLst/>
            <a:gdLst/>
            <a:ahLst/>
            <a:cxnLst/>
            <a:rect l="l" t="t" r="r" b="b"/>
            <a:pathLst>
              <a:path w="6306617" h="7259415">
                <a:moveTo>
                  <a:pt x="6306617" y="0"/>
                </a:moveTo>
                <a:lnTo>
                  <a:pt x="0" y="0"/>
                </a:lnTo>
                <a:lnTo>
                  <a:pt x="0" y="7259415"/>
                </a:lnTo>
                <a:lnTo>
                  <a:pt x="6306617" y="7259415"/>
                </a:lnTo>
                <a:lnTo>
                  <a:pt x="630661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4A87E93-26E2-F42F-DF9C-64223B358A3B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遠離暴力欺凌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》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Microsoft JhengHei"/>
              <a:cs typeface="+mn-cs"/>
            </a:endParaRPr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E91D5878-7C2E-3F9C-D669-6C6469B2F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7C19-A268-CEF5-95F8-3B11A709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A71271-B5B0-2201-BCB0-526EB233290B}"/>
              </a:ext>
            </a:extLst>
          </p:cNvPr>
          <p:cNvSpPr/>
          <p:nvPr/>
        </p:nvSpPr>
        <p:spPr>
          <a:xfrm rot="-3320581">
            <a:off x="4657676" y="-72378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16F588E-BFA4-CDF1-F2CF-24F1142C277A}"/>
              </a:ext>
            </a:extLst>
          </p:cNvPr>
          <p:cNvSpPr txBox="1"/>
          <p:nvPr/>
        </p:nvSpPr>
        <p:spPr>
          <a:xfrm>
            <a:off x="7795260" y="1107680"/>
            <a:ext cx="96774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請擺出事發當下那</a:t>
            </a:r>
            <a:endParaRPr lang="en-US" altLang="zh-TW"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一瞬間的「定格動作」</a:t>
            </a:r>
            <a:endParaRPr lang="en-US" sz="7200" spc="-74" dirty="0">
              <a:solidFill>
                <a:srgbClr val="1F191A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1056A18-72AB-DC8D-B6A2-FC14ACE9F42F}"/>
              </a:ext>
            </a:extLst>
          </p:cNvPr>
          <p:cNvSpPr/>
          <p:nvPr/>
        </p:nvSpPr>
        <p:spPr>
          <a:xfrm>
            <a:off x="1028700" y="1028700"/>
            <a:ext cx="5771007" cy="8229600"/>
          </a:xfrm>
          <a:custGeom>
            <a:avLst/>
            <a:gdLst/>
            <a:ahLst/>
            <a:cxnLst/>
            <a:rect l="l" t="t" r="r" b="b"/>
            <a:pathLst>
              <a:path w="5771007" h="8229600">
                <a:moveTo>
                  <a:pt x="0" y="0"/>
                </a:moveTo>
                <a:lnTo>
                  <a:pt x="5771007" y="0"/>
                </a:lnTo>
                <a:lnTo>
                  <a:pt x="57710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A255F6-8F68-842C-9752-938BF864C3A8}"/>
              </a:ext>
            </a:extLst>
          </p:cNvPr>
          <p:cNvGrpSpPr/>
          <p:nvPr/>
        </p:nvGrpSpPr>
        <p:grpSpPr>
          <a:xfrm>
            <a:off x="7811675" y="3960550"/>
            <a:ext cx="4267200" cy="2362200"/>
            <a:chOff x="7810500" y="4502614"/>
            <a:chExt cx="4267200" cy="2362200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A57ABEB8-ACA3-E584-9A7E-ED04CB8C5EC3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2475451-C5F9-10D3-2147-7F89816937C3}"/>
                </a:ext>
              </a:extLst>
            </p:cNvPr>
            <p:cNvSpPr txBox="1"/>
            <p:nvPr/>
          </p:nvSpPr>
          <p:spPr>
            <a:xfrm>
              <a:off x="8763000" y="5145105"/>
              <a:ext cx="2362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「受害者」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夾娃娃少女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87297B7-7DB7-D200-2C51-F340EB1343B9}"/>
              </a:ext>
            </a:extLst>
          </p:cNvPr>
          <p:cNvGrpSpPr/>
          <p:nvPr/>
        </p:nvGrpSpPr>
        <p:grpSpPr>
          <a:xfrm rot="20887972" flipH="1">
            <a:off x="12794816" y="3960550"/>
            <a:ext cx="4267200" cy="2362200"/>
            <a:chOff x="7810500" y="4502614"/>
            <a:chExt cx="4267200" cy="2362200"/>
          </a:xfrm>
        </p:grpSpPr>
        <p:sp>
          <p:nvSpPr>
            <p:cNvPr id="9" name="Thought Bubble: Cloud 8">
              <a:extLst>
                <a:ext uri="{FF2B5EF4-FFF2-40B4-BE49-F238E27FC236}">
                  <a16:creationId xmlns:a16="http://schemas.microsoft.com/office/drawing/2014/main" id="{98BA3F82-0981-23E2-6120-0DE0E3032E27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8AAFBA-759D-0E8C-1013-5B3D3178472B}"/>
                </a:ext>
              </a:extLst>
            </p:cNvPr>
            <p:cNvSpPr txBox="1"/>
            <p:nvPr/>
          </p:nvSpPr>
          <p:spPr>
            <a:xfrm rot="20887972">
              <a:off x="8763000" y="5145105"/>
              <a:ext cx="2362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「欺凌者」女朋友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3EEF87-FB4D-F2DC-715D-9B6ACF87AA48}"/>
              </a:ext>
            </a:extLst>
          </p:cNvPr>
          <p:cNvGrpSpPr/>
          <p:nvPr/>
        </p:nvGrpSpPr>
        <p:grpSpPr>
          <a:xfrm>
            <a:off x="7811675" y="6643130"/>
            <a:ext cx="4267200" cy="2362200"/>
            <a:chOff x="7810500" y="4502614"/>
            <a:chExt cx="4267200" cy="2362200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2ADBBB4C-5222-7A3E-F85E-346953EE6024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FC7B6E-BC1F-C658-9D1C-BE797B572BD8}"/>
                </a:ext>
              </a:extLst>
            </p:cNvPr>
            <p:cNvSpPr txBox="1"/>
            <p:nvPr/>
          </p:nvSpPr>
          <p:spPr>
            <a:xfrm>
              <a:off x="8411226" y="5145105"/>
              <a:ext cx="30657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「協助者」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朋友甲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掌摑者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3DD36A-5BE3-C7CD-25DB-FCA18479929D}"/>
              </a:ext>
            </a:extLst>
          </p:cNvPr>
          <p:cNvGrpSpPr/>
          <p:nvPr/>
        </p:nvGrpSpPr>
        <p:grpSpPr>
          <a:xfrm rot="20887972" flipH="1">
            <a:off x="12794816" y="6643130"/>
            <a:ext cx="4267200" cy="2362200"/>
            <a:chOff x="7810500" y="4502614"/>
            <a:chExt cx="4267200" cy="2362200"/>
          </a:xfrm>
        </p:grpSpPr>
        <p:sp>
          <p:nvSpPr>
            <p:cNvPr id="15" name="Thought Bubble: Cloud 14">
              <a:extLst>
                <a:ext uri="{FF2B5EF4-FFF2-40B4-BE49-F238E27FC236}">
                  <a16:creationId xmlns:a16="http://schemas.microsoft.com/office/drawing/2014/main" id="{B72D71FE-18AC-2FB3-394E-36BBB1F032AA}"/>
                </a:ext>
              </a:extLst>
            </p:cNvPr>
            <p:cNvSpPr/>
            <p:nvPr/>
          </p:nvSpPr>
          <p:spPr>
            <a:xfrm>
              <a:off x="7810500" y="4502614"/>
              <a:ext cx="4267200" cy="2362200"/>
            </a:xfrm>
            <a:prstGeom prst="cloud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BCB886-9A1F-33BD-4311-75DB1AA5460D}"/>
                </a:ext>
              </a:extLst>
            </p:cNvPr>
            <p:cNvSpPr txBox="1"/>
            <p:nvPr/>
          </p:nvSpPr>
          <p:spPr>
            <a:xfrm rot="20887972">
              <a:off x="8335016" y="5182286"/>
              <a:ext cx="286428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「附和者」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朋友乙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拍片者</a:t>
              </a:r>
              <a:r>
                <a:rPr lang="en-US" altLang="zh-TW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DFD39045-9516-6F22-5305-8E1DF61D325A}"/>
              </a:ext>
            </a:extLst>
          </p:cNvPr>
          <p:cNvSpPr/>
          <p:nvPr/>
        </p:nvSpPr>
        <p:spPr>
          <a:xfrm>
            <a:off x="7510725" y="4029293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361F27-CCD3-F1D0-853D-ECB02B323231}"/>
              </a:ext>
            </a:extLst>
          </p:cNvPr>
          <p:cNvSpPr/>
          <p:nvPr/>
        </p:nvSpPr>
        <p:spPr>
          <a:xfrm>
            <a:off x="12603480" y="4029293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26B9FD0-9F6E-63FE-8215-4638B96F98CD}"/>
              </a:ext>
            </a:extLst>
          </p:cNvPr>
          <p:cNvSpPr/>
          <p:nvPr/>
        </p:nvSpPr>
        <p:spPr>
          <a:xfrm>
            <a:off x="7525338" y="6713407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F58267F-2DEE-9787-A9AB-D5CF66FACA54}"/>
              </a:ext>
            </a:extLst>
          </p:cNvPr>
          <p:cNvSpPr/>
          <p:nvPr/>
        </p:nvSpPr>
        <p:spPr>
          <a:xfrm>
            <a:off x="12607685" y="6689013"/>
            <a:ext cx="1173401" cy="107721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40137F42-ACB2-B832-CEFB-4AD3CD99FA8F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18" name="投影片編號版面配置區 1">
            <a:extLst>
              <a:ext uri="{FF2B5EF4-FFF2-40B4-BE49-F238E27FC236}">
                <a16:creationId xmlns:a16="http://schemas.microsoft.com/office/drawing/2014/main" id="{B14B2ADB-0BF0-1617-2670-5E7944DF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532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91AC04-1159-2660-8299-FE462577B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91EF5DF-48C9-1B3E-0DDB-D5111706EF35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ED0BC3-6476-CC0D-EB5C-B28AE363934E}"/>
              </a:ext>
            </a:extLst>
          </p:cNvPr>
          <p:cNvSpPr txBox="1"/>
          <p:nvPr/>
        </p:nvSpPr>
        <p:spPr>
          <a:xfrm>
            <a:off x="838200" y="1028700"/>
            <a:ext cx="108585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Aileron Light"/>
              </a:rPr>
              <a:t>任務二：「夾娃娃事件」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ileron Light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0CD4D7E-5666-9B1F-A85F-783900DA0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74896"/>
              </p:ext>
            </p:extLst>
          </p:nvPr>
        </p:nvGraphicFramePr>
        <p:xfrm>
          <a:off x="838200" y="2247900"/>
          <a:ext cx="16325512" cy="7284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951">
                  <a:extLst>
                    <a:ext uri="{9D8B030D-6E8A-4147-A177-3AD203B41FA5}">
                      <a16:colId xmlns:a16="http://schemas.microsoft.com/office/drawing/2014/main" val="756458581"/>
                    </a:ext>
                  </a:extLst>
                </a:gridCol>
                <a:gridCol w="4371805">
                  <a:extLst>
                    <a:ext uri="{9D8B030D-6E8A-4147-A177-3AD203B41FA5}">
                      <a16:colId xmlns:a16="http://schemas.microsoft.com/office/drawing/2014/main" val="2385569836"/>
                    </a:ext>
                  </a:extLst>
                </a:gridCol>
                <a:gridCol w="4081378">
                  <a:extLst>
                    <a:ext uri="{9D8B030D-6E8A-4147-A177-3AD203B41FA5}">
                      <a16:colId xmlns:a16="http://schemas.microsoft.com/office/drawing/2014/main" val="3621811617"/>
                    </a:ext>
                  </a:extLst>
                </a:gridCol>
                <a:gridCol w="4081378">
                  <a:extLst>
                    <a:ext uri="{9D8B030D-6E8A-4147-A177-3AD203B41FA5}">
                      <a16:colId xmlns:a16="http://schemas.microsoft.com/office/drawing/2014/main" val="4131241876"/>
                    </a:ext>
                  </a:extLst>
                </a:gridCol>
              </a:tblGrid>
              <a:tr h="1093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角色位置</a:t>
                      </a:r>
                      <a:endParaRPr lang="en-US" sz="36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角色名稱</a:t>
                      </a:r>
                      <a:endParaRPr lang="en-US" sz="36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表面展現的行為（做緊咩</a:t>
                      </a:r>
                      <a:r>
                        <a:rPr lang="en-GB" sz="3600" b="1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講緊咩）</a:t>
                      </a:r>
                      <a:endParaRPr lang="en-US" sz="36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3600" b="1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內心真正的感受（心裡點想）</a:t>
                      </a:r>
                      <a:endParaRPr lang="en-US" sz="36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243838"/>
                  </a:ext>
                </a:extLst>
              </a:tr>
              <a:tr h="1286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受害者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820576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欺凌者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891359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協助者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72539"/>
                  </a:ext>
                </a:extLst>
              </a:tr>
              <a:tr h="22554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D.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附和者</a:t>
                      </a:r>
                      <a:r>
                        <a:rPr lang="en-GB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/ </a:t>
                      </a:r>
                      <a:r>
                        <a:rPr lang="zh-TW" sz="3600" b="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旁觀者</a:t>
                      </a:r>
                      <a:endParaRPr lang="en-US" sz="3600" b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3600" dirty="0"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70498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F6EBC0A-AFF2-B07E-42A9-4780A86BC37B}"/>
              </a:ext>
            </a:extLst>
          </p:cNvPr>
          <p:cNvSpPr txBox="1"/>
          <p:nvPr/>
        </p:nvSpPr>
        <p:spPr>
          <a:xfrm>
            <a:off x="4648201" y="3772132"/>
            <a:ext cx="32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夾娃娃少女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2E4AFE-501F-88FF-D005-A7E081EEA43A}"/>
              </a:ext>
            </a:extLst>
          </p:cNvPr>
          <p:cNvSpPr txBox="1"/>
          <p:nvPr/>
        </p:nvSpPr>
        <p:spPr>
          <a:xfrm>
            <a:off x="4648201" y="5037439"/>
            <a:ext cx="32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女</a:t>
            </a:r>
            <a:r>
              <a:rPr lang="zh-TW" altLang="en-US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朋友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1BC527-2907-69A0-946A-5660074D6693}"/>
              </a:ext>
            </a:extLst>
          </p:cNvPr>
          <p:cNvSpPr txBox="1"/>
          <p:nvPr/>
        </p:nvSpPr>
        <p:spPr>
          <a:xfrm>
            <a:off x="4609630" y="6306898"/>
            <a:ext cx="434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朋友甲（掌摑者）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D4296C-5582-1585-1E07-AF424A6B3992}"/>
              </a:ext>
            </a:extLst>
          </p:cNvPr>
          <p:cNvSpPr txBox="1"/>
          <p:nvPr/>
        </p:nvSpPr>
        <p:spPr>
          <a:xfrm>
            <a:off x="4571530" y="8002369"/>
            <a:ext cx="434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朋友乙（拍片者）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F15D1-D112-8F1F-63B1-15BCDBDA799A}"/>
              </a:ext>
            </a:extLst>
          </p:cNvPr>
          <p:cNvSpPr txBox="1"/>
          <p:nvPr/>
        </p:nvSpPr>
        <p:spPr>
          <a:xfrm>
            <a:off x="9020006" y="3543300"/>
            <a:ext cx="3933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被逼在角落、無法還手</a:t>
            </a:r>
            <a:endParaRPr 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EEE25D-E810-A8E7-90D8-16C444661AAB}"/>
              </a:ext>
            </a:extLst>
          </p:cNvPr>
          <p:cNvSpPr txBox="1"/>
          <p:nvPr/>
        </p:nvSpPr>
        <p:spPr>
          <a:xfrm>
            <a:off x="9000956" y="4703981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大聲指責、挑起衝突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0C3D79-9832-53A6-0EF9-0FC2F854BDB7}"/>
              </a:ext>
            </a:extLst>
          </p:cNvPr>
          <p:cNvSpPr txBox="1"/>
          <p:nvPr/>
        </p:nvSpPr>
        <p:spPr>
          <a:xfrm>
            <a:off x="8981906" y="5963855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聽從指令、動手打人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16F8AA-6A12-72B7-124D-AA7C8BE184E6}"/>
              </a:ext>
            </a:extLst>
          </p:cNvPr>
          <p:cNvSpPr txBox="1"/>
          <p:nvPr/>
        </p:nvSpPr>
        <p:spPr>
          <a:xfrm>
            <a:off x="8962856" y="7651822"/>
            <a:ext cx="399114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拿著手機拍攝、沒有制止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C5C163-F734-6AB0-F092-C4C727C99C06}"/>
              </a:ext>
            </a:extLst>
          </p:cNvPr>
          <p:cNvSpPr txBox="1"/>
          <p:nvPr/>
        </p:nvSpPr>
        <p:spPr>
          <a:xfrm>
            <a:off x="13106400" y="3486841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例：孤立無援、百詞莫辯、驚恐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E62D45-62EF-53BF-B25A-48F8A8337569}"/>
              </a:ext>
            </a:extLst>
          </p:cNvPr>
          <p:cNvSpPr txBox="1"/>
          <p:nvPr/>
        </p:nvSpPr>
        <p:spPr>
          <a:xfrm>
            <a:off x="13106400" y="4686300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例：怒火中燒、想在同儕前威風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8BE055-D083-6366-4130-55BA9F82AC16}"/>
              </a:ext>
            </a:extLst>
          </p:cNvPr>
          <p:cNvSpPr txBox="1"/>
          <p:nvPr/>
        </p:nvSpPr>
        <p:spPr>
          <a:xfrm>
            <a:off x="13106400" y="5963855"/>
            <a:ext cx="3933994" cy="13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例：覺得要有「義氣」應出手相助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3A69BD-5AA1-88FB-F0C4-7D1C16247C8A}"/>
              </a:ext>
            </a:extLst>
          </p:cNvPr>
          <p:cNvSpPr txBox="1"/>
          <p:nvPr/>
        </p:nvSpPr>
        <p:spPr>
          <a:xfrm>
            <a:off x="13106400" y="7418778"/>
            <a:ext cx="3933186" cy="1950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sz="3600" dirty="0">
                <a:solidFill>
                  <a:srgbClr val="FF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例：覺得好玩、以為自己為「正義」而戰</a:t>
            </a:r>
            <a:endParaRPr lang="en-US" sz="3600" dirty="0">
              <a:solidFill>
                <a:srgbClr val="FF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3CEB3F4-E723-DEC3-5D89-B4F34FF16158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E5D07925-56FD-B050-F9A7-B5A87A94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2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5" grpId="0"/>
      <p:bldP spid="9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663202" y="-723779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412564" y="1028118"/>
            <a:ext cx="4485132" cy="8229600"/>
          </a:xfrm>
          <a:custGeom>
            <a:avLst/>
            <a:gdLst/>
            <a:ahLst/>
            <a:cxnLst/>
            <a:rect l="l" t="t" r="r" b="b"/>
            <a:pathLst>
              <a:path w="4485132" h="8229600">
                <a:moveTo>
                  <a:pt x="0" y="0"/>
                </a:moveTo>
                <a:lnTo>
                  <a:pt x="4485132" y="0"/>
                </a:lnTo>
                <a:lnTo>
                  <a:pt x="44851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7" name="TextBox 7"/>
          <p:cNvSpPr txBox="1"/>
          <p:nvPr/>
        </p:nvSpPr>
        <p:spPr>
          <a:xfrm>
            <a:off x="7487596" y="1257300"/>
            <a:ext cx="938784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欺凌的定義及要素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75F078-C809-FA76-5A91-CD44AD64FB00}"/>
              </a:ext>
            </a:extLst>
          </p:cNvPr>
          <p:cNvSpPr/>
          <p:nvPr/>
        </p:nvSpPr>
        <p:spPr>
          <a:xfrm>
            <a:off x="7502836" y="2628900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重複發生 － 欺凌行為在一段時間內重複發生，而不是單一的偶發事件。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0E8E3D5-DDA9-E962-7EF6-043526C19F76}"/>
              </a:ext>
            </a:extLst>
          </p:cNvPr>
          <p:cNvSpPr/>
          <p:nvPr/>
        </p:nvSpPr>
        <p:spPr>
          <a:xfrm>
            <a:off x="7487596" y="4422918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 startAt="2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暴力 － 涉及不受歡迎及負面行為的攻擊性行為。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E579A0-7CD0-FE58-E74D-790E07908966}"/>
              </a:ext>
            </a:extLst>
          </p:cNvPr>
          <p:cNvSpPr/>
          <p:nvPr/>
        </p:nvSpPr>
        <p:spPr>
          <a:xfrm>
            <a:off x="7502836" y="6162595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 startAt="3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惡意 － 欺凌者蓄意地欺壓及傷害他人。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B516938-D0F6-4445-098F-4DB8778C3D56}"/>
              </a:ext>
            </a:extLst>
          </p:cNvPr>
          <p:cNvSpPr/>
          <p:nvPr/>
        </p:nvSpPr>
        <p:spPr>
          <a:xfrm>
            <a:off x="7502836" y="7956613"/>
            <a:ext cx="9372600" cy="1440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lphaUcPeriod" startAt="4"/>
            </a:pPr>
            <a:r>
              <a:rPr lang="zh-TW" altLang="en-US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權力不平衡的狀態－欺凌者明顯地比受害者強，而欺凌是在受害者未能保護自己的情況下發生。</a:t>
            </a:r>
            <a:endParaRPr lang="en-US" sz="3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F0CC37-E8A3-47DB-78BD-75CCD9A9B02B}"/>
              </a:ext>
            </a:extLst>
          </p:cNvPr>
          <p:cNvSpPr txBox="1"/>
          <p:nvPr/>
        </p:nvSpPr>
        <p:spPr>
          <a:xfrm>
            <a:off x="304800" y="9044455"/>
            <a:ext cx="1005840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TW" sz="18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參考：</a:t>
            </a:r>
            <a:endParaRPr lang="en-US" sz="18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US" sz="1800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https://www.edb.gov.hk/attachment/tc/teacher/guidance-discipline-services/support%20service/harmonious-school-anti-bullying/harmonious-school.pdf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3D32752-56DF-3CD3-BC91-0CA677F7343E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36D7DFE6-2E1E-CDD3-948B-C0002E2F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54AD4-4017-C2E0-554D-7F3FD641B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FE04E0-91C6-82BD-188F-58991DE0BC46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73E29115-6A6A-669F-D0AF-E9AE5A83B41B}"/>
              </a:ext>
            </a:extLst>
          </p:cNvPr>
          <p:cNvSpPr txBox="1"/>
          <p:nvPr/>
        </p:nvSpPr>
        <p:spPr>
          <a:xfrm>
            <a:off x="10887659" y="9755862"/>
            <a:ext cx="70485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Jockey Club "Love &amp; Respect" School Empowerment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Programme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  <a:hlinkClick r:id="rId3"/>
              </a:rPr>
              <a:t>https://share.google/2WdAPIJaKnvkgLVnT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  <a:sym typeface="Aileron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AD7DCC7-2D99-6582-68FB-19BA977FA2BC}"/>
              </a:ext>
            </a:extLst>
          </p:cNvPr>
          <p:cNvSpPr txBox="1"/>
          <p:nvPr/>
        </p:nvSpPr>
        <p:spPr>
          <a:xfrm>
            <a:off x="1162050" y="1028717"/>
            <a:ext cx="159639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一般情況而言，欺凌行為大致可以分類為以下幾種：</a:t>
            </a:r>
            <a:endParaRPr kumimoji="0" lang="en-US" sz="600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7" name="圖片 1" descr="The image illustrates various types of bullying, including physical violence, verbal abuse, and cyberbullying, depicting scenarios like hitting, teasing, and spreading harmful messages.&#10;&#10;AI 產生的內容可能不正確。">
            <a:extLst>
              <a:ext uri="{FF2B5EF4-FFF2-40B4-BE49-F238E27FC236}">
                <a16:creationId xmlns:a16="http://schemas.microsoft.com/office/drawing/2014/main" id="{1E6B24B6-F003-24F5-35D1-58B10EB4E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t="13098" r="1675" b="1950"/>
          <a:stretch>
            <a:fillRect/>
          </a:stretch>
        </p:blipFill>
        <p:spPr>
          <a:xfrm>
            <a:off x="5343525" y="2144132"/>
            <a:ext cx="7600950" cy="74676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82C119AD-8D72-8C61-2106-A5B211A810B7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遠離暴力欺凌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》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Microsoft JhengHei"/>
              <a:cs typeface="+mn-cs"/>
            </a:endParaRP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6F557A9F-4F76-2C8A-BB9D-FEA4393ECC64}"/>
              </a:ext>
            </a:extLst>
          </p:cNvPr>
          <p:cNvSpPr/>
          <p:nvPr/>
        </p:nvSpPr>
        <p:spPr>
          <a:xfrm>
            <a:off x="763321" y="2316480"/>
            <a:ext cx="3999860" cy="3436620"/>
          </a:xfrm>
          <a:prstGeom prst="wedgeRectCallout">
            <a:avLst>
              <a:gd name="adj1" fmla="val 69524"/>
              <a:gd name="adj2" fmla="val -2724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推撞、打人、強索金錢或藏匿他人財物，均屬於「肢體暴力」欺凌，要學會區分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「好玩的打鬧」與「惡意的暴力」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E8216DB-6AFD-788F-60D6-17C96094F813}"/>
              </a:ext>
            </a:extLst>
          </p:cNvPr>
          <p:cNvSpPr/>
          <p:nvPr/>
        </p:nvSpPr>
        <p:spPr>
          <a:xfrm>
            <a:off x="13486079" y="4225258"/>
            <a:ext cx="4038600" cy="5129151"/>
          </a:xfrm>
          <a:prstGeom prst="wedgeRectCallout">
            <a:avLst>
              <a:gd name="adj1" fmla="val -67890"/>
              <a:gd name="adj2" fmla="val 116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網上欺凌與暴力欺凌的關係具有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暴力本質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：雖然多數網上欺凌不涉及直接的肢體接觸，但它包含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嚴重的言語暴力、恐嚇、威脅、抹黑及「起底」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等行為，本質上是一種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精神與心理暴力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47367E17-EA0C-7B3C-8FB4-E94B859C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F7C7B-46F8-443A-BEA6-DEAB3CE5895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7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320581">
            <a:off x="4472407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TextBox 3"/>
          <p:cNvSpPr txBox="1"/>
          <p:nvPr/>
        </p:nvSpPr>
        <p:spPr>
          <a:xfrm>
            <a:off x="1226451" y="1562100"/>
            <a:ext cx="722738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警方呼籲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892727" y="8801100"/>
            <a:ext cx="8766401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719"/>
              </a:lnSpc>
            </a:pPr>
            <a:r>
              <a:rPr lang="en-US" sz="2589" spc="-25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  <a:hlinkClick r:id="rId3"/>
              </a:rPr>
              <a:t>https://www.facebook.com/watch/?v=1477204227353863</a:t>
            </a:r>
            <a:endParaRPr lang="en-US" sz="2589" spc="-25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5501" y="3141054"/>
            <a:ext cx="7343433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zh-TW" altLang="en-US" sz="48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「不論是言語侮辱、起底、起綽號、群起圍堵、肢體暴力，或是網上散播欺凌影片，都是不負責任的行為，更有機會違法。」</a:t>
            </a:r>
            <a:endParaRPr lang="en-US" sz="48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A077F9-5FC7-7985-70C9-78340B3A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599" y="2793354"/>
            <a:ext cx="8515128" cy="4582671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F4555967-FBC7-E79C-5428-C320DA998397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FC500795-A4DF-E4CE-4531-D2878881AC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20632854">
            <a:off x="5039285" y="962203"/>
            <a:ext cx="1924757" cy="1926674"/>
          </a:xfrm>
          <a:prstGeom prst="rect">
            <a:avLst/>
          </a:prstGeom>
        </p:spPr>
      </p:pic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F6D11E7B-6D13-CB78-FB36-7AF4FA313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F932A-3142-15F6-CD0E-DBB5CD4D5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597927-2732-92AB-0815-0D88B12B3680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B2B7C6D-DA2F-1604-A492-922938B937F4}"/>
              </a:ext>
            </a:extLst>
          </p:cNvPr>
          <p:cNvSpPr txBox="1"/>
          <p:nvPr/>
        </p:nvSpPr>
        <p:spPr>
          <a:xfrm>
            <a:off x="1223003" y="2992874"/>
            <a:ext cx="1283970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升學選擇受限：</a:t>
            </a:r>
            <a:r>
              <a:rPr kumimoji="0" lang="zh-TW" altLang="en-US" sz="4400" b="0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大學在面試或考慮取錄時，會審視其案底資料，升學困難重重。</a:t>
            </a:r>
            <a:endParaRPr kumimoji="0" lang="en-US" altLang="zh-TW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簽證及出入境受限：</a:t>
            </a:r>
            <a:r>
              <a:rPr kumimoji="0" lang="zh-TW" altLang="en-US" sz="4400" b="0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一旦涉及刑事紀錄，警務處一般不會發出良民證，申請出國留學、離境等將受限制。</a:t>
            </a:r>
            <a:endParaRPr kumimoji="0" lang="en-US" altLang="zh-TW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-25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無法考取專業牌照：</a:t>
            </a:r>
            <a:r>
              <a:rPr kumimoji="0" lang="zh-TW" altLang="en-US" sz="4400" b="0" i="0" u="none" strike="noStrike" kern="1200" cap="none" spc="-25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社會上許多專業職位都需經過嚴格品格審查才能獲發牌照。一旦涉及刑事紀錄，很大機會直接被拒絕發牌。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0AB8383-5C92-B117-4AFA-3953AB5ECB8F}"/>
              </a:ext>
            </a:extLst>
          </p:cNvPr>
          <p:cNvSpPr/>
          <p:nvPr/>
        </p:nvSpPr>
        <p:spPr>
          <a:xfrm flipH="1">
            <a:off x="14062703" y="5883822"/>
            <a:ext cx="3543300" cy="3734567"/>
          </a:xfrm>
          <a:custGeom>
            <a:avLst/>
            <a:gdLst/>
            <a:ahLst/>
            <a:cxnLst/>
            <a:rect l="l" t="t" r="r" b="b"/>
            <a:pathLst>
              <a:path w="6593967" h="8229600">
                <a:moveTo>
                  <a:pt x="6593967" y="0"/>
                </a:moveTo>
                <a:lnTo>
                  <a:pt x="0" y="0"/>
                </a:lnTo>
                <a:lnTo>
                  <a:pt x="0" y="8229600"/>
                </a:lnTo>
                <a:lnTo>
                  <a:pt x="6593967" y="8229600"/>
                </a:lnTo>
                <a:lnTo>
                  <a:pt x="6593967" y="0"/>
                </a:lnTo>
                <a:close/>
              </a:path>
            </a:pathLst>
          </a:custGeom>
          <a:blipFill>
            <a:blip r:embed="rId3"/>
            <a:stretch>
              <a:fillRect l="-101852" t="-124001" b="-177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319FEE1-E3B5-1AB3-1A93-0606BA83C741}"/>
              </a:ext>
            </a:extLst>
          </p:cNvPr>
          <p:cNvSpPr txBox="1"/>
          <p:nvPr/>
        </p:nvSpPr>
        <p:spPr>
          <a:xfrm>
            <a:off x="1028700" y="1181100"/>
            <a:ext cx="12687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-481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欺凌違法可毁前途</a:t>
            </a:r>
            <a:endParaRPr kumimoji="0" lang="en-US" sz="7200" b="1" i="0" u="none" strike="noStrike" kern="1200" cap="none" spc="-481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A13B0B-E94A-1971-0CFC-EA853A518BEA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《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遠離暴力欺凌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</a:rPr>
              <a:t>》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Microsoft JhengHei"/>
              <a:cs typeface="+mn-cs"/>
            </a:endParaRPr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E5020004-5EA4-867E-2E4C-A6B6D44D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54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7A042-0B1D-46BB-22BD-4DD92948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04C743-0054-9ED1-924C-09EC0246C6FC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A813343-E5E2-0F9C-820D-3F3F04902235}"/>
              </a:ext>
            </a:extLst>
          </p:cNvPr>
          <p:cNvSpPr txBox="1"/>
          <p:nvPr/>
        </p:nvSpPr>
        <p:spPr>
          <a:xfrm>
            <a:off x="1028700" y="2628900"/>
            <a:ext cx="14097000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3600" b="1" u="sng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「盲目力撐」還是「及時阻止」？：</a:t>
            </a:r>
          </a:p>
          <a:p>
            <a:pPr algn="l"/>
            <a:r>
              <a:rPr lang="zh-TW" altLang="en-US" sz="3600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如果你的好朋友欺負人，你幫他一起打人是「講義氣」，親手把他推向犯法、坐牢的深淵？</a:t>
            </a:r>
            <a:endParaRPr lang="en-US" altLang="zh-TW" sz="3600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endParaRPr lang="zh-TW" altLang="en-US" sz="3600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b="1" u="sng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鏡頭背後的「幫兇」：</a:t>
            </a:r>
            <a:endParaRPr lang="en-US" altLang="zh-TW" sz="3600" b="1" u="sng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在現場不開聲、不制止，只用手機拍片或上傳網絡，這叫「置身事外的局外人」，還是滿足自己獵奇心、對受害者進行二次傷害的「隱形欺凌者」？</a:t>
            </a:r>
          </a:p>
          <a:p>
            <a:pPr algn="l"/>
            <a:endParaRPr lang="en-US" altLang="zh-TW" sz="3600" b="1" u="sng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b="1" u="sng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拒絕的藝術：</a:t>
            </a:r>
            <a:endParaRPr lang="en-US" altLang="zh-TW" sz="3600" b="1" u="sng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Light"/>
              <a:sym typeface="Aileron Light"/>
            </a:endParaRPr>
          </a:p>
          <a:p>
            <a:pPr algn="l"/>
            <a:r>
              <a:rPr lang="zh-TW" altLang="en-US" sz="3600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Light"/>
                <a:sym typeface="Aileron Light"/>
              </a:rPr>
              <a:t>當死黨拉你一起去「教訓」某人時，你如何用一句話既不傷害友誼，又能成功拒絕並拉走他？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AB12CAC-6F96-2FB7-EA54-77897F88A063}"/>
              </a:ext>
            </a:extLst>
          </p:cNvPr>
          <p:cNvSpPr/>
          <p:nvPr/>
        </p:nvSpPr>
        <p:spPr>
          <a:xfrm>
            <a:off x="14130018" y="5623280"/>
            <a:ext cx="3924300" cy="4343400"/>
          </a:xfrm>
          <a:custGeom>
            <a:avLst/>
            <a:gdLst/>
            <a:ahLst/>
            <a:cxnLst/>
            <a:rect l="l" t="t" r="r" b="b"/>
            <a:pathLst>
              <a:path w="7756398" h="8229600">
                <a:moveTo>
                  <a:pt x="0" y="0"/>
                </a:moveTo>
                <a:lnTo>
                  <a:pt x="7756398" y="0"/>
                </a:lnTo>
                <a:lnTo>
                  <a:pt x="7756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3163E73-EFE1-D66C-FF50-1346CF4110E4}"/>
              </a:ext>
            </a:extLst>
          </p:cNvPr>
          <p:cNvSpPr txBox="1"/>
          <p:nvPr/>
        </p:nvSpPr>
        <p:spPr>
          <a:xfrm>
            <a:off x="1028700" y="1010126"/>
            <a:ext cx="162306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任務三：</a:t>
            </a:r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朋友，停一停、想一想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B456035-9F02-4D5C-DE6F-69FE910CF6FE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A24043E8-5F3C-48CA-D87E-C92F7EF0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34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7A042-0B1D-46BB-22BD-4DD92948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04C743-0054-9ED1-924C-09EC0246C6FC}"/>
              </a:ext>
            </a:extLst>
          </p:cNvPr>
          <p:cNvSpPr/>
          <p:nvPr/>
        </p:nvSpPr>
        <p:spPr>
          <a:xfrm rot="-3320581">
            <a:off x="895000" y="-306701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9" y="0"/>
                </a:lnTo>
                <a:lnTo>
                  <a:pt x="11734559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AB12CAC-6F96-2FB7-EA54-77897F88A063}"/>
              </a:ext>
            </a:extLst>
          </p:cNvPr>
          <p:cNvSpPr/>
          <p:nvPr/>
        </p:nvSpPr>
        <p:spPr>
          <a:xfrm>
            <a:off x="15026640" y="6527791"/>
            <a:ext cx="3042918" cy="3603980"/>
          </a:xfrm>
          <a:custGeom>
            <a:avLst/>
            <a:gdLst/>
            <a:ahLst/>
            <a:cxnLst/>
            <a:rect l="l" t="t" r="r" b="b"/>
            <a:pathLst>
              <a:path w="7756398" h="8229600">
                <a:moveTo>
                  <a:pt x="0" y="0"/>
                </a:moveTo>
                <a:lnTo>
                  <a:pt x="7756398" y="0"/>
                </a:lnTo>
                <a:lnTo>
                  <a:pt x="7756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3163E73-EFE1-D66C-FF50-1346CF4110E4}"/>
              </a:ext>
            </a:extLst>
          </p:cNvPr>
          <p:cNvSpPr txBox="1"/>
          <p:nvPr/>
        </p:nvSpPr>
        <p:spPr>
          <a:xfrm>
            <a:off x="1028700" y="1010126"/>
            <a:ext cx="16230600" cy="1320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58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任務三：</a:t>
            </a:r>
            <a:r>
              <a:rPr kumimoji="0" lang="zh-TW" altLang="en-US" sz="8580" b="1" i="0" u="none" strike="noStrike" kern="1200" cap="none" spc="-429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朋友，停一停、想一想</a:t>
            </a:r>
            <a:endParaRPr kumimoji="0" lang="en-US" sz="8580" b="1" i="0" u="none" strike="noStrike" kern="1200" cap="none" spc="-429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AC5296-06E5-12FB-1586-210306B4062B}"/>
              </a:ext>
            </a:extLst>
          </p:cNvPr>
          <p:cNvSpPr txBox="1"/>
          <p:nvPr/>
        </p:nvSpPr>
        <p:spPr>
          <a:xfrm>
            <a:off x="1028700" y="3048424"/>
            <a:ext cx="165735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1.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想為朋友出頭，是否一定要使用暴力？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是／否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旁觀拍攝沒有動手打人，是否就沒有責任？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是／否</a:t>
            </a:r>
            <a:endParaRPr kumimoji="0" lang="en-US" altLang="zh-TW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所謂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「講義氣」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是否等於盲目附和朋友？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	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是／否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4. 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9F9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如果朋友要求你一起欺負別人，你會如何拒絕並勸阻他？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9F9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6D5C723-F3EE-E25B-DD74-C0B83FA81D79}"/>
              </a:ext>
            </a:extLst>
          </p:cNvPr>
          <p:cNvSpPr/>
          <p:nvPr/>
        </p:nvSpPr>
        <p:spPr>
          <a:xfrm>
            <a:off x="13792200" y="2788853"/>
            <a:ext cx="1219200" cy="1320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56B23E-DF76-B2A1-C06A-9CB583450E35}"/>
              </a:ext>
            </a:extLst>
          </p:cNvPr>
          <p:cNvSpPr/>
          <p:nvPr/>
        </p:nvSpPr>
        <p:spPr>
          <a:xfrm>
            <a:off x="13792200" y="4376405"/>
            <a:ext cx="1219200" cy="1320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C76209-80C5-421F-AD47-6490B6491F61}"/>
              </a:ext>
            </a:extLst>
          </p:cNvPr>
          <p:cNvSpPr/>
          <p:nvPr/>
        </p:nvSpPr>
        <p:spPr>
          <a:xfrm>
            <a:off x="13792200" y="5890471"/>
            <a:ext cx="1219200" cy="1320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7E49212-93AA-ED1E-90D9-3FE355FAE361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2178958B-9740-3759-90B8-832A307B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15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93A3AAAB-D67F-8B34-E023-113B05CDB351}"/>
              </a:ext>
            </a:extLst>
          </p:cNvPr>
          <p:cNvSpPr txBox="1"/>
          <p:nvPr/>
        </p:nvSpPr>
        <p:spPr>
          <a:xfrm>
            <a:off x="933450" y="1028700"/>
            <a:ext cx="164211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任務四：角色扮演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A5F6-98D7-0075-8E8E-97794246B8BF}"/>
              </a:ext>
            </a:extLst>
          </p:cNvPr>
          <p:cNvSpPr txBox="1"/>
          <p:nvPr/>
        </p:nvSpPr>
        <p:spPr>
          <a:xfrm>
            <a:off x="933450" y="2211548"/>
            <a:ext cx="13239750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兩個同學一組，進行對話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sz="36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同學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「我是受害者」，告訴「旁觀者」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自己被排擠或身體受傷時的畏懼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傷害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痛苦；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看到其他人冷漠圍觀、甚至用手機拍攝會成為欺凌的助長者，自己的感受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心情；</a:t>
            </a:r>
            <a:endParaRPr lang="en-US" altLang="zh-TW" sz="36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嘗試向「旁觀者」求救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同學</a:t>
            </a:r>
            <a:r>
              <a:rPr lang="en-GB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sz="36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「我是旁觀者」</a:t>
            </a:r>
            <a:endParaRPr lang="en-US" sz="36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聆聽「受害者」的感受，反思自己的行為，考慮轉變為「積極的保護者」；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對「受害者」提出建議：面對肢體威脅時，應以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保護自身安全為首要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，果斷離開現場，並立即向老師、家長或他人求助。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52F0DE6-EF75-7AC6-48E0-0A714DAA56F4}"/>
              </a:ext>
            </a:extLst>
          </p:cNvPr>
          <p:cNvSpPr/>
          <p:nvPr/>
        </p:nvSpPr>
        <p:spPr>
          <a:xfrm flipH="1">
            <a:off x="14020800" y="3752753"/>
            <a:ext cx="4056508" cy="5715000"/>
          </a:xfrm>
          <a:custGeom>
            <a:avLst/>
            <a:gdLst/>
            <a:ahLst/>
            <a:cxnLst/>
            <a:rect l="l" t="t" r="r" b="b"/>
            <a:pathLst>
              <a:path w="5771007" h="8229600">
                <a:moveTo>
                  <a:pt x="0" y="0"/>
                </a:moveTo>
                <a:lnTo>
                  <a:pt x="5771007" y="0"/>
                </a:lnTo>
                <a:lnTo>
                  <a:pt x="577100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7464660-1FF6-9F5C-1E6F-A834BCA60D76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B97421B-E0C7-147B-AE22-A54461A8C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14D00-BD88-4346-3652-4451BBCD0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C2377C6-38F6-73E2-DB6B-C679130E01D0}"/>
              </a:ext>
            </a:extLst>
          </p:cNvPr>
          <p:cNvSpPr txBox="1"/>
          <p:nvPr/>
        </p:nvSpPr>
        <p:spPr>
          <a:xfrm>
            <a:off x="636165" y="5277727"/>
            <a:ext cx="136207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：我很害怕，他們一直圍著我。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：我明白你很害怕。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：我不知道怎樣辦，你可不可以幫幫我？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	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 (No) 	______________________________________________</a:t>
            </a: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		O (Off) 	______________________________________________</a:t>
            </a:r>
          </a:p>
          <a:p>
            <a:pPr lvl="1">
              <a:spcAft>
                <a:spcPts val="800"/>
              </a:spcAft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		T (Tell) 	______________________________________________</a:t>
            </a:r>
            <a:endParaRPr lang="zh-TW" altLang="en-US" sz="3200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同學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A】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：謝謝你！ 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CC6168-0213-0A6C-563C-BEE6C4F2576F}"/>
              </a:ext>
            </a:extLst>
          </p:cNvPr>
          <p:cNvSpPr txBox="1"/>
          <p:nvPr/>
        </p:nvSpPr>
        <p:spPr>
          <a:xfrm>
            <a:off x="8521065" y="1296293"/>
            <a:ext cx="9130770" cy="35394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應對欺凌的 ‘</a:t>
            </a: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NOT’ 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技巧：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1728000" indent="-1728000">
              <a:buNone/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N (No)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堅定立場，明確向欺凌者說不，不參與、不附和。</a:t>
            </a:r>
          </a:p>
          <a:p>
            <a:pPr marL="1728000" indent="-1728000">
              <a:buNone/>
              <a:tabLst>
                <a:tab pos="1249363" algn="l"/>
              </a:tabLst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O (Off)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果斷離開現場，面對肢體威脅時，以保護自身安全為首要。</a:t>
            </a:r>
          </a:p>
          <a:p>
            <a:pPr marL="1728000" indent="-1728000">
              <a:buNone/>
              <a:tabLst>
                <a:tab pos="0" algn="l"/>
              </a:tabLst>
            </a:pPr>
            <a:r>
              <a:rPr lang="en-US" altLang="zh-TW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T (Tell)</a:t>
            </a:r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立即向老師、家長或信任的成年人報告，尋求第三方協助。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BE93B241-7D97-8F2D-288A-826E7CA3DE8A}"/>
              </a:ext>
            </a:extLst>
          </p:cNvPr>
          <p:cNvSpPr txBox="1"/>
          <p:nvPr/>
        </p:nvSpPr>
        <p:spPr>
          <a:xfrm>
            <a:off x="933450" y="3518962"/>
            <a:ext cx="164211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劇本範例</a:t>
            </a:r>
            <a:endParaRPr lang="en-US" sz="720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82C931E-7235-EC6C-292D-F126486A94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325600" y="6513529"/>
            <a:ext cx="3326235" cy="332623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95017B6A-783D-8246-A6D1-8216AB0DFE27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66EBEE0-BC11-7371-AA4D-BD6F4E666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73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F8DDA">
                <a:alpha val="100000"/>
              </a:srgbClr>
            </a:gs>
            <a:gs pos="100000">
              <a:srgbClr val="224785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48C7FF-6680-D00F-5BE0-063C4E4F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5C46A7-E2B0-EAD5-A967-AB7D3D1ED24E}"/>
              </a:ext>
            </a:extLst>
          </p:cNvPr>
          <p:cNvSpPr/>
          <p:nvPr/>
        </p:nvSpPr>
        <p:spPr>
          <a:xfrm rot="-3320581">
            <a:off x="4313414" y="-623767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9"/>
                </a:lnTo>
                <a:lnTo>
                  <a:pt x="0" y="11734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4AABC4F-A0B7-BB3E-40E3-EC64A62A9F70}"/>
              </a:ext>
            </a:extLst>
          </p:cNvPr>
          <p:cNvSpPr txBox="1"/>
          <p:nvPr/>
        </p:nvSpPr>
        <p:spPr>
          <a:xfrm>
            <a:off x="915267" y="933484"/>
            <a:ext cx="722738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zh-TW" altLang="en-US" sz="7200" b="1" spc="-429" dirty="0">
                <a:solidFill>
                  <a:srgbClr val="F9F9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ileron Bold"/>
                <a:sym typeface="Aileron Bold"/>
              </a:rPr>
              <a:t>總結</a:t>
            </a:r>
            <a:endParaRPr lang="en-US" sz="7200" b="1" spc="-429" dirty="0">
              <a:solidFill>
                <a:srgbClr val="F9F9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ileron Bold"/>
              <a:sym typeface="Aileron Bold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40A02D4-458E-351B-DB82-53892E3B9E40}"/>
              </a:ext>
            </a:extLst>
          </p:cNvPr>
          <p:cNvSpPr txBox="1"/>
          <p:nvPr/>
        </p:nvSpPr>
        <p:spPr>
          <a:xfrm>
            <a:off x="879924" y="2401868"/>
            <a:ext cx="16528149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人與人之間相處會有衝突、有不滿，你也許不喜歡某個人的性格，你可以選擇不跟他玩、保持距離。但是，當你選擇用言語去恐嚇、起底、群起圍堵、甚至動手打人時，這就不是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『</a:t>
            </a:r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討厭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』</a:t>
            </a:r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的問題，而是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『</a:t>
            </a:r>
            <a:r>
              <a:rPr lang="zh-TW" altLang="en-US" sz="3600" b="1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你選擇了用暴力犯罪</a:t>
            </a:r>
            <a:r>
              <a:rPr lang="en-US" altLang="zh-TW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』</a:t>
            </a:r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的問題。</a:t>
            </a:r>
            <a:endParaRPr lang="en-US" altLang="zh-TW" sz="36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  <a:p>
            <a:pPr algn="just"/>
            <a:endParaRPr lang="en-US" altLang="zh-TW" sz="36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  <a:p>
            <a:pPr algn="just"/>
            <a:r>
              <a:rPr lang="zh-TW" altLang="en-US" sz="3600" dirty="0">
                <a:solidFill>
                  <a:srgbClr val="F9F9FF"/>
                </a:solidFill>
                <a:latin typeface="Aileron Light"/>
                <a:ea typeface="Aileron Light"/>
                <a:cs typeface="Aileron Light"/>
                <a:sym typeface="Aileron Light"/>
              </a:rPr>
              <a:t>不論對方做了什麼，都沒有人有特權去非法傷害他人。今天他可以用這個藉口打人，明天別人也可以用同樣的藉口來傷害你。這就是為什麼法律和學校必須對欺凌零容忍。」</a:t>
            </a:r>
            <a:endParaRPr lang="en-US" altLang="zh-TW" sz="3600" dirty="0">
              <a:solidFill>
                <a:srgbClr val="F9F9FF"/>
              </a:solidFill>
              <a:latin typeface="Aileron Light"/>
              <a:ea typeface="Aileron Light"/>
              <a:cs typeface="Aileron Light"/>
              <a:sym typeface="Aileron Light"/>
            </a:endParaRPr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3E21C4B1-707C-A2A2-64EB-4848B037DADC}"/>
              </a:ext>
            </a:extLst>
          </p:cNvPr>
          <p:cNvSpPr/>
          <p:nvPr/>
        </p:nvSpPr>
        <p:spPr>
          <a:xfrm>
            <a:off x="3752169" y="6497364"/>
            <a:ext cx="3886200" cy="2972615"/>
          </a:xfrm>
          <a:prstGeom prst="foldedCorner">
            <a:avLst>
              <a:gd name="adj" fmla="val 27874"/>
            </a:avLst>
          </a:prstGeom>
          <a:solidFill>
            <a:srgbClr val="FCF2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與人為善，發揮仁愛和同理心，建立和諧的人際關係</a:t>
            </a:r>
            <a:endParaRPr lang="en-US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EC413525-84DF-6FB1-66A1-566723DEC6CA}"/>
              </a:ext>
            </a:extLst>
          </p:cNvPr>
          <p:cNvSpPr/>
          <p:nvPr/>
        </p:nvSpPr>
        <p:spPr>
          <a:xfrm>
            <a:off x="8561751" y="6478314"/>
            <a:ext cx="3886200" cy="2972615"/>
          </a:xfrm>
          <a:prstGeom prst="foldedCorner">
            <a:avLst>
              <a:gd name="adj" fmla="val 27874"/>
            </a:avLst>
          </a:prstGeom>
          <a:solidFill>
            <a:srgbClr val="FCF2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以和平的方式</a:t>
            </a:r>
            <a:endParaRPr lang="en-US" altLang="zh-TW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解決衝突</a:t>
            </a:r>
            <a:endParaRPr lang="en-US" sz="3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687C6D6A-C0C4-877D-D5AD-B4435E5CE648}"/>
              </a:ext>
            </a:extLst>
          </p:cNvPr>
          <p:cNvSpPr/>
          <p:nvPr/>
        </p:nvSpPr>
        <p:spPr>
          <a:xfrm>
            <a:off x="13258800" y="6478315"/>
            <a:ext cx="3886200" cy="2972615"/>
          </a:xfrm>
          <a:prstGeom prst="foldedCorner">
            <a:avLst>
              <a:gd name="adj" fmla="val 27874"/>
            </a:avLst>
          </a:prstGeom>
          <a:solidFill>
            <a:srgbClr val="FCF26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面對欺凌，要以</a:t>
            </a:r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保護自身安全為首；</a:t>
            </a:r>
            <a:endParaRPr lang="en-US" altLang="zh-TW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並尋求協助</a:t>
            </a:r>
            <a:endParaRPr lang="en-US" sz="3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54D8CA9-CC86-BE9A-C5DD-BE6E38001E0E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solidFill>
                  <a:schemeClr val="bg1"/>
                </a:solidFill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solidFill>
                <a:schemeClr val="bg1"/>
              </a:solidFill>
              <a:latin typeface="Century Gothic"/>
              <a:ea typeface="Microsoft JhengHei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6D4273B1-F585-D8F4-C301-D4826BAF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5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C5547-FC87-65AE-DC6A-A37A14E92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B2DCEF-3673-646C-BC65-F4B0EDDEBD0C}"/>
              </a:ext>
            </a:extLst>
          </p:cNvPr>
          <p:cNvSpPr/>
          <p:nvPr/>
        </p:nvSpPr>
        <p:spPr>
          <a:xfrm rot="-3320581">
            <a:off x="4663202" y="-723779"/>
            <a:ext cx="11734559" cy="11734559"/>
          </a:xfrm>
          <a:custGeom>
            <a:avLst/>
            <a:gdLst/>
            <a:ahLst/>
            <a:cxnLst/>
            <a:rect l="l" t="t" r="r" b="b"/>
            <a:pathLst>
              <a:path w="11734559" h="11734559">
                <a:moveTo>
                  <a:pt x="0" y="0"/>
                </a:moveTo>
                <a:lnTo>
                  <a:pt x="11734558" y="0"/>
                </a:lnTo>
                <a:lnTo>
                  <a:pt x="11734558" y="11734558"/>
                </a:lnTo>
                <a:lnTo>
                  <a:pt x="0" y="11734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205185A-9FBB-506D-3DB5-6A67F4C78A90}"/>
              </a:ext>
            </a:extLst>
          </p:cNvPr>
          <p:cNvSpPr txBox="1"/>
          <p:nvPr/>
        </p:nvSpPr>
        <p:spPr>
          <a:xfrm>
            <a:off x="990600" y="3268887"/>
            <a:ext cx="166878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設計反校園暴力的宣導標語或海報，攜手建立一個讓人安心學習生活的校園環境。</a:t>
            </a:r>
            <a:endParaRPr lang="en-US" sz="5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9BD876A-9B2B-A0B9-D476-4AD5F5299930}"/>
              </a:ext>
            </a:extLst>
          </p:cNvPr>
          <p:cNvSpPr txBox="1"/>
          <p:nvPr/>
        </p:nvSpPr>
        <p:spPr>
          <a:xfrm>
            <a:off x="800100" y="1333500"/>
            <a:ext cx="100203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7200" b="1" spc="-429" dirty="0">
                <a:solidFill>
                  <a:srgbClr val="44483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延展部份：海報設計</a:t>
            </a:r>
            <a:endParaRPr lang="en-US" sz="8580" b="1" spc="-429" dirty="0">
              <a:solidFill>
                <a:srgbClr val="44483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0FB859-6F4C-080F-9230-8072D5571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43050" y="6486817"/>
            <a:ext cx="15240000" cy="27813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C4C7592-4986-1C40-5C2F-D999A7562F44}"/>
              </a:ext>
            </a:extLst>
          </p:cNvPr>
          <p:cNvSpPr txBox="1"/>
          <p:nvPr/>
        </p:nvSpPr>
        <p:spPr>
          <a:xfrm>
            <a:off x="12325350" y="505497"/>
            <a:ext cx="5505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effectLst/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effectLst/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601B7BE4-6FD2-D188-68E3-FA51BDA1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067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FAD057-F72E-43AD-2D45-D7A9F316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8A50D-81F9-4D83-BF77-9B21310B092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6A0A76-54F3-33D7-08F8-D5EEB09D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563" y="7114391"/>
            <a:ext cx="4264599" cy="149261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9D41938-1347-3F20-CF7F-52D8E6A3E9D6}"/>
              </a:ext>
            </a:extLst>
          </p:cNvPr>
          <p:cNvSpPr txBox="1"/>
          <p:nvPr/>
        </p:nvSpPr>
        <p:spPr>
          <a:xfrm>
            <a:off x="4223904" y="6837392"/>
            <a:ext cx="66514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7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27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270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6">
            <a:extLst>
              <a:ext uri="{FF2B5EF4-FFF2-40B4-BE49-F238E27FC236}">
                <a16:creationId xmlns:a16="http://schemas.microsoft.com/office/drawing/2014/main" id="{328F0A12-47AE-CB6F-1BB1-3E380BC87FC5}"/>
              </a:ext>
            </a:extLst>
          </p:cNvPr>
          <p:cNvSpPr txBox="1"/>
          <p:nvPr/>
        </p:nvSpPr>
        <p:spPr>
          <a:xfrm>
            <a:off x="9588148" y="265840"/>
            <a:ext cx="8335523" cy="630942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zh-TW" sz="3200" b="1" dirty="0">
                <a:latin typeface="Microsoft JhengHei"/>
                <a:ea typeface="Microsoft JhengHei"/>
              </a:rPr>
              <a:t>《</a:t>
            </a:r>
            <a:r>
              <a:rPr lang="zh-TW" altLang="en-US" sz="2800" b="1" dirty="0">
                <a:latin typeface="Microsoft JhengHei"/>
                <a:ea typeface="Microsoft JhengHei"/>
              </a:rPr>
              <a:t>遠離暴力欺凌</a:t>
            </a:r>
            <a:r>
              <a:rPr lang="en-US" altLang="zh-TW" sz="2800" b="1" dirty="0">
                <a:latin typeface="Microsoft JhengHei"/>
                <a:ea typeface="Microsoft JhengHei"/>
              </a:rPr>
              <a:t>》</a:t>
            </a:r>
            <a:endParaRPr lang="en-GB" sz="2800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89414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1518</Words>
  <Application>Microsoft Office PowerPoint</Application>
  <PresentationFormat>自訂</PresentationFormat>
  <Paragraphs>150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Aileron Light</vt:lpstr>
      <vt:lpstr>Microsoft JhengHei</vt:lpstr>
      <vt:lpstr>Arial</vt:lpstr>
      <vt:lpstr>Century Gothic</vt:lpstr>
      <vt:lpstr>Calibri</vt:lpstr>
      <vt:lpstr>Microsoft JhengHei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White Illustration Bullying in Schools Presentation</dc:title>
  <dc:creator>Mandy</dc:creator>
  <cp:lastModifiedBy>AU, Yuen Yee Mandy [CHL]</cp:lastModifiedBy>
  <cp:revision>10</cp:revision>
  <dcterms:created xsi:type="dcterms:W3CDTF">2006-08-16T00:00:00Z</dcterms:created>
  <dcterms:modified xsi:type="dcterms:W3CDTF">2026-10-04T06:08:48Z</dcterms:modified>
  <dc:identifier>DAHWckATM1g</dc:identifier>
</cp:coreProperties>
</file>