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77" r:id="rId3"/>
    <p:sldId id="273" r:id="rId4"/>
    <p:sldId id="272" r:id="rId5"/>
    <p:sldId id="261" r:id="rId6"/>
    <p:sldId id="271" r:id="rId7"/>
    <p:sldId id="258" r:id="rId8"/>
    <p:sldId id="264" r:id="rId9"/>
    <p:sldId id="270" r:id="rId10"/>
    <p:sldId id="274" r:id="rId11"/>
    <p:sldId id="263" r:id="rId12"/>
    <p:sldId id="275" r:id="rId13"/>
    <p:sldId id="265" r:id="rId14"/>
    <p:sldId id="276" r:id="rId15"/>
    <p:sldId id="267" r:id="rId16"/>
    <p:sldId id="269" r:id="rId17"/>
    <p:sldId id="316" r:id="rId18"/>
  </p:sldIdLst>
  <p:sldSz cx="18288000" cy="10287000"/>
  <p:notesSz cx="6858000" cy="9144000"/>
  <p:embeddedFontLst>
    <p:embeddedFont>
      <p:font typeface="Aileron Light" panose="020B0604020202020204" charset="0"/>
      <p:regular r:id="rId19"/>
    </p:embeddedFont>
    <p:embeddedFont>
      <p:font typeface="Century Gothic" panose="020B0502020202020204" pitchFamily="34" charset="0"/>
      <p:regular r:id="rId20"/>
      <p:bold r:id="rId21"/>
      <p:italic r:id="rId22"/>
      <p:boldItalic r:id="rId23"/>
    </p:embeddedFont>
    <p:embeddedFont>
      <p:font typeface="Microsoft JhengHei" panose="020B0604030504040204" pitchFamily="34" charset="-120"/>
      <p:regular r:id="rId24"/>
      <p:bold r:id="rId25"/>
    </p:embeddedFont>
    <p:embeddedFont>
      <p:font typeface="Microsoft JhengHei" panose="020B0604030504040204" pitchFamily="34" charset="-120"/>
      <p:regular r:id="rId24"/>
      <p:bold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2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926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150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2119" y="914402"/>
            <a:ext cx="14858999" cy="4686299"/>
          </a:xfrm>
        </p:spPr>
        <p:txBody>
          <a:bodyPr/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2117" y="6515100"/>
            <a:ext cx="14859000" cy="2171700"/>
          </a:xfrm>
        </p:spPr>
        <p:txBody>
          <a:bodyPr/>
          <a:lstStyle>
            <a:lvl1pPr marL="0" indent="0" algn="l">
              <a:buNone/>
              <a:defRPr sz="3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2C3F31-1FBA-597A-0921-F23BA9C7D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63D377-2F79-DC8E-07A0-4D5275885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33E5FD-8AE0-1125-20AA-C947DC68D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8A50D-81F9-4D83-BF77-9B21310B09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3133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freesvg.org/smiling-teen-profile-avatar-vector-graphics" TargetMode="External"/><Relationship Id="rId3" Type="http://schemas.openxmlformats.org/officeDocument/2006/relationships/hyperlink" Target="https://www.youtube.com/watch?v=cgrjjrXtKeQ" TargetMode="External"/><Relationship Id="rId7" Type="http://schemas.microsoft.com/office/2007/relationships/hdphoto" Target="../media/hdphoto1.wdp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s://www.youtube.com/watch?v=Zuwc0f9uMRI" TargetMode="External"/><Relationship Id="rId4" Type="http://schemas.openxmlformats.org/officeDocument/2006/relationships/hyperlink" Target="https://www.youtube.com/watch?v=9LFs-FrJokU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edb.gov.hk/attachment/tc/teacher/guidance-discipline-services/support%20service/harmonious-school-anti-bullying/harmonious-school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hare.google/2WdAPIJaKnvkgLVnT" TargetMode="External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watch/?v=1477204227353863" TargetMode="External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openclipart.org/detail/122119/warningsign-by-dear_theophilus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svgsilh.com/image/98620.html" TargetMode="External"/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edtechpower.blogspot.com/2013/05/5-things-learners-today-should-be-doing.html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3320581">
            <a:off x="4657675" y="-562025"/>
            <a:ext cx="11734559" cy="11734559"/>
          </a:xfrm>
          <a:custGeom>
            <a:avLst/>
            <a:gdLst/>
            <a:ahLst/>
            <a:cxnLst/>
            <a:rect l="l" t="t" r="r" b="b"/>
            <a:pathLst>
              <a:path w="11734559" h="11734559">
                <a:moveTo>
                  <a:pt x="0" y="0"/>
                </a:moveTo>
                <a:lnTo>
                  <a:pt x="11734558" y="0"/>
                </a:lnTo>
                <a:lnTo>
                  <a:pt x="11734558" y="11734558"/>
                </a:lnTo>
                <a:lnTo>
                  <a:pt x="0" y="11734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1219200" y="1409700"/>
            <a:ext cx="7552836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zh-TW" altLang="en-US" sz="7200" b="1" spc="-74" dirty="0">
                <a:solidFill>
                  <a:srgbClr val="1F191A"/>
                </a:solidFill>
                <a:latin typeface="Aileron Light"/>
                <a:ea typeface="Aileron Light"/>
                <a:cs typeface="Aileron Light"/>
                <a:sym typeface="Aileron Light"/>
              </a:rPr>
              <a:t>任務一：交朋結友</a:t>
            </a:r>
            <a:endParaRPr lang="en-US" sz="7200" b="1" spc="-74" dirty="0">
              <a:solidFill>
                <a:srgbClr val="1F191A"/>
              </a:solidFill>
              <a:latin typeface="Aileron Light"/>
              <a:ea typeface="Aileron Light"/>
              <a:cs typeface="Aileron Light"/>
              <a:sym typeface="Aileron Light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303267" y="3238500"/>
            <a:ext cx="15681465" cy="54168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zh-TW" altLang="en-US" sz="4400" spc="-27" dirty="0">
                <a:solidFill>
                  <a:srgbClr val="1F191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自問自答：</a:t>
            </a:r>
            <a:endParaRPr lang="en-US" sz="4400" spc="-27" dirty="0">
              <a:solidFill>
                <a:srgbClr val="1F191A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/>
            <a:endParaRPr lang="en-US" altLang="zh-TW" sz="4400" spc="-27" dirty="0">
              <a:solidFill>
                <a:srgbClr val="1F191A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ileron Light"/>
              <a:sym typeface="Aileron Light"/>
            </a:endParaRPr>
          </a:p>
          <a:p>
            <a:pPr marL="742950" indent="-742950">
              <a:buFont typeface="+mj-lt"/>
              <a:buAutoNum type="alphaUcPeriod"/>
            </a:pP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我的社交圈</a:t>
            </a:r>
            <a:r>
              <a:rPr lang="zh-TW" altLang="en-US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：你現時在學校裡，每天聚在一起、最常一起玩的朋友大約有多少位？</a:t>
            </a:r>
            <a:endParaRPr lang="en-US" sz="4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742950" indent="-742950">
              <a:buFont typeface="+mj-lt"/>
              <a:buAutoNum type="alphaUcPeriod"/>
            </a:pP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快樂的安全島</a:t>
            </a:r>
            <a:r>
              <a:rPr lang="zh-TW" altLang="en-US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：你和這班朋友在學校裡最喜歡在哪裡聚會？（例如：小息時的走廊、午膳時的操場、放學後的籃球場）</a:t>
            </a:r>
            <a:endParaRPr lang="en-US" sz="4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742950" indent="-742950">
              <a:buFont typeface="+mj-lt"/>
              <a:buAutoNum type="alphaUcPeriod"/>
            </a:pP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對朋友的期望</a:t>
            </a:r>
            <a:r>
              <a:rPr lang="zh-TW" altLang="en-US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：當你遇到不開心、被別人排擠或遇到麻煩時，你最希望這班朋友為你做什麼？</a:t>
            </a:r>
            <a:endParaRPr lang="en-US" sz="4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A3DF7FED-95C6-5F13-21C7-797AB630290C}"/>
              </a:ext>
            </a:extLst>
          </p:cNvPr>
          <p:cNvSpPr txBox="1"/>
          <p:nvPr/>
        </p:nvSpPr>
        <p:spPr>
          <a:xfrm>
            <a:off x="6400800" y="505497"/>
            <a:ext cx="11430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TW" sz="32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3200" b="1" dirty="0">
                <a:effectLst/>
                <a:latin typeface="Microsoft JhengHei"/>
                <a:ea typeface="Microsoft JhengHei"/>
              </a:rPr>
              <a:t>遠離暴力欺凌 </a:t>
            </a:r>
            <a:r>
              <a:rPr lang="en-US" altLang="zh-TW" sz="3200" b="1" dirty="0">
                <a:effectLst/>
                <a:latin typeface="Microsoft JhengHei"/>
                <a:ea typeface="Microsoft JhengHei"/>
              </a:rPr>
              <a:t>Staying Away from Violence and Bullying》</a:t>
            </a:r>
            <a:endParaRPr lang="en-GB" sz="3200" dirty="0">
              <a:latin typeface="Century Gothic"/>
              <a:ea typeface="Microsoft JhengHei"/>
            </a:endParaRP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DD503684-AE64-C167-8C98-B4EF398F5E76}"/>
              </a:ext>
            </a:extLst>
          </p:cNvPr>
          <p:cNvSpPr txBox="1"/>
          <p:nvPr/>
        </p:nvSpPr>
        <p:spPr>
          <a:xfrm>
            <a:off x="10524954" y="8127129"/>
            <a:ext cx="6545331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譚詠麟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朋友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dirty="0">
                <a:solidFill>
                  <a:srgbClr val="1F191A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ileron Light"/>
                <a:sym typeface="Aileron Light"/>
                <a:hlinkClick r:id="rId3"/>
              </a:rPr>
              <a:t>https://www.youtube.com/watch?v=cgrjjrXtKeQ</a:t>
            </a:r>
            <a:endParaRPr lang="en-US" dirty="0">
              <a:solidFill>
                <a:srgbClr val="1F191A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ileron Light"/>
              <a:sym typeface="Aileron Light"/>
            </a:endParaRPr>
          </a:p>
          <a:p>
            <a:r>
              <a:rPr lang="en-GB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Mirror </a:t>
            </a:r>
            <a:r>
              <a:rPr 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We All Are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dirty="0">
                <a:latin typeface="微軟正黑體" panose="020B0604030504040204" pitchFamily="34" charset="-120"/>
                <a:ea typeface="微軟正黑體" panose="020B0604030504040204" pitchFamily="34" charset="-120"/>
                <a:hlinkClick r:id="rId4"/>
              </a:rPr>
              <a:t>https://www.youtube.com/watch?v=9LFs-FrJokU</a:t>
            </a:r>
            <a:endParaRPr 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力臻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我的課本留白處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dirty="0">
                <a:solidFill>
                  <a:srgbClr val="1F191A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ileron Light"/>
                <a:sym typeface="Aileron Light"/>
                <a:hlinkClick r:id="rId5"/>
              </a:rPr>
              <a:t>https://www.youtube.com/watch?v=Zuwc0f9uMRI</a:t>
            </a:r>
            <a:endParaRPr lang="en-US" dirty="0">
              <a:solidFill>
                <a:srgbClr val="1F191A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ileron Light"/>
              <a:sym typeface="Aileron Light"/>
            </a:endParaRPr>
          </a:p>
        </p:txBody>
      </p:sp>
      <p:pic>
        <p:nvPicPr>
          <p:cNvPr id="11" name="Picture 5">
            <a:extLst>
              <a:ext uri="{FF2B5EF4-FFF2-40B4-BE49-F238E27FC236}">
                <a16:creationId xmlns:a16="http://schemas.microsoft.com/office/drawing/2014/main" id="{336A983E-E2D3-DD6E-17C5-2F9B98A9AC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13164821" y="1505228"/>
            <a:ext cx="2730500" cy="2730500"/>
          </a:xfrm>
          <a:prstGeom prst="rect">
            <a:avLst/>
          </a:prstGeom>
        </p:spPr>
      </p:pic>
      <p:sp>
        <p:nvSpPr>
          <p:cNvPr id="5" name="投影片編號版面配置區 1">
            <a:extLst>
              <a:ext uri="{FF2B5EF4-FFF2-40B4-BE49-F238E27FC236}">
                <a16:creationId xmlns:a16="http://schemas.microsoft.com/office/drawing/2014/main" id="{C68BB28E-EE65-E65D-73A6-C8AF73F0F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1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F8DDA">
                <a:alpha val="100000"/>
              </a:srgbClr>
            </a:gs>
            <a:gs pos="100000">
              <a:srgbClr val="224785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3320581">
            <a:off x="895000" y="-306701"/>
            <a:ext cx="11734559" cy="11734559"/>
          </a:xfrm>
          <a:custGeom>
            <a:avLst/>
            <a:gdLst/>
            <a:ahLst/>
            <a:cxnLst/>
            <a:rect l="l" t="t" r="r" b="b"/>
            <a:pathLst>
              <a:path w="11734559" h="11734559">
                <a:moveTo>
                  <a:pt x="0" y="0"/>
                </a:moveTo>
                <a:lnTo>
                  <a:pt x="11734559" y="0"/>
                </a:lnTo>
                <a:lnTo>
                  <a:pt x="11734559" y="11734559"/>
                </a:lnTo>
                <a:lnTo>
                  <a:pt x="0" y="117345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723900"/>
            <a:ext cx="16230600" cy="2708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-429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睇片</a:t>
            </a:r>
            <a:endParaRPr kumimoji="0" lang="en-GB" altLang="zh-TW" sz="7200" b="1" i="0" u="none" strike="noStrike" kern="1200" cap="none" spc="-429" normalizeH="0" baseline="0" noProof="0" dirty="0">
              <a:ln>
                <a:noFill/>
              </a:ln>
              <a:solidFill>
                <a:srgbClr val="F9F9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altLang="zh-TW" sz="7200" b="1" i="0" u="none" strike="noStrike" kern="1200" cap="none" spc="-429" normalizeH="0" baseline="0" noProof="0" dirty="0">
              <a:ln>
                <a:noFill/>
              </a:ln>
              <a:solidFill>
                <a:srgbClr val="F9F9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https://youtu.be/8h3hvbSQMT8?si=yd5lt1mNmhJAcBUP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9F9FF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FF25EA60-44F5-19E2-C093-377D2CB7252E}"/>
              </a:ext>
            </a:extLst>
          </p:cNvPr>
          <p:cNvSpPr/>
          <p:nvPr/>
        </p:nvSpPr>
        <p:spPr>
          <a:xfrm flipH="1">
            <a:off x="11430000" y="2303685"/>
            <a:ext cx="6306617" cy="7259415"/>
          </a:xfrm>
          <a:custGeom>
            <a:avLst/>
            <a:gdLst/>
            <a:ahLst/>
            <a:cxnLst/>
            <a:rect l="l" t="t" r="r" b="b"/>
            <a:pathLst>
              <a:path w="6306617" h="7259415">
                <a:moveTo>
                  <a:pt x="6306617" y="0"/>
                </a:moveTo>
                <a:lnTo>
                  <a:pt x="0" y="0"/>
                </a:lnTo>
                <a:lnTo>
                  <a:pt x="0" y="7259415"/>
                </a:lnTo>
                <a:lnTo>
                  <a:pt x="6306617" y="7259415"/>
                </a:lnTo>
                <a:lnTo>
                  <a:pt x="6306617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F4A87E93-26E2-F42F-DF9C-64223B358A3B}"/>
              </a:ext>
            </a:extLst>
          </p:cNvPr>
          <p:cNvSpPr txBox="1"/>
          <p:nvPr/>
        </p:nvSpPr>
        <p:spPr>
          <a:xfrm>
            <a:off x="12325350" y="505497"/>
            <a:ext cx="55054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+mn-cs"/>
              </a:rPr>
              <a:t>《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+mn-cs"/>
              </a:rPr>
              <a:t>遠離暴力欺凌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+mn-cs"/>
              </a:rPr>
              <a:t>》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Microsoft JhengHei"/>
              <a:cs typeface="+mn-cs"/>
            </a:endParaRPr>
          </a:p>
        </p:txBody>
      </p:sp>
      <p:sp>
        <p:nvSpPr>
          <p:cNvPr id="3" name="投影片編號版面配置區 1">
            <a:extLst>
              <a:ext uri="{FF2B5EF4-FFF2-40B4-BE49-F238E27FC236}">
                <a16:creationId xmlns:a16="http://schemas.microsoft.com/office/drawing/2014/main" id="{EBEA4915-058B-82A9-74C0-9305BE7E0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2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E7C19-A268-CEF5-95F8-3B11A7093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0A71271-B5B0-2201-BCB0-526EB233290B}"/>
              </a:ext>
            </a:extLst>
          </p:cNvPr>
          <p:cNvSpPr/>
          <p:nvPr/>
        </p:nvSpPr>
        <p:spPr>
          <a:xfrm rot="-3320581">
            <a:off x="4657676" y="-723781"/>
            <a:ext cx="11734559" cy="11734559"/>
          </a:xfrm>
          <a:custGeom>
            <a:avLst/>
            <a:gdLst/>
            <a:ahLst/>
            <a:cxnLst/>
            <a:rect l="l" t="t" r="r" b="b"/>
            <a:pathLst>
              <a:path w="11734559" h="11734559">
                <a:moveTo>
                  <a:pt x="0" y="0"/>
                </a:moveTo>
                <a:lnTo>
                  <a:pt x="11734558" y="0"/>
                </a:lnTo>
                <a:lnTo>
                  <a:pt x="11734558" y="11734558"/>
                </a:lnTo>
                <a:lnTo>
                  <a:pt x="0" y="11734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916F588E-BFA4-CDF1-F2CF-24F1142C277A}"/>
              </a:ext>
            </a:extLst>
          </p:cNvPr>
          <p:cNvSpPr txBox="1"/>
          <p:nvPr/>
        </p:nvSpPr>
        <p:spPr>
          <a:xfrm>
            <a:off x="7795260" y="1107680"/>
            <a:ext cx="9677400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zh-TW" altLang="en-US" sz="7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請擺出事發當下那</a:t>
            </a:r>
            <a:endParaRPr lang="en-US" altLang="zh-TW" sz="7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7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一瞬間的「定格動作」</a:t>
            </a:r>
            <a:endParaRPr lang="en-US" sz="7200" spc="-74" dirty="0">
              <a:solidFill>
                <a:srgbClr val="1F191A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ileron Light"/>
              <a:sym typeface="Aileron Light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1056A18-72AB-DC8D-B6A2-FC14ACE9F42F}"/>
              </a:ext>
            </a:extLst>
          </p:cNvPr>
          <p:cNvSpPr/>
          <p:nvPr/>
        </p:nvSpPr>
        <p:spPr>
          <a:xfrm>
            <a:off x="1028700" y="1028700"/>
            <a:ext cx="5771007" cy="8229600"/>
          </a:xfrm>
          <a:custGeom>
            <a:avLst/>
            <a:gdLst/>
            <a:ahLst/>
            <a:cxnLst/>
            <a:rect l="l" t="t" r="r" b="b"/>
            <a:pathLst>
              <a:path w="5771007" h="8229600">
                <a:moveTo>
                  <a:pt x="0" y="0"/>
                </a:moveTo>
                <a:lnTo>
                  <a:pt x="5771007" y="0"/>
                </a:lnTo>
                <a:lnTo>
                  <a:pt x="577100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5A255F6-8F68-842C-9752-938BF864C3A8}"/>
              </a:ext>
            </a:extLst>
          </p:cNvPr>
          <p:cNvGrpSpPr/>
          <p:nvPr/>
        </p:nvGrpSpPr>
        <p:grpSpPr>
          <a:xfrm>
            <a:off x="7811675" y="3960550"/>
            <a:ext cx="4267200" cy="2362200"/>
            <a:chOff x="7810500" y="4502614"/>
            <a:chExt cx="4267200" cy="2362200"/>
          </a:xfrm>
        </p:grpSpPr>
        <p:sp>
          <p:nvSpPr>
            <p:cNvPr id="4" name="Thought Bubble: Cloud 3">
              <a:extLst>
                <a:ext uri="{FF2B5EF4-FFF2-40B4-BE49-F238E27FC236}">
                  <a16:creationId xmlns:a16="http://schemas.microsoft.com/office/drawing/2014/main" id="{A57ABEB8-ACA3-E584-9A7E-ED04CB8C5EC3}"/>
                </a:ext>
              </a:extLst>
            </p:cNvPr>
            <p:cNvSpPr/>
            <p:nvPr/>
          </p:nvSpPr>
          <p:spPr>
            <a:xfrm>
              <a:off x="7810500" y="4502614"/>
              <a:ext cx="4267200" cy="2362200"/>
            </a:xfrm>
            <a:prstGeom prst="cloud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2475451-C5F9-10D3-2147-7F89816937C3}"/>
                </a:ext>
              </a:extLst>
            </p:cNvPr>
            <p:cNvSpPr txBox="1"/>
            <p:nvPr/>
          </p:nvSpPr>
          <p:spPr>
            <a:xfrm>
              <a:off x="8763000" y="5145105"/>
              <a:ext cx="23622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「受害者」</a:t>
              </a:r>
              <a:endPara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夾娃娃少女</a:t>
              </a:r>
              <a:endParaRPr 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87297B7-7DB7-D200-2C51-F340EB1343B9}"/>
              </a:ext>
            </a:extLst>
          </p:cNvPr>
          <p:cNvGrpSpPr/>
          <p:nvPr/>
        </p:nvGrpSpPr>
        <p:grpSpPr>
          <a:xfrm rot="20887972" flipH="1">
            <a:off x="12794816" y="3960550"/>
            <a:ext cx="4267200" cy="2362200"/>
            <a:chOff x="7810500" y="4502614"/>
            <a:chExt cx="4267200" cy="2362200"/>
          </a:xfrm>
        </p:grpSpPr>
        <p:sp>
          <p:nvSpPr>
            <p:cNvPr id="9" name="Thought Bubble: Cloud 8">
              <a:extLst>
                <a:ext uri="{FF2B5EF4-FFF2-40B4-BE49-F238E27FC236}">
                  <a16:creationId xmlns:a16="http://schemas.microsoft.com/office/drawing/2014/main" id="{98BA3F82-0981-23E2-6120-0DE0E3032E27}"/>
                </a:ext>
              </a:extLst>
            </p:cNvPr>
            <p:cNvSpPr/>
            <p:nvPr/>
          </p:nvSpPr>
          <p:spPr>
            <a:xfrm>
              <a:off x="7810500" y="4502614"/>
              <a:ext cx="4267200" cy="2362200"/>
            </a:xfrm>
            <a:prstGeom prst="cloud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58AAFBA-759D-0E8C-1013-5B3D3178472B}"/>
                </a:ext>
              </a:extLst>
            </p:cNvPr>
            <p:cNvSpPr txBox="1"/>
            <p:nvPr/>
          </p:nvSpPr>
          <p:spPr>
            <a:xfrm rot="20887972">
              <a:off x="8763000" y="5145105"/>
              <a:ext cx="23622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「欺凌者」女朋友</a:t>
              </a:r>
              <a:endParaRPr 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93EEF87-FB4D-F2DC-715D-9B6ACF87AA48}"/>
              </a:ext>
            </a:extLst>
          </p:cNvPr>
          <p:cNvGrpSpPr/>
          <p:nvPr/>
        </p:nvGrpSpPr>
        <p:grpSpPr>
          <a:xfrm>
            <a:off x="7811675" y="6643130"/>
            <a:ext cx="4267200" cy="2362200"/>
            <a:chOff x="7810500" y="4502614"/>
            <a:chExt cx="4267200" cy="2362200"/>
          </a:xfrm>
        </p:grpSpPr>
        <p:sp>
          <p:nvSpPr>
            <p:cNvPr id="12" name="Thought Bubble: Cloud 11">
              <a:extLst>
                <a:ext uri="{FF2B5EF4-FFF2-40B4-BE49-F238E27FC236}">
                  <a16:creationId xmlns:a16="http://schemas.microsoft.com/office/drawing/2014/main" id="{2ADBBB4C-5222-7A3E-F85E-346953EE6024}"/>
                </a:ext>
              </a:extLst>
            </p:cNvPr>
            <p:cNvSpPr/>
            <p:nvPr/>
          </p:nvSpPr>
          <p:spPr>
            <a:xfrm>
              <a:off x="7810500" y="4502614"/>
              <a:ext cx="4267200" cy="2362200"/>
            </a:xfrm>
            <a:prstGeom prst="cloud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AFC7B6E-BC1F-C658-9D1C-BE797B572BD8}"/>
                </a:ext>
              </a:extLst>
            </p:cNvPr>
            <p:cNvSpPr txBox="1"/>
            <p:nvPr/>
          </p:nvSpPr>
          <p:spPr>
            <a:xfrm>
              <a:off x="8411226" y="5145105"/>
              <a:ext cx="306574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「協助者」</a:t>
              </a:r>
              <a:endPara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朋友甲</a:t>
              </a:r>
              <a:r>
                <a:rPr lang="en-US" altLang="zh-TW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掌摑者</a:t>
              </a:r>
              <a:r>
                <a:rPr lang="en-US" altLang="zh-TW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73DD36A-5BE3-C7CD-25DB-FCA18479929D}"/>
              </a:ext>
            </a:extLst>
          </p:cNvPr>
          <p:cNvGrpSpPr/>
          <p:nvPr/>
        </p:nvGrpSpPr>
        <p:grpSpPr>
          <a:xfrm rot="20887972" flipH="1">
            <a:off x="12794816" y="6643130"/>
            <a:ext cx="4267200" cy="2362200"/>
            <a:chOff x="7810500" y="4502614"/>
            <a:chExt cx="4267200" cy="2362200"/>
          </a:xfrm>
        </p:grpSpPr>
        <p:sp>
          <p:nvSpPr>
            <p:cNvPr id="15" name="Thought Bubble: Cloud 14">
              <a:extLst>
                <a:ext uri="{FF2B5EF4-FFF2-40B4-BE49-F238E27FC236}">
                  <a16:creationId xmlns:a16="http://schemas.microsoft.com/office/drawing/2014/main" id="{B72D71FE-18AC-2FB3-394E-36BBB1F032AA}"/>
                </a:ext>
              </a:extLst>
            </p:cNvPr>
            <p:cNvSpPr/>
            <p:nvPr/>
          </p:nvSpPr>
          <p:spPr>
            <a:xfrm>
              <a:off x="7810500" y="4502614"/>
              <a:ext cx="4267200" cy="2362200"/>
            </a:xfrm>
            <a:prstGeom prst="cloud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9BCB886-9A1F-33BD-4311-75DB1AA5460D}"/>
                </a:ext>
              </a:extLst>
            </p:cNvPr>
            <p:cNvSpPr txBox="1"/>
            <p:nvPr/>
          </p:nvSpPr>
          <p:spPr>
            <a:xfrm rot="20887972">
              <a:off x="8335016" y="5182286"/>
              <a:ext cx="2864284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「附和者」</a:t>
              </a:r>
              <a:endPara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朋友乙</a:t>
              </a:r>
              <a:r>
                <a:rPr lang="en-US" altLang="zh-TW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拍片者</a:t>
              </a:r>
              <a:r>
                <a:rPr lang="en-US" altLang="zh-TW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DFD39045-9516-6F22-5305-8E1DF61D325A}"/>
              </a:ext>
            </a:extLst>
          </p:cNvPr>
          <p:cNvSpPr/>
          <p:nvPr/>
        </p:nvSpPr>
        <p:spPr>
          <a:xfrm>
            <a:off x="7510725" y="4029293"/>
            <a:ext cx="1173401" cy="1077218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1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F361F27-CCD3-F1D0-853D-ECB02B323231}"/>
              </a:ext>
            </a:extLst>
          </p:cNvPr>
          <p:cNvSpPr/>
          <p:nvPr/>
        </p:nvSpPr>
        <p:spPr>
          <a:xfrm>
            <a:off x="12603480" y="4029293"/>
            <a:ext cx="1173401" cy="1077218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2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26B9FD0-9F6E-63FE-8215-4638B96F98CD}"/>
              </a:ext>
            </a:extLst>
          </p:cNvPr>
          <p:cNvSpPr/>
          <p:nvPr/>
        </p:nvSpPr>
        <p:spPr>
          <a:xfrm>
            <a:off x="7525338" y="6713407"/>
            <a:ext cx="1173401" cy="1077218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3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F58267F-2DEE-9787-A9AB-D5CF66FACA54}"/>
              </a:ext>
            </a:extLst>
          </p:cNvPr>
          <p:cNvSpPr/>
          <p:nvPr/>
        </p:nvSpPr>
        <p:spPr>
          <a:xfrm>
            <a:off x="12607685" y="6689013"/>
            <a:ext cx="1173401" cy="1077218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4</a:t>
            </a: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40137F42-ACB2-B832-CEFB-4AD3CD99FA8F}"/>
              </a:ext>
            </a:extLst>
          </p:cNvPr>
          <p:cNvSpPr txBox="1"/>
          <p:nvPr/>
        </p:nvSpPr>
        <p:spPr>
          <a:xfrm>
            <a:off x="12325350" y="505497"/>
            <a:ext cx="55054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TW" sz="28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800" b="1" dirty="0">
                <a:effectLst/>
                <a:latin typeface="Microsoft JhengHei"/>
                <a:ea typeface="Microsoft JhengHei"/>
              </a:rPr>
              <a:t>遠離暴力欺凌</a:t>
            </a:r>
            <a:r>
              <a:rPr lang="en-US" altLang="zh-TW" sz="2800" b="1" dirty="0">
                <a:effectLst/>
                <a:latin typeface="Microsoft JhengHei"/>
                <a:ea typeface="Microsoft JhengHei"/>
              </a:rPr>
              <a:t>》</a:t>
            </a:r>
            <a:endParaRPr lang="en-GB" sz="2800" dirty="0">
              <a:latin typeface="Century Gothic"/>
              <a:ea typeface="Microsoft JhengHei"/>
            </a:endParaRPr>
          </a:p>
        </p:txBody>
      </p:sp>
      <p:sp>
        <p:nvSpPr>
          <p:cNvPr id="18" name="投影片編號版面配置區 1">
            <a:extLst>
              <a:ext uri="{FF2B5EF4-FFF2-40B4-BE49-F238E27FC236}">
                <a16:creationId xmlns:a16="http://schemas.microsoft.com/office/drawing/2014/main" id="{BD6D1DE5-4A20-CF0F-D67D-5B0857CD9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3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532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F8DDA">
                <a:alpha val="100000"/>
              </a:srgbClr>
            </a:gs>
            <a:gs pos="100000">
              <a:srgbClr val="224785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91AC04-1159-2660-8299-FE462577B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91EF5DF-48C9-1B3E-0DDB-D5111706EF35}"/>
              </a:ext>
            </a:extLst>
          </p:cNvPr>
          <p:cNvSpPr/>
          <p:nvPr/>
        </p:nvSpPr>
        <p:spPr>
          <a:xfrm rot="-3320581">
            <a:off x="895000" y="-306701"/>
            <a:ext cx="11734559" cy="11734559"/>
          </a:xfrm>
          <a:custGeom>
            <a:avLst/>
            <a:gdLst/>
            <a:ahLst/>
            <a:cxnLst/>
            <a:rect l="l" t="t" r="r" b="b"/>
            <a:pathLst>
              <a:path w="11734559" h="11734559">
                <a:moveTo>
                  <a:pt x="0" y="0"/>
                </a:moveTo>
                <a:lnTo>
                  <a:pt x="11734559" y="0"/>
                </a:lnTo>
                <a:lnTo>
                  <a:pt x="11734559" y="11734559"/>
                </a:lnTo>
                <a:lnTo>
                  <a:pt x="0" y="117345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ED0BC3-6476-CC0D-EB5C-B28AE363934E}"/>
              </a:ext>
            </a:extLst>
          </p:cNvPr>
          <p:cNvSpPr txBox="1"/>
          <p:nvPr/>
        </p:nvSpPr>
        <p:spPr>
          <a:xfrm>
            <a:off x="838200" y="1028700"/>
            <a:ext cx="10858500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zh-TW" altLang="en-US" sz="7200" b="1" spc="-429" dirty="0">
                <a:solidFill>
                  <a:srgbClr val="F9F9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Aileron Light"/>
              </a:rPr>
              <a:t>任務二：「夾娃娃事件」</a:t>
            </a:r>
            <a:endParaRPr lang="en-US" sz="7200" b="1" spc="-429" dirty="0">
              <a:solidFill>
                <a:srgbClr val="F9F9FF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Aileron Light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0CD4D7E-5666-9B1F-A85F-783900DA0D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0574896"/>
              </p:ext>
            </p:extLst>
          </p:nvPr>
        </p:nvGraphicFramePr>
        <p:xfrm>
          <a:off x="838200" y="2247900"/>
          <a:ext cx="16325512" cy="72846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90951">
                  <a:extLst>
                    <a:ext uri="{9D8B030D-6E8A-4147-A177-3AD203B41FA5}">
                      <a16:colId xmlns:a16="http://schemas.microsoft.com/office/drawing/2014/main" val="756458581"/>
                    </a:ext>
                  </a:extLst>
                </a:gridCol>
                <a:gridCol w="4371805">
                  <a:extLst>
                    <a:ext uri="{9D8B030D-6E8A-4147-A177-3AD203B41FA5}">
                      <a16:colId xmlns:a16="http://schemas.microsoft.com/office/drawing/2014/main" val="2385569836"/>
                    </a:ext>
                  </a:extLst>
                </a:gridCol>
                <a:gridCol w="4081378">
                  <a:extLst>
                    <a:ext uri="{9D8B030D-6E8A-4147-A177-3AD203B41FA5}">
                      <a16:colId xmlns:a16="http://schemas.microsoft.com/office/drawing/2014/main" val="3621811617"/>
                    </a:ext>
                  </a:extLst>
                </a:gridCol>
                <a:gridCol w="4081378">
                  <a:extLst>
                    <a:ext uri="{9D8B030D-6E8A-4147-A177-3AD203B41FA5}">
                      <a16:colId xmlns:a16="http://schemas.microsoft.com/office/drawing/2014/main" val="4131241876"/>
                    </a:ext>
                  </a:extLst>
                </a:gridCol>
              </a:tblGrid>
              <a:tr h="10934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3600" b="1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角色位置</a:t>
                      </a:r>
                      <a:endParaRPr lang="en-US" sz="36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3600" b="1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角色名稱</a:t>
                      </a:r>
                      <a:endParaRPr lang="en-US" sz="36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3600" b="1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表面展現的行為（做緊咩</a:t>
                      </a:r>
                      <a:r>
                        <a:rPr lang="en-GB" sz="3600" b="1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sz="3600" b="1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講緊咩）</a:t>
                      </a:r>
                      <a:endParaRPr lang="en-US" sz="36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3600" b="1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內心真正的感受（心裡點想）</a:t>
                      </a:r>
                      <a:endParaRPr lang="en-US" sz="36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3243838"/>
                  </a:ext>
                </a:extLst>
              </a:tr>
              <a:tr h="12864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3600" b="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A. </a:t>
                      </a:r>
                      <a:r>
                        <a:rPr lang="zh-TW" sz="3600" b="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受害者</a:t>
                      </a:r>
                      <a:endParaRPr lang="en-US" sz="36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36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36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36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0820576"/>
                  </a:ext>
                </a:extLst>
              </a:tr>
              <a:tr h="12192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3600" b="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B. </a:t>
                      </a:r>
                      <a:r>
                        <a:rPr lang="zh-TW" sz="3600" b="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欺凌者</a:t>
                      </a:r>
                      <a:endParaRPr lang="en-US" sz="36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36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36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36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3891359"/>
                  </a:ext>
                </a:extLst>
              </a:tr>
              <a:tr h="12954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3600" b="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C. </a:t>
                      </a:r>
                      <a:r>
                        <a:rPr lang="zh-TW" sz="3600" b="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協助者</a:t>
                      </a:r>
                      <a:endParaRPr lang="en-US" sz="36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36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36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36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372539"/>
                  </a:ext>
                </a:extLst>
              </a:tr>
              <a:tr h="22554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3600" b="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D. </a:t>
                      </a:r>
                      <a:r>
                        <a:rPr lang="zh-TW" sz="3600" b="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附和者</a:t>
                      </a:r>
                      <a:r>
                        <a:rPr lang="en-GB" sz="3600" b="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/ </a:t>
                      </a:r>
                      <a:r>
                        <a:rPr lang="zh-TW" sz="3600" b="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旁觀者</a:t>
                      </a:r>
                      <a:endParaRPr lang="en-US" sz="36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36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36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36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6704987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4F6EBC0A-AFF2-B07E-42A9-4780A86BC37B}"/>
              </a:ext>
            </a:extLst>
          </p:cNvPr>
          <p:cNvSpPr txBox="1"/>
          <p:nvPr/>
        </p:nvSpPr>
        <p:spPr>
          <a:xfrm>
            <a:off x="4648201" y="3772132"/>
            <a:ext cx="3200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3600" dirty="0">
                <a:solidFill>
                  <a:srgbClr val="FF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夾娃娃少女</a:t>
            </a:r>
            <a:endParaRPr lang="en-US" sz="36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2E4AFE-501F-88FF-D005-A7E081EEA43A}"/>
              </a:ext>
            </a:extLst>
          </p:cNvPr>
          <p:cNvSpPr txBox="1"/>
          <p:nvPr/>
        </p:nvSpPr>
        <p:spPr>
          <a:xfrm>
            <a:off x="4648201" y="5037439"/>
            <a:ext cx="3200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3600" dirty="0">
                <a:solidFill>
                  <a:srgbClr val="FF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女</a:t>
            </a:r>
            <a:r>
              <a:rPr lang="zh-TW" altLang="en-US" sz="3600" dirty="0">
                <a:solidFill>
                  <a:srgbClr val="FF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朋友</a:t>
            </a:r>
            <a:endParaRPr lang="en-US" sz="36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1BC527-2907-69A0-946A-5660074D6693}"/>
              </a:ext>
            </a:extLst>
          </p:cNvPr>
          <p:cNvSpPr txBox="1"/>
          <p:nvPr/>
        </p:nvSpPr>
        <p:spPr>
          <a:xfrm>
            <a:off x="4609630" y="6306898"/>
            <a:ext cx="4343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朋友甲（掌摑者）</a:t>
            </a:r>
            <a:endParaRPr lang="en-US" sz="36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D4296C-5582-1585-1E07-AF424A6B3992}"/>
              </a:ext>
            </a:extLst>
          </p:cNvPr>
          <p:cNvSpPr txBox="1"/>
          <p:nvPr/>
        </p:nvSpPr>
        <p:spPr>
          <a:xfrm>
            <a:off x="4571530" y="8002369"/>
            <a:ext cx="4343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朋友乙（拍片者）</a:t>
            </a:r>
            <a:endParaRPr lang="en-US" sz="36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BF15D1-D112-8F1F-63B1-15BCDBDA799A}"/>
              </a:ext>
            </a:extLst>
          </p:cNvPr>
          <p:cNvSpPr txBox="1"/>
          <p:nvPr/>
        </p:nvSpPr>
        <p:spPr>
          <a:xfrm>
            <a:off x="9020006" y="3543300"/>
            <a:ext cx="39339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被逼在角落、無法還手</a:t>
            </a:r>
            <a:endParaRPr lang="en-US" sz="36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EEE25D-E810-A8E7-90D8-16C444661AAB}"/>
              </a:ext>
            </a:extLst>
          </p:cNvPr>
          <p:cNvSpPr txBox="1"/>
          <p:nvPr/>
        </p:nvSpPr>
        <p:spPr>
          <a:xfrm>
            <a:off x="9000956" y="4703981"/>
            <a:ext cx="3933994" cy="1313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zh-TW" sz="3600" dirty="0">
                <a:solidFill>
                  <a:srgbClr val="FF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大聲指責、挑起衝突</a:t>
            </a:r>
            <a:endParaRPr lang="en-US" sz="3600" dirty="0">
              <a:solidFill>
                <a:srgbClr val="FF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A0C3D79-9832-53A6-0EF9-0FC2F854BDB7}"/>
              </a:ext>
            </a:extLst>
          </p:cNvPr>
          <p:cNvSpPr txBox="1"/>
          <p:nvPr/>
        </p:nvSpPr>
        <p:spPr>
          <a:xfrm>
            <a:off x="8981906" y="5963855"/>
            <a:ext cx="3933994" cy="1313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zh-TW" sz="3600" dirty="0">
                <a:solidFill>
                  <a:srgbClr val="FF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聽從指令、動手打人</a:t>
            </a:r>
            <a:endParaRPr lang="en-US" sz="3600" dirty="0">
              <a:solidFill>
                <a:srgbClr val="FF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516F8AA-6A12-72B7-124D-AA7C8BE184E6}"/>
              </a:ext>
            </a:extLst>
          </p:cNvPr>
          <p:cNvSpPr txBox="1"/>
          <p:nvPr/>
        </p:nvSpPr>
        <p:spPr>
          <a:xfrm>
            <a:off x="8962856" y="7651822"/>
            <a:ext cx="3991144" cy="1313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zh-TW" sz="3600" dirty="0">
                <a:solidFill>
                  <a:srgbClr val="FF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拿著手機拍攝、沒有制止</a:t>
            </a:r>
            <a:endParaRPr lang="en-US" sz="3600" dirty="0">
              <a:solidFill>
                <a:srgbClr val="FF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0C5C163-F734-6AB0-F092-C4C727C99C06}"/>
              </a:ext>
            </a:extLst>
          </p:cNvPr>
          <p:cNvSpPr txBox="1"/>
          <p:nvPr/>
        </p:nvSpPr>
        <p:spPr>
          <a:xfrm>
            <a:off x="13106400" y="3486841"/>
            <a:ext cx="3933994" cy="1313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zh-TW" sz="3600" dirty="0">
                <a:solidFill>
                  <a:srgbClr val="FF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例：孤立無援、百詞莫辯、驚恐</a:t>
            </a:r>
            <a:endParaRPr lang="en-US" sz="3600" dirty="0">
              <a:solidFill>
                <a:srgbClr val="FF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EE62D45-62EF-53BF-B25A-48F8A8337569}"/>
              </a:ext>
            </a:extLst>
          </p:cNvPr>
          <p:cNvSpPr txBox="1"/>
          <p:nvPr/>
        </p:nvSpPr>
        <p:spPr>
          <a:xfrm>
            <a:off x="13106400" y="4686300"/>
            <a:ext cx="3933994" cy="1313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zh-TW" sz="3600" dirty="0">
                <a:solidFill>
                  <a:srgbClr val="FF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例：怒火中燒、想在同儕前威風</a:t>
            </a:r>
            <a:endParaRPr lang="en-US" sz="3600" dirty="0">
              <a:solidFill>
                <a:srgbClr val="FF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18BE055-D083-6366-4130-55BA9F82AC16}"/>
              </a:ext>
            </a:extLst>
          </p:cNvPr>
          <p:cNvSpPr txBox="1"/>
          <p:nvPr/>
        </p:nvSpPr>
        <p:spPr>
          <a:xfrm>
            <a:off x="13106400" y="5963855"/>
            <a:ext cx="3933994" cy="1313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zh-TW" sz="3600" dirty="0">
                <a:solidFill>
                  <a:srgbClr val="FF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例：覺得要有「義氣」應出手相助</a:t>
            </a:r>
            <a:endParaRPr lang="en-US" sz="3600" dirty="0">
              <a:solidFill>
                <a:srgbClr val="FF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A3A69BD-5AA1-88FB-F0C4-7D1C16247C8A}"/>
              </a:ext>
            </a:extLst>
          </p:cNvPr>
          <p:cNvSpPr txBox="1"/>
          <p:nvPr/>
        </p:nvSpPr>
        <p:spPr>
          <a:xfrm>
            <a:off x="13106400" y="7418778"/>
            <a:ext cx="3933186" cy="19503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zh-TW" sz="3600" dirty="0">
                <a:solidFill>
                  <a:srgbClr val="FF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例：覺得好玩、以為自己為「正義」而戰</a:t>
            </a:r>
            <a:endParaRPr lang="en-US" sz="3600" dirty="0">
              <a:solidFill>
                <a:srgbClr val="FF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33CEB3F4-E723-DEC3-5D89-B4F34FF16158}"/>
              </a:ext>
            </a:extLst>
          </p:cNvPr>
          <p:cNvSpPr txBox="1"/>
          <p:nvPr/>
        </p:nvSpPr>
        <p:spPr>
          <a:xfrm>
            <a:off x="12325350" y="505497"/>
            <a:ext cx="55054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TW" sz="2800" b="1" dirty="0">
                <a:solidFill>
                  <a:schemeClr val="bg1"/>
                </a:solidFill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800" b="1" dirty="0">
                <a:solidFill>
                  <a:schemeClr val="bg1"/>
                </a:solidFill>
                <a:effectLst/>
                <a:latin typeface="Microsoft JhengHei"/>
                <a:ea typeface="Microsoft JhengHei"/>
              </a:rPr>
              <a:t>遠離暴力欺凌</a:t>
            </a:r>
            <a:r>
              <a:rPr lang="en-US" altLang="zh-TW" sz="2800" b="1" dirty="0">
                <a:solidFill>
                  <a:schemeClr val="bg1"/>
                </a:solidFill>
                <a:effectLst/>
                <a:latin typeface="Microsoft JhengHei"/>
                <a:ea typeface="Microsoft JhengHei"/>
              </a:rPr>
              <a:t>》</a:t>
            </a:r>
            <a:endParaRPr lang="en-GB" sz="2800" dirty="0">
              <a:latin typeface="Century Gothic"/>
              <a:ea typeface="Microsoft JhengHei"/>
            </a:endParaRPr>
          </a:p>
        </p:txBody>
      </p:sp>
      <p:sp>
        <p:nvSpPr>
          <p:cNvPr id="3" name="投影片編號版面配置區 1">
            <a:extLst>
              <a:ext uri="{FF2B5EF4-FFF2-40B4-BE49-F238E27FC236}">
                <a16:creationId xmlns:a16="http://schemas.microsoft.com/office/drawing/2014/main" id="{44E98953-9673-5E5E-39DE-65BDDB39C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4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028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5" grpId="0"/>
      <p:bldP spid="9" grpId="0"/>
      <p:bldP spid="15" grpId="0"/>
      <p:bldP spid="17" grpId="0"/>
      <p:bldP spid="19" grpId="0"/>
      <p:bldP spid="21" grpId="0"/>
      <p:bldP spid="23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3320581">
            <a:off x="4663202" y="-723779"/>
            <a:ext cx="11734559" cy="11734559"/>
          </a:xfrm>
          <a:custGeom>
            <a:avLst/>
            <a:gdLst/>
            <a:ahLst/>
            <a:cxnLst/>
            <a:rect l="l" t="t" r="r" b="b"/>
            <a:pathLst>
              <a:path w="11734559" h="11734559">
                <a:moveTo>
                  <a:pt x="0" y="0"/>
                </a:moveTo>
                <a:lnTo>
                  <a:pt x="11734558" y="0"/>
                </a:lnTo>
                <a:lnTo>
                  <a:pt x="11734558" y="11734558"/>
                </a:lnTo>
                <a:lnTo>
                  <a:pt x="0" y="11734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6" name="Freeform 6"/>
          <p:cNvSpPr/>
          <p:nvPr/>
        </p:nvSpPr>
        <p:spPr>
          <a:xfrm>
            <a:off x="1412564" y="1028118"/>
            <a:ext cx="4485132" cy="8229600"/>
          </a:xfrm>
          <a:custGeom>
            <a:avLst/>
            <a:gdLst/>
            <a:ahLst/>
            <a:cxnLst/>
            <a:rect l="l" t="t" r="r" b="b"/>
            <a:pathLst>
              <a:path w="4485132" h="8229600">
                <a:moveTo>
                  <a:pt x="0" y="0"/>
                </a:moveTo>
                <a:lnTo>
                  <a:pt x="4485132" y="0"/>
                </a:lnTo>
                <a:lnTo>
                  <a:pt x="448513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7487596" y="1257300"/>
            <a:ext cx="9387840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zh-TW" altLang="en-US" sz="7200" b="1" spc="-429" dirty="0">
                <a:solidFill>
                  <a:srgbClr val="444836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ileron Bold"/>
                <a:sym typeface="Aileron Bold"/>
              </a:rPr>
              <a:t>欺凌的定義及要素</a:t>
            </a:r>
            <a:endParaRPr lang="en-US" sz="7200" b="1" spc="-429" dirty="0">
              <a:solidFill>
                <a:srgbClr val="444836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ileron Bold"/>
              <a:sym typeface="Aileron Bold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775F078-C809-FA76-5A91-CD44AD64FB00}"/>
              </a:ext>
            </a:extLst>
          </p:cNvPr>
          <p:cNvSpPr/>
          <p:nvPr/>
        </p:nvSpPr>
        <p:spPr>
          <a:xfrm>
            <a:off x="7502836" y="2628900"/>
            <a:ext cx="9372600" cy="14400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>
              <a:buFont typeface="+mj-lt"/>
              <a:buAutoNum type="alphaUcPeriod"/>
            </a:pPr>
            <a:r>
              <a:rPr lang="zh-TW" altLang="en-US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重複發生 － 欺凌行為在一段時間內重複發生，而不是單一的偶發事件。</a:t>
            </a:r>
            <a:endParaRPr lang="en-US" sz="3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0E8E3D5-DDA9-E962-7EF6-043526C19F76}"/>
              </a:ext>
            </a:extLst>
          </p:cNvPr>
          <p:cNvSpPr/>
          <p:nvPr/>
        </p:nvSpPr>
        <p:spPr>
          <a:xfrm>
            <a:off x="7487596" y="4422918"/>
            <a:ext cx="9372600" cy="14400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>
              <a:buFont typeface="+mj-lt"/>
              <a:buAutoNum type="alphaUcPeriod" startAt="2"/>
            </a:pPr>
            <a:r>
              <a:rPr lang="zh-TW" altLang="en-US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暴力 － 涉及不受歡迎及負面行為的攻擊性行為。</a:t>
            </a:r>
            <a:endParaRPr lang="en-US" sz="3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2E579A0-7CD0-FE58-E74D-790E07908966}"/>
              </a:ext>
            </a:extLst>
          </p:cNvPr>
          <p:cNvSpPr/>
          <p:nvPr/>
        </p:nvSpPr>
        <p:spPr>
          <a:xfrm>
            <a:off x="7502836" y="6162595"/>
            <a:ext cx="9372600" cy="14400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>
              <a:buFont typeface="+mj-lt"/>
              <a:buAutoNum type="alphaUcPeriod" startAt="3"/>
            </a:pPr>
            <a:r>
              <a:rPr lang="zh-TW" altLang="en-US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惡意 － 欺凌者蓄意地欺壓及傷害他人。</a:t>
            </a:r>
            <a:endParaRPr lang="en-US" sz="3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4B516938-D0F6-4445-098F-4DB8778C3D56}"/>
              </a:ext>
            </a:extLst>
          </p:cNvPr>
          <p:cNvSpPr/>
          <p:nvPr/>
        </p:nvSpPr>
        <p:spPr>
          <a:xfrm>
            <a:off x="7502836" y="7956613"/>
            <a:ext cx="9372600" cy="14400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>
              <a:buFont typeface="+mj-lt"/>
              <a:buAutoNum type="alphaUcPeriod" startAt="4"/>
            </a:pPr>
            <a:r>
              <a:rPr lang="zh-TW" altLang="en-US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權力不平衡的狀態－欺凌者明顯地比受害者強，而欺凌是在受害者未能保護自己的情況下發生。</a:t>
            </a:r>
            <a:endParaRPr lang="en-US" sz="3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DF0CC37-E8A3-47DB-78BD-75CCD9A9B02B}"/>
              </a:ext>
            </a:extLst>
          </p:cNvPr>
          <p:cNvSpPr txBox="1"/>
          <p:nvPr/>
        </p:nvSpPr>
        <p:spPr>
          <a:xfrm>
            <a:off x="304800" y="9044455"/>
            <a:ext cx="10058400" cy="1025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zh-TW" sz="18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參考：</a:t>
            </a:r>
            <a:endParaRPr lang="en-US" sz="1800" dirty="0"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None/>
            </a:pPr>
            <a:r>
              <a:rPr lang="en-US" sz="1800" u="sng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hlinkClick r:id="rId4"/>
              </a:rPr>
              <a:t>https://www.edb.gov.hk/attachment/tc/teacher/guidance-discipline-services/support%20service/harmonious-school-anti-bullying/harmonious-school.pdf</a:t>
            </a:r>
            <a:endParaRPr 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63D32752-56DF-3CD3-BC91-0CA677F7343E}"/>
              </a:ext>
            </a:extLst>
          </p:cNvPr>
          <p:cNvSpPr txBox="1"/>
          <p:nvPr/>
        </p:nvSpPr>
        <p:spPr>
          <a:xfrm>
            <a:off x="12325350" y="505497"/>
            <a:ext cx="55054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TW" sz="28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800" b="1" dirty="0">
                <a:effectLst/>
                <a:latin typeface="Microsoft JhengHei"/>
                <a:ea typeface="Microsoft JhengHei"/>
              </a:rPr>
              <a:t>遠離暴力欺凌</a:t>
            </a:r>
            <a:r>
              <a:rPr lang="en-US" altLang="zh-TW" sz="2800" b="1" dirty="0">
                <a:effectLst/>
                <a:latin typeface="Microsoft JhengHei"/>
                <a:ea typeface="Microsoft JhengHei"/>
              </a:rPr>
              <a:t>》</a:t>
            </a:r>
            <a:endParaRPr lang="en-GB" sz="2800" dirty="0">
              <a:latin typeface="Century Gothic"/>
              <a:ea typeface="Microsoft JhengHei"/>
            </a:endParaRPr>
          </a:p>
        </p:txBody>
      </p:sp>
      <p:sp>
        <p:nvSpPr>
          <p:cNvPr id="3" name="投影片編號版面配置區 1">
            <a:extLst>
              <a:ext uri="{FF2B5EF4-FFF2-40B4-BE49-F238E27FC236}">
                <a16:creationId xmlns:a16="http://schemas.microsoft.com/office/drawing/2014/main" id="{BED1D6D5-58BE-D7DD-5516-DF8E7C35B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5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F8DDA">
                <a:alpha val="100000"/>
              </a:srgbClr>
            </a:gs>
            <a:gs pos="100000">
              <a:srgbClr val="224785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150156-AD8A-9CDF-F02A-E2E883767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52A9E8B-5B05-81A8-EF84-1539D61DD071}"/>
              </a:ext>
            </a:extLst>
          </p:cNvPr>
          <p:cNvSpPr/>
          <p:nvPr/>
        </p:nvSpPr>
        <p:spPr>
          <a:xfrm rot="-3320581">
            <a:off x="895000" y="-306701"/>
            <a:ext cx="11734559" cy="11734559"/>
          </a:xfrm>
          <a:custGeom>
            <a:avLst/>
            <a:gdLst/>
            <a:ahLst/>
            <a:cxnLst/>
            <a:rect l="l" t="t" r="r" b="b"/>
            <a:pathLst>
              <a:path w="11734559" h="11734559">
                <a:moveTo>
                  <a:pt x="0" y="0"/>
                </a:moveTo>
                <a:lnTo>
                  <a:pt x="11734559" y="0"/>
                </a:lnTo>
                <a:lnTo>
                  <a:pt x="11734559" y="11734559"/>
                </a:lnTo>
                <a:lnTo>
                  <a:pt x="0" y="117345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50FA49BD-5CFF-906F-A65F-C5B0A06BBE6F}"/>
              </a:ext>
            </a:extLst>
          </p:cNvPr>
          <p:cNvSpPr txBox="1"/>
          <p:nvPr/>
        </p:nvSpPr>
        <p:spPr>
          <a:xfrm>
            <a:off x="10887659" y="9755862"/>
            <a:ext cx="704850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Jockey Club "Love &amp; Respect" School Empowerment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Programme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</a:t>
            </a: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  <a:hlinkClick r:id="rId3"/>
              </a:rPr>
              <a:t>https://share.google/2WdAPIJaKnvkgLVnT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9F9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  <a:sym typeface="Aileron Light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844F9783-8E4A-D948-2C13-436B937FF80A}"/>
              </a:ext>
            </a:extLst>
          </p:cNvPr>
          <p:cNvSpPr txBox="1"/>
          <p:nvPr/>
        </p:nvSpPr>
        <p:spPr>
          <a:xfrm>
            <a:off x="1162050" y="1028717"/>
            <a:ext cx="15963900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-429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一般情況而言，欺凌行為大致可以分類為以下幾種：</a:t>
            </a:r>
            <a:endParaRPr kumimoji="0" lang="en-US" sz="6000" b="1" i="0" u="none" strike="noStrike" kern="1200" cap="none" spc="-429" normalizeH="0" baseline="0" noProof="0" dirty="0">
              <a:ln>
                <a:noFill/>
              </a:ln>
              <a:solidFill>
                <a:srgbClr val="F9F9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7" name="圖片 1" descr="The image illustrates various types of bullying, including physical violence, verbal abuse, and cyberbullying, depicting scenarios like hitting, teasing, and spreading harmful messages.&#10;&#10;AI 產生的內容可能不正確。">
            <a:extLst>
              <a:ext uri="{FF2B5EF4-FFF2-40B4-BE49-F238E27FC236}">
                <a16:creationId xmlns:a16="http://schemas.microsoft.com/office/drawing/2014/main" id="{AF54BAA3-2EC0-9937-88FE-9AD7118F93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9" t="13098" r="1675" b="1950"/>
          <a:stretch>
            <a:fillRect/>
          </a:stretch>
        </p:blipFill>
        <p:spPr>
          <a:xfrm>
            <a:off x="5343525" y="2144132"/>
            <a:ext cx="7600950" cy="7467600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FF3F7D1C-5046-F287-B10F-31C22DC1B14B}"/>
              </a:ext>
            </a:extLst>
          </p:cNvPr>
          <p:cNvSpPr txBox="1"/>
          <p:nvPr/>
        </p:nvSpPr>
        <p:spPr>
          <a:xfrm>
            <a:off x="12325350" y="505497"/>
            <a:ext cx="55054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+mn-cs"/>
              </a:rPr>
              <a:t>《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+mn-cs"/>
              </a:rPr>
              <a:t>遠離暴力欺凌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+mn-cs"/>
              </a:rPr>
              <a:t>》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Microsoft JhengHei"/>
              <a:cs typeface="+mn-cs"/>
            </a:endParaRPr>
          </a:p>
        </p:txBody>
      </p: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11E43F67-ACFB-0AC6-C01F-94A0F1E605DB}"/>
              </a:ext>
            </a:extLst>
          </p:cNvPr>
          <p:cNvSpPr/>
          <p:nvPr/>
        </p:nvSpPr>
        <p:spPr>
          <a:xfrm>
            <a:off x="763321" y="2316480"/>
            <a:ext cx="3999860" cy="3436620"/>
          </a:xfrm>
          <a:prstGeom prst="wedgeRectCallout">
            <a:avLst>
              <a:gd name="adj1" fmla="val 69524"/>
              <a:gd name="adj2" fmla="val -27246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推撞、打人、強索金錢或藏匿他人財物，均屬於「肢體暴力」欺凌，要學會區分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「好玩的打鬧」與「惡意的暴力」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5C1C06B4-22DB-6069-452E-2F676EFF5E58}"/>
              </a:ext>
            </a:extLst>
          </p:cNvPr>
          <p:cNvSpPr/>
          <p:nvPr/>
        </p:nvSpPr>
        <p:spPr>
          <a:xfrm>
            <a:off x="13486079" y="4225258"/>
            <a:ext cx="4038600" cy="5129151"/>
          </a:xfrm>
          <a:prstGeom prst="wedgeRectCallout">
            <a:avLst>
              <a:gd name="adj1" fmla="val -67890"/>
              <a:gd name="adj2" fmla="val 1163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網上欺凌與暴力欺凌的關係具有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暴力本質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：雖然多數網上欺凌不涉及直接的肢體接觸，但它包含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嚴重的言語暴力、恐嚇、威脅、抹黑及「起底」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等行為，本質上是一種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精神與心理暴力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。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4" name="投影片編號版面配置區 1">
            <a:extLst>
              <a:ext uri="{FF2B5EF4-FFF2-40B4-BE49-F238E27FC236}">
                <a16:creationId xmlns:a16="http://schemas.microsoft.com/office/drawing/2014/main" id="{F79A8A13-AC1A-DA48-7C78-469637748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EF7C7B-46F8-443A-BEA6-DEAB3CE5895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2151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F8DDA">
                <a:alpha val="100000"/>
              </a:srgbClr>
            </a:gs>
            <a:gs pos="100000">
              <a:srgbClr val="224785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3320581">
            <a:off x="4472407" y="-306701"/>
            <a:ext cx="11734559" cy="11734559"/>
          </a:xfrm>
          <a:custGeom>
            <a:avLst/>
            <a:gdLst/>
            <a:ahLst/>
            <a:cxnLst/>
            <a:rect l="l" t="t" r="r" b="b"/>
            <a:pathLst>
              <a:path w="11734559" h="11734559">
                <a:moveTo>
                  <a:pt x="0" y="0"/>
                </a:moveTo>
                <a:lnTo>
                  <a:pt x="11734558" y="0"/>
                </a:lnTo>
                <a:lnTo>
                  <a:pt x="11734558" y="11734559"/>
                </a:lnTo>
                <a:lnTo>
                  <a:pt x="0" y="117345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1226451" y="1562100"/>
            <a:ext cx="7227384" cy="1107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zh-TW" altLang="en-US" sz="7200" b="1" spc="-429" dirty="0">
                <a:solidFill>
                  <a:srgbClr val="F9F9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ileron Bold"/>
                <a:sym typeface="Aileron Bold"/>
              </a:rPr>
              <a:t>警方呼籲</a:t>
            </a:r>
            <a:endParaRPr lang="en-US" sz="7200" b="1" spc="-429" dirty="0">
              <a:solidFill>
                <a:srgbClr val="F9F9F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ileron Bold"/>
              <a:sym typeface="Aileron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8892727" y="8801100"/>
            <a:ext cx="8766401" cy="3462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719"/>
              </a:lnSpc>
            </a:pPr>
            <a:r>
              <a:rPr lang="en-US" sz="2589" spc="-25" dirty="0">
                <a:solidFill>
                  <a:srgbClr val="F9F9FF"/>
                </a:solidFill>
                <a:latin typeface="Aileron Light"/>
                <a:ea typeface="Aileron Light"/>
                <a:cs typeface="Aileron Light"/>
                <a:sym typeface="Aileron Light"/>
                <a:hlinkClick r:id="rId3"/>
              </a:rPr>
              <a:t>https://www.facebook.com/watch/?v=1477204227353863</a:t>
            </a:r>
            <a:endParaRPr lang="en-US" sz="2589" spc="-25" dirty="0">
              <a:solidFill>
                <a:srgbClr val="F9F9FF"/>
              </a:solidFill>
              <a:latin typeface="Aileron Light"/>
              <a:ea typeface="Aileron Light"/>
              <a:cs typeface="Aileron Light"/>
              <a:sym typeface="Aileron Light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245501" y="3141054"/>
            <a:ext cx="7343433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zh-TW" altLang="en-US" sz="4800" dirty="0">
                <a:solidFill>
                  <a:srgbClr val="F9F9FF"/>
                </a:solidFill>
                <a:latin typeface="Aileron Light"/>
                <a:ea typeface="Aileron Light"/>
                <a:cs typeface="Aileron Light"/>
                <a:sym typeface="Aileron Light"/>
              </a:rPr>
              <a:t>「不論是言語侮辱、起底、起綽號、群起圍堵、肢體暴力，或是網上散播欺凌影片，都是不負責任的行為，更有機會違法。」</a:t>
            </a:r>
            <a:endParaRPr lang="en-US" sz="4800" dirty="0">
              <a:solidFill>
                <a:srgbClr val="F9F9FF"/>
              </a:solidFill>
              <a:latin typeface="Aileron Light"/>
              <a:ea typeface="Aileron Light"/>
              <a:cs typeface="Aileron Light"/>
              <a:sym typeface="Aileron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BA077F9-5FC7-7985-70C9-78340B3AE4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8599" y="2793354"/>
            <a:ext cx="8515128" cy="4582671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F4555967-FBC7-E79C-5428-C320DA998397}"/>
              </a:ext>
            </a:extLst>
          </p:cNvPr>
          <p:cNvSpPr txBox="1"/>
          <p:nvPr/>
        </p:nvSpPr>
        <p:spPr>
          <a:xfrm>
            <a:off x="12325350" y="505497"/>
            <a:ext cx="55054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TW" sz="2800" b="1" dirty="0">
                <a:solidFill>
                  <a:schemeClr val="bg1"/>
                </a:solidFill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800" b="1" dirty="0">
                <a:solidFill>
                  <a:schemeClr val="bg1"/>
                </a:solidFill>
                <a:effectLst/>
                <a:latin typeface="Microsoft JhengHei"/>
                <a:ea typeface="Microsoft JhengHei"/>
              </a:rPr>
              <a:t>遠離暴力欺凌</a:t>
            </a:r>
            <a:r>
              <a:rPr lang="en-US" altLang="zh-TW" sz="2800" b="1" dirty="0">
                <a:solidFill>
                  <a:schemeClr val="bg1"/>
                </a:solidFill>
                <a:effectLst/>
                <a:latin typeface="Microsoft JhengHei"/>
                <a:ea typeface="Microsoft JhengHei"/>
              </a:rPr>
              <a:t>》</a:t>
            </a:r>
            <a:endParaRPr lang="en-GB" sz="2800" dirty="0">
              <a:solidFill>
                <a:schemeClr val="bg1"/>
              </a:solidFill>
              <a:latin typeface="Century Gothic"/>
              <a:ea typeface="Microsoft JhengHei"/>
            </a:endParaRP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FC500795-A4DF-E4CE-4531-D2878881AC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rot="20632854">
            <a:off x="5039285" y="962203"/>
            <a:ext cx="1924757" cy="1926674"/>
          </a:xfrm>
          <a:prstGeom prst="rect">
            <a:avLst/>
          </a:prstGeom>
        </p:spPr>
      </p:pic>
      <p:sp>
        <p:nvSpPr>
          <p:cNvPr id="6" name="投影片編號版面配置區 1">
            <a:extLst>
              <a:ext uri="{FF2B5EF4-FFF2-40B4-BE49-F238E27FC236}">
                <a16:creationId xmlns:a16="http://schemas.microsoft.com/office/drawing/2014/main" id="{D9E08218-AE38-02CF-B1E1-DC7C6DD4B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7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F8DDA">
                <a:alpha val="100000"/>
              </a:srgbClr>
            </a:gs>
            <a:gs pos="100000">
              <a:srgbClr val="224785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07F744-E5F9-E1DD-CF0F-EC90A9878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B41ADA2-9808-7669-18FB-8FF6DBF8D5B1}"/>
              </a:ext>
            </a:extLst>
          </p:cNvPr>
          <p:cNvSpPr/>
          <p:nvPr/>
        </p:nvSpPr>
        <p:spPr>
          <a:xfrm rot="-3320581">
            <a:off x="895000" y="-306701"/>
            <a:ext cx="11734559" cy="11734559"/>
          </a:xfrm>
          <a:custGeom>
            <a:avLst/>
            <a:gdLst/>
            <a:ahLst/>
            <a:cxnLst/>
            <a:rect l="l" t="t" r="r" b="b"/>
            <a:pathLst>
              <a:path w="11734559" h="11734559">
                <a:moveTo>
                  <a:pt x="0" y="0"/>
                </a:moveTo>
                <a:lnTo>
                  <a:pt x="11734559" y="0"/>
                </a:lnTo>
                <a:lnTo>
                  <a:pt x="11734559" y="11734559"/>
                </a:lnTo>
                <a:lnTo>
                  <a:pt x="0" y="117345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138673AB-4D9F-349A-4ED7-9728115394DB}"/>
              </a:ext>
            </a:extLst>
          </p:cNvPr>
          <p:cNvSpPr txBox="1"/>
          <p:nvPr/>
        </p:nvSpPr>
        <p:spPr>
          <a:xfrm>
            <a:off x="1223003" y="2992874"/>
            <a:ext cx="12839700" cy="60939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-25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ileron Light"/>
                <a:sym typeface="Aileron Light"/>
              </a:rPr>
              <a:t>升學選擇受限：</a:t>
            </a:r>
            <a:r>
              <a:rPr kumimoji="0" lang="zh-TW" altLang="en-US" sz="4400" b="0" i="0" u="none" strike="noStrike" kern="1200" cap="none" spc="-25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ileron Light"/>
                <a:sym typeface="Aileron Light"/>
              </a:rPr>
              <a:t>大學在面試或考慮取錄時，會審視其案底資料，升學困難重重。</a:t>
            </a:r>
            <a:endParaRPr kumimoji="0" lang="en-US" altLang="zh-TW" sz="4400" b="0" i="0" u="none" strike="noStrike" kern="1200" cap="none" spc="-25" normalizeH="0" baseline="0" noProof="0" dirty="0">
              <a:ln>
                <a:noFill/>
              </a:ln>
              <a:solidFill>
                <a:srgbClr val="F9F9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Aileron Light"/>
              <a:sym typeface="Aileron Ligh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4400" b="0" i="0" u="none" strike="noStrike" kern="1200" cap="none" spc="-25" normalizeH="0" baseline="0" noProof="0" dirty="0">
              <a:ln>
                <a:noFill/>
              </a:ln>
              <a:solidFill>
                <a:srgbClr val="F9F9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Aileron Light"/>
              <a:sym typeface="Aileron Ligh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-25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ileron Light"/>
                <a:sym typeface="Aileron Light"/>
              </a:rPr>
              <a:t>簽證及出入境受限：</a:t>
            </a:r>
            <a:r>
              <a:rPr kumimoji="0" lang="zh-TW" altLang="en-US" sz="4400" b="0" i="0" u="none" strike="noStrike" kern="1200" cap="none" spc="-25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ileron Light"/>
                <a:sym typeface="Aileron Light"/>
              </a:rPr>
              <a:t>一旦涉及刑事紀錄，警務處一般不會發出良民證，申請出國留學、離境等將受限制。</a:t>
            </a:r>
            <a:endParaRPr kumimoji="0" lang="en-US" altLang="zh-TW" sz="4400" b="0" i="0" u="none" strike="noStrike" kern="1200" cap="none" spc="-25" normalizeH="0" baseline="0" noProof="0" dirty="0">
              <a:ln>
                <a:noFill/>
              </a:ln>
              <a:solidFill>
                <a:srgbClr val="F9F9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Aileron Light"/>
              <a:sym typeface="Aileron Ligh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4400" b="0" i="0" u="none" strike="noStrike" kern="1200" cap="none" spc="-25" normalizeH="0" baseline="0" noProof="0" dirty="0">
              <a:ln>
                <a:noFill/>
              </a:ln>
              <a:solidFill>
                <a:srgbClr val="F9F9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Aileron Light"/>
              <a:sym typeface="Aileron Ligh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-25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ileron Light"/>
                <a:sym typeface="Aileron Light"/>
              </a:rPr>
              <a:t>無法考取專業牌照：</a:t>
            </a:r>
            <a:r>
              <a:rPr kumimoji="0" lang="zh-TW" altLang="en-US" sz="4400" b="0" i="0" u="none" strike="noStrike" kern="1200" cap="none" spc="-25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ileron Light"/>
                <a:sym typeface="Aileron Light"/>
              </a:rPr>
              <a:t>社會上許多專業職位都需經過嚴格品格審查才能獲發牌照。一旦涉及刑事紀錄，很大機會直接被拒絕發牌。</a:t>
            </a: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C874F8A-B690-1603-F98C-9C75324CE204}"/>
              </a:ext>
            </a:extLst>
          </p:cNvPr>
          <p:cNvSpPr/>
          <p:nvPr/>
        </p:nvSpPr>
        <p:spPr>
          <a:xfrm flipH="1">
            <a:off x="14062703" y="5883822"/>
            <a:ext cx="3543300" cy="3734567"/>
          </a:xfrm>
          <a:custGeom>
            <a:avLst/>
            <a:gdLst/>
            <a:ahLst/>
            <a:cxnLst/>
            <a:rect l="l" t="t" r="r" b="b"/>
            <a:pathLst>
              <a:path w="6593967" h="8229600">
                <a:moveTo>
                  <a:pt x="6593967" y="0"/>
                </a:moveTo>
                <a:lnTo>
                  <a:pt x="0" y="0"/>
                </a:lnTo>
                <a:lnTo>
                  <a:pt x="0" y="8229600"/>
                </a:lnTo>
                <a:lnTo>
                  <a:pt x="6593967" y="8229600"/>
                </a:lnTo>
                <a:lnTo>
                  <a:pt x="6593967" y="0"/>
                </a:lnTo>
                <a:close/>
              </a:path>
            </a:pathLst>
          </a:custGeom>
          <a:blipFill>
            <a:blip r:embed="rId3"/>
            <a:stretch>
              <a:fillRect l="-101852" t="-124001" b="-1771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5E465CF6-0CAE-AECF-92F3-AD4056427C0A}"/>
              </a:ext>
            </a:extLst>
          </p:cNvPr>
          <p:cNvSpPr txBox="1"/>
          <p:nvPr/>
        </p:nvSpPr>
        <p:spPr>
          <a:xfrm>
            <a:off x="1028700" y="1181100"/>
            <a:ext cx="12687300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-481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ileron Bold"/>
                <a:sym typeface="Aileron Bold"/>
              </a:rPr>
              <a:t>欺凌違法可毁前途</a:t>
            </a:r>
            <a:endParaRPr kumimoji="0" lang="en-US" sz="7200" b="1" i="0" u="none" strike="noStrike" kern="1200" cap="none" spc="-481" normalizeH="0" baseline="0" noProof="0" dirty="0">
              <a:ln>
                <a:noFill/>
              </a:ln>
              <a:solidFill>
                <a:srgbClr val="F9F9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Aileron Bold"/>
              <a:sym typeface="Aileron Bold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569A1C6E-5B8C-3CE4-48AE-7BC5C8430CBF}"/>
              </a:ext>
            </a:extLst>
          </p:cNvPr>
          <p:cNvSpPr txBox="1"/>
          <p:nvPr/>
        </p:nvSpPr>
        <p:spPr>
          <a:xfrm>
            <a:off x="12325350" y="505497"/>
            <a:ext cx="55054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+mn-cs"/>
              </a:rPr>
              <a:t>《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+mn-cs"/>
              </a:rPr>
              <a:t>遠離暴力欺凌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+mn-cs"/>
              </a:rPr>
              <a:t>》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Microsoft JhengHei"/>
              <a:cs typeface="+mn-cs"/>
            </a:endParaRPr>
          </a:p>
        </p:txBody>
      </p:sp>
      <p:sp>
        <p:nvSpPr>
          <p:cNvPr id="6" name="投影片編號版面配置區 1">
            <a:extLst>
              <a:ext uri="{FF2B5EF4-FFF2-40B4-BE49-F238E27FC236}">
                <a16:creationId xmlns:a16="http://schemas.microsoft.com/office/drawing/2014/main" id="{C6C16F35-DAA6-72DA-ECD4-C1267644C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EF7C7B-46F8-443A-BEA6-DEAB3CE5895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18565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F8DDA">
                <a:alpha val="100000"/>
              </a:srgbClr>
            </a:gs>
            <a:gs pos="100000">
              <a:srgbClr val="224785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27A042-0B1D-46BB-22BD-4DD929485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904C743-0054-9ED1-924C-09EC0246C6FC}"/>
              </a:ext>
            </a:extLst>
          </p:cNvPr>
          <p:cNvSpPr/>
          <p:nvPr/>
        </p:nvSpPr>
        <p:spPr>
          <a:xfrm rot="-3320581">
            <a:off x="895000" y="-306701"/>
            <a:ext cx="11734559" cy="11734559"/>
          </a:xfrm>
          <a:custGeom>
            <a:avLst/>
            <a:gdLst/>
            <a:ahLst/>
            <a:cxnLst/>
            <a:rect l="l" t="t" r="r" b="b"/>
            <a:pathLst>
              <a:path w="11734559" h="11734559">
                <a:moveTo>
                  <a:pt x="0" y="0"/>
                </a:moveTo>
                <a:lnTo>
                  <a:pt x="11734559" y="0"/>
                </a:lnTo>
                <a:lnTo>
                  <a:pt x="11734559" y="11734559"/>
                </a:lnTo>
                <a:lnTo>
                  <a:pt x="0" y="117345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6A813343-E5E2-0F9C-820D-3F3F04902235}"/>
              </a:ext>
            </a:extLst>
          </p:cNvPr>
          <p:cNvSpPr txBox="1"/>
          <p:nvPr/>
        </p:nvSpPr>
        <p:spPr>
          <a:xfrm>
            <a:off x="1028700" y="2628900"/>
            <a:ext cx="14097000" cy="66479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zh-TW" altLang="en-US" sz="3600" b="1" u="sng" dirty="0">
                <a:solidFill>
                  <a:srgbClr val="F9F9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ileron Light"/>
                <a:sym typeface="Aileron Light"/>
              </a:rPr>
              <a:t>「盲目力撐」還是「及時阻止」？：</a:t>
            </a:r>
          </a:p>
          <a:p>
            <a:pPr algn="l"/>
            <a:r>
              <a:rPr lang="zh-TW" altLang="en-US" sz="3600" dirty="0">
                <a:solidFill>
                  <a:srgbClr val="F9F9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ileron Light"/>
                <a:sym typeface="Aileron Light"/>
              </a:rPr>
              <a:t>如果你的好朋友欺負人，你幫他一起打人是「講義氣」，親手把他推向犯法、坐牢的深淵？</a:t>
            </a:r>
            <a:endParaRPr lang="en-US" altLang="zh-TW" sz="3600" dirty="0">
              <a:solidFill>
                <a:srgbClr val="F9F9F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ileron Light"/>
              <a:sym typeface="Aileron Light"/>
            </a:endParaRPr>
          </a:p>
          <a:p>
            <a:pPr algn="l"/>
            <a:endParaRPr lang="zh-TW" altLang="en-US" sz="3600" dirty="0">
              <a:solidFill>
                <a:srgbClr val="F9F9F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ileron Light"/>
              <a:sym typeface="Aileron Light"/>
            </a:endParaRPr>
          </a:p>
          <a:p>
            <a:pPr algn="l"/>
            <a:r>
              <a:rPr lang="zh-TW" altLang="en-US" sz="3600" b="1" u="sng" dirty="0">
                <a:solidFill>
                  <a:srgbClr val="F9F9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ileron Light"/>
                <a:sym typeface="Aileron Light"/>
              </a:rPr>
              <a:t>鏡頭背後的「幫兇」：</a:t>
            </a:r>
            <a:endParaRPr lang="en-US" altLang="zh-TW" sz="3600" b="1" u="sng" dirty="0">
              <a:solidFill>
                <a:srgbClr val="F9F9F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ileron Light"/>
              <a:sym typeface="Aileron Light"/>
            </a:endParaRPr>
          </a:p>
          <a:p>
            <a:pPr algn="l"/>
            <a:r>
              <a:rPr lang="zh-TW" altLang="en-US" sz="3600" dirty="0">
                <a:solidFill>
                  <a:srgbClr val="F9F9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ileron Light"/>
                <a:sym typeface="Aileron Light"/>
              </a:rPr>
              <a:t>在現場不開聲、不制止，只用手機拍片或上傳網絡，這叫「置身事外的局外人」，還是滿足自己獵奇心、對受害者進行二次傷害的「隱形欺凌者」？</a:t>
            </a:r>
          </a:p>
          <a:p>
            <a:pPr algn="l"/>
            <a:endParaRPr lang="en-US" altLang="zh-TW" sz="3600" b="1" u="sng" dirty="0">
              <a:solidFill>
                <a:srgbClr val="F9F9F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ileron Light"/>
              <a:sym typeface="Aileron Light"/>
            </a:endParaRPr>
          </a:p>
          <a:p>
            <a:pPr algn="l"/>
            <a:r>
              <a:rPr lang="zh-TW" altLang="en-US" sz="3600" b="1" u="sng" dirty="0">
                <a:solidFill>
                  <a:srgbClr val="F9F9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ileron Light"/>
                <a:sym typeface="Aileron Light"/>
              </a:rPr>
              <a:t>拒絕的藝術：</a:t>
            </a:r>
            <a:endParaRPr lang="en-US" altLang="zh-TW" sz="3600" b="1" u="sng" dirty="0">
              <a:solidFill>
                <a:srgbClr val="F9F9F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ileron Light"/>
              <a:sym typeface="Aileron Light"/>
            </a:endParaRPr>
          </a:p>
          <a:p>
            <a:pPr algn="l"/>
            <a:r>
              <a:rPr lang="zh-TW" altLang="en-US" sz="3600" dirty="0">
                <a:solidFill>
                  <a:srgbClr val="F9F9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ileron Light"/>
                <a:sym typeface="Aileron Light"/>
              </a:rPr>
              <a:t>當死黨拉你一起去「教訓」某人時，你如何用一句話既不傷害友誼，又能成功拒絕並拉走他？</a:t>
            </a: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8AB12CAC-6F96-2FB7-EA54-77897F88A063}"/>
              </a:ext>
            </a:extLst>
          </p:cNvPr>
          <p:cNvSpPr/>
          <p:nvPr/>
        </p:nvSpPr>
        <p:spPr>
          <a:xfrm>
            <a:off x="14130018" y="5623280"/>
            <a:ext cx="3924300" cy="4343400"/>
          </a:xfrm>
          <a:custGeom>
            <a:avLst/>
            <a:gdLst/>
            <a:ahLst/>
            <a:cxnLst/>
            <a:rect l="l" t="t" r="r" b="b"/>
            <a:pathLst>
              <a:path w="7756398" h="8229600">
                <a:moveTo>
                  <a:pt x="0" y="0"/>
                </a:moveTo>
                <a:lnTo>
                  <a:pt x="7756398" y="0"/>
                </a:lnTo>
                <a:lnTo>
                  <a:pt x="775639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3163E73-EFE1-D66C-FF50-1346CF4110E4}"/>
              </a:ext>
            </a:extLst>
          </p:cNvPr>
          <p:cNvSpPr txBox="1"/>
          <p:nvPr/>
        </p:nvSpPr>
        <p:spPr>
          <a:xfrm>
            <a:off x="1028700" y="1010126"/>
            <a:ext cx="16230600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zh-TW" altLang="en-US" sz="7200" b="1" spc="-429" dirty="0">
                <a:solidFill>
                  <a:srgbClr val="F9F9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ileron Bold"/>
                <a:sym typeface="Aileron Bold"/>
              </a:rPr>
              <a:t>任務三：</a:t>
            </a:r>
            <a:r>
              <a:rPr lang="zh-TW" altLang="en-US" sz="7200" b="1" spc="-429" dirty="0">
                <a:solidFill>
                  <a:srgbClr val="F9F9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朋友，停一停、想一想</a:t>
            </a:r>
            <a:endParaRPr lang="en-US" sz="7200" b="1" spc="-429" dirty="0">
              <a:solidFill>
                <a:srgbClr val="F9F9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8B456035-9F02-4D5C-DE6F-69FE910CF6FE}"/>
              </a:ext>
            </a:extLst>
          </p:cNvPr>
          <p:cNvSpPr txBox="1"/>
          <p:nvPr/>
        </p:nvSpPr>
        <p:spPr>
          <a:xfrm>
            <a:off x="12325350" y="505497"/>
            <a:ext cx="55054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TW" sz="2800" b="1" dirty="0">
                <a:solidFill>
                  <a:schemeClr val="bg1"/>
                </a:solidFill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800" b="1" dirty="0">
                <a:solidFill>
                  <a:schemeClr val="bg1"/>
                </a:solidFill>
                <a:effectLst/>
                <a:latin typeface="Microsoft JhengHei"/>
                <a:ea typeface="Microsoft JhengHei"/>
              </a:rPr>
              <a:t>遠離暴力欺凌</a:t>
            </a:r>
            <a:r>
              <a:rPr lang="en-US" altLang="zh-TW" sz="2800" b="1" dirty="0">
                <a:solidFill>
                  <a:schemeClr val="bg1"/>
                </a:solidFill>
                <a:effectLst/>
                <a:latin typeface="Microsoft JhengHei"/>
                <a:ea typeface="Microsoft JhengHei"/>
              </a:rPr>
              <a:t>》</a:t>
            </a:r>
            <a:endParaRPr lang="en-GB" sz="2800" dirty="0">
              <a:solidFill>
                <a:schemeClr val="bg1"/>
              </a:solidFill>
              <a:latin typeface="Century Gothic"/>
              <a:ea typeface="Microsoft JhengHei"/>
            </a:endParaRPr>
          </a:p>
        </p:txBody>
      </p:sp>
      <p:sp>
        <p:nvSpPr>
          <p:cNvPr id="3" name="投影片編號版面配置區 1">
            <a:extLst>
              <a:ext uri="{FF2B5EF4-FFF2-40B4-BE49-F238E27FC236}">
                <a16:creationId xmlns:a16="http://schemas.microsoft.com/office/drawing/2014/main" id="{A817878A-7205-D417-431F-F95446A03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9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234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F8DDA">
                <a:alpha val="100000"/>
              </a:srgbClr>
            </a:gs>
            <a:gs pos="100000">
              <a:srgbClr val="224785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27A042-0B1D-46BB-22BD-4DD929485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904C743-0054-9ED1-924C-09EC0246C6FC}"/>
              </a:ext>
            </a:extLst>
          </p:cNvPr>
          <p:cNvSpPr/>
          <p:nvPr/>
        </p:nvSpPr>
        <p:spPr>
          <a:xfrm rot="-3320581">
            <a:off x="895000" y="-306701"/>
            <a:ext cx="11734559" cy="11734559"/>
          </a:xfrm>
          <a:custGeom>
            <a:avLst/>
            <a:gdLst/>
            <a:ahLst/>
            <a:cxnLst/>
            <a:rect l="l" t="t" r="r" b="b"/>
            <a:pathLst>
              <a:path w="11734559" h="11734559">
                <a:moveTo>
                  <a:pt x="0" y="0"/>
                </a:moveTo>
                <a:lnTo>
                  <a:pt x="11734559" y="0"/>
                </a:lnTo>
                <a:lnTo>
                  <a:pt x="11734559" y="11734559"/>
                </a:lnTo>
                <a:lnTo>
                  <a:pt x="0" y="117345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8AB12CAC-6F96-2FB7-EA54-77897F88A063}"/>
              </a:ext>
            </a:extLst>
          </p:cNvPr>
          <p:cNvSpPr/>
          <p:nvPr/>
        </p:nvSpPr>
        <p:spPr>
          <a:xfrm>
            <a:off x="15026640" y="6527791"/>
            <a:ext cx="3042918" cy="3603980"/>
          </a:xfrm>
          <a:custGeom>
            <a:avLst/>
            <a:gdLst/>
            <a:ahLst/>
            <a:cxnLst/>
            <a:rect l="l" t="t" r="r" b="b"/>
            <a:pathLst>
              <a:path w="7756398" h="8229600">
                <a:moveTo>
                  <a:pt x="0" y="0"/>
                </a:moveTo>
                <a:lnTo>
                  <a:pt x="7756398" y="0"/>
                </a:lnTo>
                <a:lnTo>
                  <a:pt x="775639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3163E73-EFE1-D66C-FF50-1346CF4110E4}"/>
              </a:ext>
            </a:extLst>
          </p:cNvPr>
          <p:cNvSpPr txBox="1"/>
          <p:nvPr/>
        </p:nvSpPr>
        <p:spPr>
          <a:xfrm>
            <a:off x="1028700" y="1010126"/>
            <a:ext cx="16230600" cy="13203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580" b="1" i="0" u="none" strike="noStrike" kern="1200" cap="none" spc="-429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ileron Bold"/>
                <a:sym typeface="Aileron Bold"/>
              </a:rPr>
              <a:t>任務三：</a:t>
            </a:r>
            <a:r>
              <a:rPr kumimoji="0" lang="zh-TW" altLang="en-US" sz="8580" b="1" i="0" u="none" strike="noStrike" kern="1200" cap="none" spc="-429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朋友，停一停、想一想</a:t>
            </a:r>
            <a:endParaRPr kumimoji="0" lang="en-US" sz="8580" b="1" i="0" u="none" strike="noStrike" kern="1200" cap="none" spc="-429" normalizeH="0" baseline="0" noProof="0" dirty="0">
              <a:ln>
                <a:noFill/>
              </a:ln>
              <a:solidFill>
                <a:srgbClr val="F9F9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AC5296-06E5-12FB-1586-210306B4062B}"/>
              </a:ext>
            </a:extLst>
          </p:cNvPr>
          <p:cNvSpPr txBox="1"/>
          <p:nvPr/>
        </p:nvSpPr>
        <p:spPr>
          <a:xfrm>
            <a:off x="1028700" y="3048424"/>
            <a:ext cx="16573500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1.</a:t>
            </a: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 想為朋友出頭，是否一定要使用暴力？</a:t>
            </a: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		</a:t>
            </a: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是／否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9F9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400" b="0" i="0" u="none" strike="noStrike" kern="1200" cap="none" spc="0" normalizeH="0" baseline="0" noProof="0" dirty="0">
              <a:ln>
                <a:noFill/>
              </a:ln>
              <a:solidFill>
                <a:srgbClr val="F9F9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2. </a:t>
            </a: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旁觀拍攝沒有動手打人，是否就沒有責任？</a:t>
            </a: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	</a:t>
            </a: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是／否</a:t>
            </a:r>
            <a:endParaRPr kumimoji="0" lang="en-US" altLang="zh-TW" sz="4400" b="0" i="0" u="none" strike="noStrike" kern="1200" cap="none" spc="0" normalizeH="0" baseline="0" noProof="0" dirty="0">
              <a:ln>
                <a:noFill/>
              </a:ln>
              <a:solidFill>
                <a:srgbClr val="F9F9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9F9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3. </a:t>
            </a: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所謂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「講義氣」</a:t>
            </a: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是否等於盲目附和朋友？</a:t>
            </a: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		</a:t>
            </a: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是／否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9F9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9F9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4. </a:t>
            </a: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如果朋友要求你一起欺負別人，你會如何拒絕並勸阻他？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9F9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6D5C723-F3EE-E25B-DD74-C0B83FA81D79}"/>
              </a:ext>
            </a:extLst>
          </p:cNvPr>
          <p:cNvSpPr/>
          <p:nvPr/>
        </p:nvSpPr>
        <p:spPr>
          <a:xfrm>
            <a:off x="13792200" y="2788853"/>
            <a:ext cx="1219200" cy="132036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256B23E-DF76-B2A1-C06A-9CB583450E35}"/>
              </a:ext>
            </a:extLst>
          </p:cNvPr>
          <p:cNvSpPr/>
          <p:nvPr/>
        </p:nvSpPr>
        <p:spPr>
          <a:xfrm>
            <a:off x="13792200" y="4376405"/>
            <a:ext cx="1219200" cy="132036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EC76209-80C5-421F-AD47-6490B6491F61}"/>
              </a:ext>
            </a:extLst>
          </p:cNvPr>
          <p:cNvSpPr/>
          <p:nvPr/>
        </p:nvSpPr>
        <p:spPr>
          <a:xfrm>
            <a:off x="13792200" y="5890471"/>
            <a:ext cx="1219200" cy="132036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D7E49212-93AA-ED1E-90D9-3FE355FAE361}"/>
              </a:ext>
            </a:extLst>
          </p:cNvPr>
          <p:cNvSpPr txBox="1"/>
          <p:nvPr/>
        </p:nvSpPr>
        <p:spPr>
          <a:xfrm>
            <a:off x="12325350" y="505497"/>
            <a:ext cx="55054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TW" sz="2800" b="1" dirty="0">
                <a:solidFill>
                  <a:schemeClr val="bg1"/>
                </a:solidFill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800" b="1" dirty="0">
                <a:solidFill>
                  <a:schemeClr val="bg1"/>
                </a:solidFill>
                <a:effectLst/>
                <a:latin typeface="Microsoft JhengHei"/>
                <a:ea typeface="Microsoft JhengHei"/>
              </a:rPr>
              <a:t>遠離暴力欺凌</a:t>
            </a:r>
            <a:r>
              <a:rPr lang="en-US" altLang="zh-TW" sz="2800" b="1" dirty="0">
                <a:solidFill>
                  <a:schemeClr val="bg1"/>
                </a:solidFill>
                <a:effectLst/>
                <a:latin typeface="Microsoft JhengHei"/>
                <a:ea typeface="Microsoft JhengHei"/>
              </a:rPr>
              <a:t>》</a:t>
            </a:r>
            <a:endParaRPr lang="en-GB" sz="2800" dirty="0">
              <a:solidFill>
                <a:schemeClr val="bg1"/>
              </a:solidFill>
              <a:latin typeface="Century Gothic"/>
              <a:ea typeface="Microsoft JhengHei"/>
            </a:endParaRPr>
          </a:p>
        </p:txBody>
      </p:sp>
      <p:sp>
        <p:nvSpPr>
          <p:cNvPr id="3" name="投影片編號版面配置區 1">
            <a:extLst>
              <a:ext uri="{FF2B5EF4-FFF2-40B4-BE49-F238E27FC236}">
                <a16:creationId xmlns:a16="http://schemas.microsoft.com/office/drawing/2014/main" id="{EA9FC8C3-ADDF-8C90-778E-4655C656F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10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157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3320581">
            <a:off x="5038675" y="-1171624"/>
            <a:ext cx="11734559" cy="11734559"/>
          </a:xfrm>
          <a:custGeom>
            <a:avLst/>
            <a:gdLst/>
            <a:ahLst/>
            <a:cxnLst/>
            <a:rect l="l" t="t" r="r" b="b"/>
            <a:pathLst>
              <a:path w="11734559" h="11734559">
                <a:moveTo>
                  <a:pt x="0" y="0"/>
                </a:moveTo>
                <a:lnTo>
                  <a:pt x="11734558" y="0"/>
                </a:lnTo>
                <a:lnTo>
                  <a:pt x="11734558" y="11734558"/>
                </a:lnTo>
                <a:lnTo>
                  <a:pt x="0" y="11734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5840847" y="2596158"/>
            <a:ext cx="11506200" cy="7386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altLang="zh-TW" sz="40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《</a:t>
            </a:r>
            <a:r>
              <a:rPr lang="zh-TW" altLang="en-US" sz="40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師長攻略</a:t>
            </a:r>
            <a:r>
              <a:rPr lang="en-US" altLang="zh-TW" sz="40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》</a:t>
            </a:r>
            <a:r>
              <a:rPr lang="en-GB" sz="40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P.44-P.45</a:t>
            </a:r>
          </a:p>
          <a:p>
            <a:endParaRPr lang="en-GB" sz="40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r>
              <a:rPr lang="en-US" altLang="zh-TW" sz="40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1. </a:t>
            </a:r>
            <a:r>
              <a:rPr lang="zh-TW" altLang="en-US" sz="40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阿曦如何「講義氣」？</a:t>
            </a:r>
            <a:endParaRPr lang="en-US" altLang="zh-TW" sz="4000" dirty="0"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  <a:p>
            <a:pPr marL="1287463" indent="-571500">
              <a:buFont typeface="Arial" panose="020B0604020202020204" pitchFamily="34" charset="0"/>
              <a:buChar char="•"/>
            </a:pPr>
            <a:r>
              <a:rPr lang="zh-TW" altLang="en-US" sz="40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認同使用暴力，覺得朋友有事便應該出手相助。</a:t>
            </a:r>
            <a:endParaRPr lang="en-US" altLang="zh-TW" sz="4000" dirty="0"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  <a:p>
            <a:endParaRPr lang="en-US" altLang="zh-TW" sz="4000" dirty="0"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  <a:p>
            <a:pPr marL="742950" indent="-742950">
              <a:buFont typeface="+mj-lt"/>
              <a:buAutoNum type="arabicPeriod" startAt="2"/>
            </a:pPr>
            <a:r>
              <a:rPr lang="zh-TW" altLang="en-US" sz="40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阿曦因為這次「感情及金錢糾紛引發的衝突」付出了什麼代價？</a:t>
            </a:r>
            <a:endParaRPr lang="en-US" sz="4000" dirty="0"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  <a:p>
            <a:pPr marL="1287463" lvl="0" indent="-571500">
              <a:buFont typeface="Arial" panose="020B0604020202020204" pitchFamily="34" charset="0"/>
              <a:buChar char="•"/>
            </a:pPr>
            <a:r>
              <a:rPr lang="zh-TW" altLang="en-US" sz="40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因口頭爭執，最後演變成多人毆鬥而被捕，最終被判社會服務令。</a:t>
            </a:r>
            <a:endParaRPr lang="en-US" sz="4000" dirty="0"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  <a:p>
            <a:pPr marL="1287463" lvl="0" indent="-571500">
              <a:buFont typeface="Arial" panose="020B0604020202020204" pitchFamily="34" charset="0"/>
              <a:buChar char="•"/>
            </a:pPr>
            <a:r>
              <a:rPr lang="zh-TW" altLang="en-US" sz="40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案件令他</a:t>
            </a:r>
            <a:r>
              <a:rPr lang="en-GB" altLang="zh-TW" sz="40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/</a:t>
            </a:r>
            <a:r>
              <a:rPr lang="zh-TW" altLang="en-US" sz="40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她失去了本已獲錄取的實習機會。</a:t>
            </a:r>
            <a:endParaRPr lang="en-US" sz="4000" dirty="0"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  <a:p>
            <a:pPr marL="1287463" lvl="0" indent="-571500">
              <a:buFont typeface="Arial" panose="020B0604020202020204" pitchFamily="34" charset="0"/>
              <a:buChar char="•"/>
            </a:pPr>
            <a:r>
              <a:rPr lang="zh-TW" altLang="en-US" sz="40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她的衝動不但影響了自己，也傷害了家人，令媽媽因擔心而落淚。</a:t>
            </a:r>
            <a:endParaRPr lang="en-US" sz="4000" dirty="0"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685800" y="3086100"/>
            <a:ext cx="5139807" cy="5791200"/>
          </a:xfrm>
          <a:custGeom>
            <a:avLst/>
            <a:gdLst/>
            <a:ahLst/>
            <a:cxnLst/>
            <a:rect l="l" t="t" r="r" b="b"/>
            <a:pathLst>
              <a:path w="7828407" h="8229600">
                <a:moveTo>
                  <a:pt x="0" y="0"/>
                </a:moveTo>
                <a:lnTo>
                  <a:pt x="7828407" y="0"/>
                </a:lnTo>
                <a:lnTo>
                  <a:pt x="782840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5825607" y="952500"/>
            <a:ext cx="8496300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zh-TW" altLang="en-US" sz="7200" b="1" spc="-429" dirty="0">
                <a:solidFill>
                  <a:srgbClr val="444836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ileron Bold"/>
                <a:sym typeface="Aileron Bold"/>
              </a:rPr>
              <a:t>任務四：小組討論</a:t>
            </a:r>
            <a:endParaRPr lang="en-US" sz="7200" b="1" spc="-429" dirty="0">
              <a:solidFill>
                <a:srgbClr val="444836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ileron Bold"/>
              <a:sym typeface="Aileron Bold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AA945ED4-5FDE-45FF-2CE8-D5809AAEACC8}"/>
              </a:ext>
            </a:extLst>
          </p:cNvPr>
          <p:cNvSpPr txBox="1"/>
          <p:nvPr/>
        </p:nvSpPr>
        <p:spPr>
          <a:xfrm>
            <a:off x="12325350" y="505497"/>
            <a:ext cx="55054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TW" sz="28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800" b="1" dirty="0">
                <a:effectLst/>
                <a:latin typeface="Microsoft JhengHei"/>
                <a:ea typeface="Microsoft JhengHei"/>
              </a:rPr>
              <a:t>遠離暴力欺凌</a:t>
            </a:r>
            <a:r>
              <a:rPr lang="en-US" altLang="zh-TW" sz="2800" b="1" dirty="0">
                <a:effectLst/>
                <a:latin typeface="Microsoft JhengHei"/>
                <a:ea typeface="Microsoft JhengHei"/>
              </a:rPr>
              <a:t>》</a:t>
            </a:r>
            <a:endParaRPr lang="en-GB" sz="2800" dirty="0">
              <a:latin typeface="Century Gothic"/>
              <a:ea typeface="Microsoft JhengHei"/>
            </a:endParaRPr>
          </a:p>
        </p:txBody>
      </p:sp>
      <p:sp>
        <p:nvSpPr>
          <p:cNvPr id="3" name="投影片編號版面配置區 1">
            <a:extLst>
              <a:ext uri="{FF2B5EF4-FFF2-40B4-BE49-F238E27FC236}">
                <a16:creationId xmlns:a16="http://schemas.microsoft.com/office/drawing/2014/main" id="{C4D03361-487C-262E-FCBA-948AF79AF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11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3320581">
            <a:off x="4663202" y="-723779"/>
            <a:ext cx="11734559" cy="11734559"/>
          </a:xfrm>
          <a:custGeom>
            <a:avLst/>
            <a:gdLst/>
            <a:ahLst/>
            <a:cxnLst/>
            <a:rect l="l" t="t" r="r" b="b"/>
            <a:pathLst>
              <a:path w="11734559" h="11734559">
                <a:moveTo>
                  <a:pt x="0" y="0"/>
                </a:moveTo>
                <a:lnTo>
                  <a:pt x="11734558" y="0"/>
                </a:lnTo>
                <a:lnTo>
                  <a:pt x="11734558" y="11734558"/>
                </a:lnTo>
                <a:lnTo>
                  <a:pt x="0" y="11734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6096000" y="2933700"/>
            <a:ext cx="115062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zh-TW" altLang="en-US" sz="54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阿曦付出了什麼代價？</a:t>
            </a:r>
            <a:endParaRPr lang="en-US" sz="5400" b="1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524622" y="2933700"/>
            <a:ext cx="5597007" cy="6096000"/>
          </a:xfrm>
          <a:custGeom>
            <a:avLst/>
            <a:gdLst/>
            <a:ahLst/>
            <a:cxnLst/>
            <a:rect l="l" t="t" r="r" b="b"/>
            <a:pathLst>
              <a:path w="7828407" h="8229600">
                <a:moveTo>
                  <a:pt x="0" y="0"/>
                </a:moveTo>
                <a:lnTo>
                  <a:pt x="7828407" y="0"/>
                </a:lnTo>
                <a:lnTo>
                  <a:pt x="782840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6096000" y="1264920"/>
            <a:ext cx="8496300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zh-TW" altLang="en-US" sz="7200" b="1" spc="-429" dirty="0">
                <a:solidFill>
                  <a:srgbClr val="444836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ileron Bold"/>
                <a:sym typeface="Aileron Bold"/>
              </a:rPr>
              <a:t>任務四：小組討論</a:t>
            </a:r>
            <a:endParaRPr lang="en-US" sz="7200" b="1" spc="-429" dirty="0">
              <a:solidFill>
                <a:srgbClr val="444836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ileron Bold"/>
              <a:sym typeface="Aileron Bold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BE7613F-A246-A1EB-0F43-5EB0A59B86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2366916"/>
              </p:ext>
            </p:extLst>
          </p:nvPr>
        </p:nvGraphicFramePr>
        <p:xfrm>
          <a:off x="6002135" y="4137056"/>
          <a:ext cx="11667378" cy="46237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9126">
                  <a:extLst>
                    <a:ext uri="{9D8B030D-6E8A-4147-A177-3AD203B41FA5}">
                      <a16:colId xmlns:a16="http://schemas.microsoft.com/office/drawing/2014/main" val="3814227038"/>
                    </a:ext>
                  </a:extLst>
                </a:gridCol>
                <a:gridCol w="4281939">
                  <a:extLst>
                    <a:ext uri="{9D8B030D-6E8A-4147-A177-3AD203B41FA5}">
                      <a16:colId xmlns:a16="http://schemas.microsoft.com/office/drawing/2014/main" val="305869797"/>
                    </a:ext>
                  </a:extLst>
                </a:gridCol>
                <a:gridCol w="3496313">
                  <a:extLst>
                    <a:ext uri="{9D8B030D-6E8A-4147-A177-3AD203B41FA5}">
                      <a16:colId xmlns:a16="http://schemas.microsoft.com/office/drawing/2014/main" val="2131862718"/>
                    </a:ext>
                  </a:extLst>
                </a:gridCol>
              </a:tblGrid>
              <a:tr h="16802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5400" kern="1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對自己</a:t>
                      </a:r>
                      <a:r>
                        <a:rPr lang="en-US" sz="5400" kern="1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Segoe UI Emoji" panose="020B0502040204020203" pitchFamily="34" charset="0"/>
                        </a:rPr>
                        <a:t>🧑</a:t>
                      </a:r>
                      <a:endParaRPr lang="en-US" sz="48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5400" kern="1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對家人</a:t>
                      </a:r>
                      <a:r>
                        <a:rPr lang="en-US" sz="5400" kern="1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Segoe UI Emoji" panose="020B0502040204020203" pitchFamily="34" charset="0"/>
                        </a:rPr>
                        <a:t>👨‍👩‍👧</a:t>
                      </a:r>
                      <a:endParaRPr lang="en-US" sz="48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5400" kern="1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對未來</a:t>
                      </a:r>
                      <a:r>
                        <a:rPr lang="en-GB" sz="5400" kern="1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Segoe UI Emoji" panose="020B0502040204020203" pitchFamily="34" charset="0"/>
                        </a:rPr>
                        <a:t>🌱</a:t>
                      </a:r>
                      <a:endParaRPr lang="en-US" sz="48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5349927"/>
                  </a:ext>
                </a:extLst>
              </a:tr>
              <a:tr h="2810585">
                <a:tc>
                  <a:txBody>
                    <a:bodyPr/>
                    <a:lstStyle/>
                    <a:p>
                      <a:pPr marL="92075" lvl="0" indent="0">
                        <a:buFont typeface="Arial" panose="020B0604020202020204" pitchFamily="34" charset="0"/>
                        <a:buNone/>
                      </a:pPr>
                      <a:endParaRPr lang="en-US" sz="3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335026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930449D-77CA-E1AF-17CA-045A3567E1A1}"/>
              </a:ext>
            </a:extLst>
          </p:cNvPr>
          <p:cNvSpPr txBox="1"/>
          <p:nvPr/>
        </p:nvSpPr>
        <p:spPr>
          <a:xfrm>
            <a:off x="6121629" y="6121716"/>
            <a:ext cx="37338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2075" lvl="0" indent="0">
              <a:buFont typeface="Arial" panose="020B0604020202020204" pitchFamily="34" charset="0"/>
              <a:buNone/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因口頭爭執，最後演變成多人毆鬥而被捕，最終</a:t>
            </a:r>
            <a:r>
              <a:rPr lang="zh-TW" altLang="en-US" sz="3600" b="1" u="sng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被判社會服務令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。</a:t>
            </a:r>
            <a:endParaRPr lang="en-US" sz="36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85A678-9327-4B55-3E58-60D8CDC25DCF}"/>
              </a:ext>
            </a:extLst>
          </p:cNvPr>
          <p:cNvSpPr txBox="1"/>
          <p:nvPr/>
        </p:nvSpPr>
        <p:spPr>
          <a:xfrm>
            <a:off x="10201913" y="5971791"/>
            <a:ext cx="37338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他</a:t>
            </a:r>
            <a:r>
              <a:rPr lang="en-GB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/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她的衝動不但影響了自己，也傷害了家人，</a:t>
            </a:r>
            <a:r>
              <a:rPr lang="zh-TW" altLang="en-US" sz="3600" b="1" u="sng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令媽媽因擔心而落淚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。</a:t>
            </a:r>
            <a:endParaRPr lang="en-US" sz="36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28974E-BB0C-F009-1985-B66B76E7B75E}"/>
              </a:ext>
            </a:extLst>
          </p:cNvPr>
          <p:cNvSpPr txBox="1"/>
          <p:nvPr/>
        </p:nvSpPr>
        <p:spPr>
          <a:xfrm>
            <a:off x="14307826" y="6121716"/>
            <a:ext cx="322776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案件令他</a:t>
            </a:r>
            <a:r>
              <a:rPr lang="en-GB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/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她</a:t>
            </a:r>
            <a:r>
              <a:rPr lang="zh-TW" altLang="en-US" sz="3600" b="1" u="sng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失去了本已獲錄取的實習機會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。</a:t>
            </a:r>
            <a:endParaRPr lang="en-US" sz="36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287DF9C9-319D-93DA-DEBE-251FD130D6D6}"/>
              </a:ext>
            </a:extLst>
          </p:cNvPr>
          <p:cNvSpPr txBox="1"/>
          <p:nvPr/>
        </p:nvSpPr>
        <p:spPr>
          <a:xfrm>
            <a:off x="12325350" y="505497"/>
            <a:ext cx="55054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TW" sz="28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800" b="1" dirty="0">
                <a:effectLst/>
                <a:latin typeface="Microsoft JhengHei"/>
                <a:ea typeface="Microsoft JhengHei"/>
              </a:rPr>
              <a:t>遠離暴力欺凌</a:t>
            </a:r>
            <a:r>
              <a:rPr lang="en-US" altLang="zh-TW" sz="2800" b="1" dirty="0">
                <a:effectLst/>
                <a:latin typeface="Microsoft JhengHei"/>
                <a:ea typeface="Microsoft JhengHei"/>
              </a:rPr>
              <a:t>》</a:t>
            </a:r>
            <a:endParaRPr lang="en-GB" sz="2800" dirty="0">
              <a:latin typeface="Century Gothic"/>
              <a:ea typeface="Microsoft JhengHei"/>
            </a:endParaRPr>
          </a:p>
        </p:txBody>
      </p:sp>
      <p:sp>
        <p:nvSpPr>
          <p:cNvPr id="7" name="投影片編號版面配置區 1">
            <a:extLst>
              <a:ext uri="{FF2B5EF4-FFF2-40B4-BE49-F238E27FC236}">
                <a16:creationId xmlns:a16="http://schemas.microsoft.com/office/drawing/2014/main" id="{239CDB14-5D14-CE76-AA4B-AF93B67BB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12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6">
            <a:extLst>
              <a:ext uri="{FF2B5EF4-FFF2-40B4-BE49-F238E27FC236}">
                <a16:creationId xmlns:a16="http://schemas.microsoft.com/office/drawing/2014/main" id="{93A3AAAB-D67F-8B34-E023-113B05CDB351}"/>
              </a:ext>
            </a:extLst>
          </p:cNvPr>
          <p:cNvSpPr txBox="1"/>
          <p:nvPr/>
        </p:nvSpPr>
        <p:spPr>
          <a:xfrm>
            <a:off x="933450" y="1028700"/>
            <a:ext cx="16421100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zh-TW" altLang="en-US" sz="7200" b="1" spc="-429" dirty="0">
                <a:solidFill>
                  <a:srgbClr val="444836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ileron Bold"/>
                <a:sym typeface="Aileron Bold"/>
              </a:rPr>
              <a:t>任務五：角色扮演</a:t>
            </a:r>
            <a:endParaRPr lang="en-US" sz="7200" b="1" spc="-429" dirty="0">
              <a:solidFill>
                <a:srgbClr val="444836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ileron Bold"/>
              <a:sym typeface="Aileron Bold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D6A5F6-98D7-0075-8E8E-97794246B8BF}"/>
              </a:ext>
            </a:extLst>
          </p:cNvPr>
          <p:cNvSpPr txBox="1"/>
          <p:nvPr/>
        </p:nvSpPr>
        <p:spPr>
          <a:xfrm>
            <a:off x="933450" y="2211548"/>
            <a:ext cx="13239750" cy="72943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TW" sz="36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兩個同學一組，以「阿曦的個案」作為藍本，進行對話</a:t>
            </a:r>
            <a:r>
              <a:rPr lang="zh-TW" altLang="en-US" sz="36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。</a:t>
            </a:r>
            <a:endParaRPr lang="en-US" altLang="zh-TW" sz="3600" dirty="0"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>
              <a:buNone/>
            </a:pPr>
            <a:endParaRPr lang="en-US" sz="3600" dirty="0"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None/>
            </a:pPr>
            <a:r>
              <a:rPr lang="zh-TW" altLang="en-US" sz="36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同學</a:t>
            </a:r>
            <a:r>
              <a:rPr lang="en-GB" sz="36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36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sz="36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「我是受害者」，告訴「旁觀者」</a:t>
            </a:r>
            <a:endParaRPr lang="en-US" sz="3600" dirty="0"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buFont typeface="+mj-lt"/>
              <a:buAutoNum type="arabicParenR"/>
            </a:pPr>
            <a:r>
              <a:rPr lang="zh-TW" sz="36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自己被排擠或身體受傷時的畏懼</a:t>
            </a:r>
            <a:r>
              <a:rPr lang="en-GB" sz="36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sz="36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傷害</a:t>
            </a:r>
            <a:r>
              <a:rPr lang="en-GB" sz="36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sz="36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痛苦；</a:t>
            </a:r>
            <a:endParaRPr lang="en-US" sz="3600" dirty="0"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buFont typeface="+mj-lt"/>
              <a:buAutoNum type="arabicParenR"/>
            </a:pPr>
            <a:r>
              <a:rPr lang="zh-TW" sz="36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看到其他人冷漠圍觀、甚至用手機拍攝會成為欺凌的助長者，自己的感受</a:t>
            </a:r>
            <a:r>
              <a:rPr lang="en-GB" sz="36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sz="36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心情；</a:t>
            </a:r>
            <a:endParaRPr lang="en-US" altLang="zh-TW" sz="3600" dirty="0"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arenR"/>
            </a:pPr>
            <a:r>
              <a:rPr lang="zh-TW" sz="36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嘗試向「旁觀者」求救</a:t>
            </a:r>
            <a:endParaRPr lang="en-US" sz="3600" dirty="0"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None/>
            </a:pPr>
            <a:r>
              <a:rPr lang="en-GB" sz="36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 </a:t>
            </a:r>
            <a:endParaRPr lang="en-US" sz="3600" dirty="0"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None/>
            </a:pPr>
            <a:r>
              <a:rPr lang="zh-TW" altLang="en-US" sz="36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同學</a:t>
            </a:r>
            <a:r>
              <a:rPr lang="en-GB" sz="36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36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sz="36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「我是旁觀者」</a:t>
            </a:r>
            <a:endParaRPr lang="en-US" sz="3600" dirty="0"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buFont typeface="+mj-lt"/>
              <a:buAutoNum type="arabicParenR"/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聆聽「受害者」的感受，反思自己的行為，考慮轉變為「積極的保護者」；</a:t>
            </a:r>
            <a:endParaRPr lang="en-US" sz="36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arenR"/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對「受害者」提出建議：面對肢體威脅時，應以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保護自身安全為首要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，果斷離開現場，並立即向老師、家長或他人求助。</a:t>
            </a:r>
            <a:endParaRPr lang="en-US" sz="36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5" name="Freeform 6">
            <a:extLst>
              <a:ext uri="{FF2B5EF4-FFF2-40B4-BE49-F238E27FC236}">
                <a16:creationId xmlns:a16="http://schemas.microsoft.com/office/drawing/2014/main" id="{A52F0DE6-EF75-7AC6-48E0-0A714DAA56F4}"/>
              </a:ext>
            </a:extLst>
          </p:cNvPr>
          <p:cNvSpPr/>
          <p:nvPr/>
        </p:nvSpPr>
        <p:spPr>
          <a:xfrm flipH="1">
            <a:off x="14020800" y="3752753"/>
            <a:ext cx="4056508" cy="5715000"/>
          </a:xfrm>
          <a:custGeom>
            <a:avLst/>
            <a:gdLst/>
            <a:ahLst/>
            <a:cxnLst/>
            <a:rect l="l" t="t" r="r" b="b"/>
            <a:pathLst>
              <a:path w="5771007" h="8229600">
                <a:moveTo>
                  <a:pt x="0" y="0"/>
                </a:moveTo>
                <a:lnTo>
                  <a:pt x="5771007" y="0"/>
                </a:lnTo>
                <a:lnTo>
                  <a:pt x="577100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37464660-1FF6-9F5C-1E6F-A834BCA60D76}"/>
              </a:ext>
            </a:extLst>
          </p:cNvPr>
          <p:cNvSpPr txBox="1"/>
          <p:nvPr/>
        </p:nvSpPr>
        <p:spPr>
          <a:xfrm>
            <a:off x="12325350" y="505497"/>
            <a:ext cx="55054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TW" sz="28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800" b="1" dirty="0">
                <a:effectLst/>
                <a:latin typeface="Microsoft JhengHei"/>
                <a:ea typeface="Microsoft JhengHei"/>
              </a:rPr>
              <a:t>遠離暴力欺凌</a:t>
            </a:r>
            <a:r>
              <a:rPr lang="en-US" altLang="zh-TW" sz="2800" b="1" dirty="0">
                <a:effectLst/>
                <a:latin typeface="Microsoft JhengHei"/>
                <a:ea typeface="Microsoft JhengHei"/>
              </a:rPr>
              <a:t>》</a:t>
            </a:r>
            <a:endParaRPr lang="en-GB" sz="2800" dirty="0">
              <a:latin typeface="Century Gothic"/>
              <a:ea typeface="Microsoft JhengHei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76731444-FF4C-00D1-2F09-F830BD599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13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14D00-BD88-4346-3652-4451BBCD09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1C2377C6-38F6-73E2-DB6B-C679130E01D0}"/>
              </a:ext>
            </a:extLst>
          </p:cNvPr>
          <p:cNvSpPr txBox="1"/>
          <p:nvPr/>
        </p:nvSpPr>
        <p:spPr>
          <a:xfrm>
            <a:off x="636165" y="5277727"/>
            <a:ext cx="1362075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None/>
            </a:pPr>
            <a:r>
              <a:rPr lang="en-US" altLang="zh-TW" sz="3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【</a:t>
            </a:r>
            <a:r>
              <a:rPr lang="zh-TW" altLang="en-US" sz="3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同學</a:t>
            </a:r>
            <a:r>
              <a:rPr lang="en-US" altLang="zh-TW" sz="3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A】</a:t>
            </a:r>
            <a:r>
              <a:rPr lang="zh-TW" altLang="en-US" sz="3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：我很害怕，他們一直圍著我。</a:t>
            </a:r>
          </a:p>
          <a:p>
            <a:pPr>
              <a:spcAft>
                <a:spcPts val="800"/>
              </a:spcAft>
              <a:buNone/>
            </a:pPr>
            <a:r>
              <a:rPr lang="en-US" altLang="zh-TW" sz="3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【</a:t>
            </a:r>
            <a:r>
              <a:rPr lang="zh-TW" altLang="en-US" sz="3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同學</a:t>
            </a:r>
            <a:r>
              <a:rPr lang="en-US" altLang="zh-TW" sz="3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B】</a:t>
            </a:r>
            <a:r>
              <a:rPr lang="zh-TW" altLang="en-US" sz="3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：我明白你很害怕。</a:t>
            </a:r>
          </a:p>
          <a:p>
            <a:pPr>
              <a:spcAft>
                <a:spcPts val="800"/>
              </a:spcAft>
              <a:buNone/>
            </a:pPr>
            <a:r>
              <a:rPr lang="en-US" altLang="zh-TW" sz="3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【</a:t>
            </a:r>
            <a:r>
              <a:rPr lang="zh-TW" altLang="en-US" sz="3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同學</a:t>
            </a:r>
            <a:r>
              <a:rPr lang="en-US" altLang="zh-TW" sz="3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A】</a:t>
            </a:r>
            <a:r>
              <a:rPr lang="zh-TW" altLang="en-US" sz="3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：我不知道怎樣辦，你可不可以幫幫我？</a:t>
            </a:r>
          </a:p>
          <a:p>
            <a:pPr>
              <a:spcAft>
                <a:spcPts val="800"/>
              </a:spcAft>
              <a:buNone/>
            </a:pPr>
            <a:r>
              <a:rPr lang="en-US" altLang="zh-TW" sz="3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【</a:t>
            </a:r>
            <a:r>
              <a:rPr lang="zh-TW" altLang="en-US" sz="3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同學</a:t>
            </a:r>
            <a:r>
              <a:rPr lang="en-US" altLang="zh-TW" sz="3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B】</a:t>
            </a:r>
            <a:r>
              <a:rPr lang="zh-TW" altLang="en-US" sz="3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：	</a:t>
            </a:r>
            <a:r>
              <a:rPr lang="en-US" altLang="zh-TW" sz="3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N (No) 	______________________________________________</a:t>
            </a:r>
          </a:p>
          <a:p>
            <a:pPr>
              <a:spcAft>
                <a:spcPts val="800"/>
              </a:spcAft>
              <a:buNone/>
            </a:pPr>
            <a:r>
              <a:rPr lang="en-US" altLang="zh-TW" sz="3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			O (Off) 	______________________________________________</a:t>
            </a:r>
          </a:p>
          <a:p>
            <a:pPr lvl="1">
              <a:spcAft>
                <a:spcPts val="800"/>
              </a:spcAft>
            </a:pPr>
            <a:r>
              <a:rPr lang="en-US" altLang="zh-TW" sz="3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			T (Tell) 	______________________________________________</a:t>
            </a:r>
            <a:endParaRPr lang="zh-TW" altLang="en-US" sz="3200" dirty="0"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None/>
            </a:pPr>
            <a:r>
              <a:rPr lang="en-US" altLang="zh-TW" sz="3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【</a:t>
            </a:r>
            <a:r>
              <a:rPr lang="zh-TW" altLang="en-US" sz="3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同學</a:t>
            </a:r>
            <a:r>
              <a:rPr lang="en-US" altLang="zh-TW" sz="3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A】</a:t>
            </a:r>
            <a:r>
              <a:rPr lang="zh-TW" altLang="en-US" sz="3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：謝謝你！ </a:t>
            </a:r>
            <a:endParaRPr lang="en-US" sz="32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CC6168-0213-0A6C-563C-BEE6C4F2576F}"/>
              </a:ext>
            </a:extLst>
          </p:cNvPr>
          <p:cNvSpPr txBox="1"/>
          <p:nvPr/>
        </p:nvSpPr>
        <p:spPr>
          <a:xfrm>
            <a:off x="8521065" y="1296293"/>
            <a:ext cx="9130770" cy="353943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應對欺凌的 ‘</a:t>
            </a:r>
            <a:r>
              <a:rPr lang="en-US" altLang="zh-TW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NOT’ </a:t>
            </a:r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技巧：</a:t>
            </a:r>
            <a:endParaRPr lang="en-US" altLang="zh-TW" sz="3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1728000" indent="-1728000">
              <a:buNone/>
            </a:pPr>
            <a:r>
              <a:rPr lang="en-US" altLang="zh-TW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N (No)</a:t>
            </a:r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：</a:t>
            </a:r>
            <a:r>
              <a:rPr lang="zh-TW" altLang="en-US" sz="3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堅定立場，明確向欺凌者說不，不參與、不附和。</a:t>
            </a:r>
          </a:p>
          <a:p>
            <a:pPr marL="1728000" indent="-1728000">
              <a:buNone/>
              <a:tabLst>
                <a:tab pos="1249363" algn="l"/>
              </a:tabLst>
            </a:pPr>
            <a:r>
              <a:rPr lang="en-US" altLang="zh-TW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O (Off)</a:t>
            </a:r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：</a:t>
            </a:r>
            <a:r>
              <a:rPr lang="zh-TW" altLang="en-US" sz="3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果斷離開現場，面對肢體威脅時，以保護自身安全為首要。</a:t>
            </a:r>
          </a:p>
          <a:p>
            <a:pPr marL="1728000" indent="-1728000">
              <a:buNone/>
              <a:tabLst>
                <a:tab pos="0" algn="l"/>
              </a:tabLst>
            </a:pPr>
            <a:r>
              <a:rPr lang="en-US" altLang="zh-TW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T (Tell)</a:t>
            </a:r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：</a:t>
            </a:r>
            <a:r>
              <a:rPr lang="zh-TW" altLang="en-US" sz="3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立即向老師、家長或信任的成年人報告，尋求第三方協助。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BE93B241-7D97-8F2D-288A-826E7CA3DE8A}"/>
              </a:ext>
            </a:extLst>
          </p:cNvPr>
          <p:cNvSpPr txBox="1"/>
          <p:nvPr/>
        </p:nvSpPr>
        <p:spPr>
          <a:xfrm>
            <a:off x="933450" y="3518962"/>
            <a:ext cx="16421100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zh-TW" altLang="en-US" sz="7200" b="1" spc="-429" dirty="0">
                <a:solidFill>
                  <a:srgbClr val="444836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ileron Bold"/>
                <a:sym typeface="Aileron Bold"/>
              </a:rPr>
              <a:t>劇本範例</a:t>
            </a:r>
            <a:endParaRPr lang="en-US" sz="7200" b="1" spc="-429" dirty="0">
              <a:solidFill>
                <a:srgbClr val="444836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ileron Bold"/>
              <a:sym typeface="Aileron Bold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782C931E-7235-EC6C-292D-F126486A94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4325600" y="6513529"/>
            <a:ext cx="3326235" cy="3326235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95017B6A-783D-8246-A6D1-8216AB0DFE27}"/>
              </a:ext>
            </a:extLst>
          </p:cNvPr>
          <p:cNvSpPr txBox="1"/>
          <p:nvPr/>
        </p:nvSpPr>
        <p:spPr>
          <a:xfrm>
            <a:off x="12325350" y="505497"/>
            <a:ext cx="55054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TW" sz="28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800" b="1" dirty="0">
                <a:effectLst/>
                <a:latin typeface="Microsoft JhengHei"/>
                <a:ea typeface="Microsoft JhengHei"/>
              </a:rPr>
              <a:t>遠離暴力欺凌</a:t>
            </a:r>
            <a:r>
              <a:rPr lang="en-US" altLang="zh-TW" sz="2800" b="1" dirty="0">
                <a:effectLst/>
                <a:latin typeface="Microsoft JhengHei"/>
                <a:ea typeface="Microsoft JhengHei"/>
              </a:rPr>
              <a:t>》</a:t>
            </a:r>
            <a:endParaRPr lang="en-GB" sz="2800" dirty="0">
              <a:latin typeface="Century Gothic"/>
              <a:ea typeface="Microsoft JhengHei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9F9DE140-0C7B-A898-B342-F6CAFAB02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14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7736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F8DDA">
                <a:alpha val="100000"/>
              </a:srgbClr>
            </a:gs>
            <a:gs pos="100000">
              <a:srgbClr val="224785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48C7FF-6680-D00F-5BE0-063C4E4F4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C5C46A7-E2B0-EAD5-A967-AB7D3D1ED24E}"/>
              </a:ext>
            </a:extLst>
          </p:cNvPr>
          <p:cNvSpPr/>
          <p:nvPr/>
        </p:nvSpPr>
        <p:spPr>
          <a:xfrm rot="-3320581">
            <a:off x="4313414" y="-623767"/>
            <a:ext cx="11734559" cy="11734559"/>
          </a:xfrm>
          <a:custGeom>
            <a:avLst/>
            <a:gdLst/>
            <a:ahLst/>
            <a:cxnLst/>
            <a:rect l="l" t="t" r="r" b="b"/>
            <a:pathLst>
              <a:path w="11734559" h="11734559">
                <a:moveTo>
                  <a:pt x="0" y="0"/>
                </a:moveTo>
                <a:lnTo>
                  <a:pt x="11734558" y="0"/>
                </a:lnTo>
                <a:lnTo>
                  <a:pt x="11734558" y="11734559"/>
                </a:lnTo>
                <a:lnTo>
                  <a:pt x="0" y="117345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C4AABC4F-A0B7-BB3E-40E3-EC64A62A9F70}"/>
              </a:ext>
            </a:extLst>
          </p:cNvPr>
          <p:cNvSpPr txBox="1"/>
          <p:nvPr/>
        </p:nvSpPr>
        <p:spPr>
          <a:xfrm>
            <a:off x="915267" y="933484"/>
            <a:ext cx="7227384" cy="1107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zh-TW" altLang="en-US" sz="7200" b="1" spc="-429" dirty="0">
                <a:solidFill>
                  <a:srgbClr val="F9F9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ileron Bold"/>
                <a:sym typeface="Aileron Bold"/>
              </a:rPr>
              <a:t>總結</a:t>
            </a:r>
            <a:endParaRPr lang="en-US" sz="7200" b="1" spc="-429" dirty="0">
              <a:solidFill>
                <a:srgbClr val="F9F9F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ileron Bold"/>
              <a:sym typeface="Aileron Bold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F40A02D4-458E-351B-DB82-53892E3B9E40}"/>
              </a:ext>
            </a:extLst>
          </p:cNvPr>
          <p:cNvSpPr txBox="1"/>
          <p:nvPr/>
        </p:nvSpPr>
        <p:spPr>
          <a:xfrm>
            <a:off x="879924" y="2401868"/>
            <a:ext cx="16528149" cy="38779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zh-TW" altLang="en-US" sz="3600" dirty="0">
                <a:solidFill>
                  <a:srgbClr val="F9F9FF"/>
                </a:solidFill>
                <a:latin typeface="Aileron Light"/>
                <a:ea typeface="Aileron Light"/>
                <a:cs typeface="Aileron Light"/>
                <a:sym typeface="Aileron Light"/>
              </a:rPr>
              <a:t>人與人之間相處會有衝突、有不滿，你也許不喜歡某個人的性格，你可以選擇不跟他玩、保持距離。但是，當你選擇用言語去恐嚇、起底、群起圍堵、甚至動手打人時，這就不是</a:t>
            </a:r>
            <a:r>
              <a:rPr lang="en-US" altLang="zh-TW" sz="3600" dirty="0">
                <a:solidFill>
                  <a:srgbClr val="F9F9FF"/>
                </a:solidFill>
                <a:latin typeface="Aileron Light"/>
                <a:ea typeface="Aileron Light"/>
                <a:cs typeface="Aileron Light"/>
                <a:sym typeface="Aileron Light"/>
              </a:rPr>
              <a:t>『</a:t>
            </a:r>
            <a:r>
              <a:rPr lang="zh-TW" altLang="en-US" sz="3600" dirty="0">
                <a:solidFill>
                  <a:srgbClr val="F9F9FF"/>
                </a:solidFill>
                <a:latin typeface="Aileron Light"/>
                <a:ea typeface="Aileron Light"/>
                <a:cs typeface="Aileron Light"/>
                <a:sym typeface="Aileron Light"/>
              </a:rPr>
              <a:t>討厭</a:t>
            </a:r>
            <a:r>
              <a:rPr lang="en-US" altLang="zh-TW" sz="3600" dirty="0">
                <a:solidFill>
                  <a:srgbClr val="F9F9FF"/>
                </a:solidFill>
                <a:latin typeface="Aileron Light"/>
                <a:ea typeface="Aileron Light"/>
                <a:cs typeface="Aileron Light"/>
                <a:sym typeface="Aileron Light"/>
              </a:rPr>
              <a:t>』</a:t>
            </a:r>
            <a:r>
              <a:rPr lang="zh-TW" altLang="en-US" sz="3600" dirty="0">
                <a:solidFill>
                  <a:srgbClr val="F9F9FF"/>
                </a:solidFill>
                <a:latin typeface="Aileron Light"/>
                <a:ea typeface="Aileron Light"/>
                <a:cs typeface="Aileron Light"/>
                <a:sym typeface="Aileron Light"/>
              </a:rPr>
              <a:t>的問題，而是</a:t>
            </a:r>
            <a:r>
              <a:rPr lang="en-US" altLang="zh-TW" sz="3600" dirty="0">
                <a:solidFill>
                  <a:srgbClr val="F9F9FF"/>
                </a:solidFill>
                <a:latin typeface="Aileron Light"/>
                <a:ea typeface="Aileron Light"/>
                <a:cs typeface="Aileron Light"/>
                <a:sym typeface="Aileron Light"/>
              </a:rPr>
              <a:t>『</a:t>
            </a:r>
            <a:r>
              <a:rPr lang="zh-TW" altLang="en-US" sz="3600" b="1" dirty="0">
                <a:solidFill>
                  <a:srgbClr val="F9F9FF"/>
                </a:solidFill>
                <a:latin typeface="Aileron Light"/>
                <a:ea typeface="Aileron Light"/>
                <a:cs typeface="Aileron Light"/>
                <a:sym typeface="Aileron Light"/>
              </a:rPr>
              <a:t>你選擇了用暴力犯罪</a:t>
            </a:r>
            <a:r>
              <a:rPr lang="en-US" altLang="zh-TW" sz="3600" dirty="0">
                <a:solidFill>
                  <a:srgbClr val="F9F9FF"/>
                </a:solidFill>
                <a:latin typeface="Aileron Light"/>
                <a:ea typeface="Aileron Light"/>
                <a:cs typeface="Aileron Light"/>
                <a:sym typeface="Aileron Light"/>
              </a:rPr>
              <a:t>』</a:t>
            </a:r>
            <a:r>
              <a:rPr lang="zh-TW" altLang="en-US" sz="3600" dirty="0">
                <a:solidFill>
                  <a:srgbClr val="F9F9FF"/>
                </a:solidFill>
                <a:latin typeface="Aileron Light"/>
                <a:ea typeface="Aileron Light"/>
                <a:cs typeface="Aileron Light"/>
                <a:sym typeface="Aileron Light"/>
              </a:rPr>
              <a:t>的問題。</a:t>
            </a:r>
            <a:endParaRPr lang="en-US" altLang="zh-TW" sz="3600" dirty="0">
              <a:solidFill>
                <a:srgbClr val="F9F9FF"/>
              </a:solidFill>
              <a:latin typeface="Aileron Light"/>
              <a:ea typeface="Aileron Light"/>
              <a:cs typeface="Aileron Light"/>
              <a:sym typeface="Aileron Light"/>
            </a:endParaRPr>
          </a:p>
          <a:p>
            <a:pPr algn="just"/>
            <a:endParaRPr lang="en-US" altLang="zh-TW" sz="3600" dirty="0">
              <a:solidFill>
                <a:srgbClr val="F9F9FF"/>
              </a:solidFill>
              <a:latin typeface="Aileron Light"/>
              <a:ea typeface="Aileron Light"/>
              <a:cs typeface="Aileron Light"/>
              <a:sym typeface="Aileron Light"/>
            </a:endParaRPr>
          </a:p>
          <a:p>
            <a:pPr algn="just"/>
            <a:r>
              <a:rPr lang="zh-TW" altLang="en-US" sz="3600" dirty="0">
                <a:solidFill>
                  <a:srgbClr val="F9F9FF"/>
                </a:solidFill>
                <a:latin typeface="Aileron Light"/>
                <a:ea typeface="Aileron Light"/>
                <a:cs typeface="Aileron Light"/>
                <a:sym typeface="Aileron Light"/>
              </a:rPr>
              <a:t>不論對方做了什麼，都沒有人有特權去非法傷害他人。今天他可以用這個藉口打人，明天別人也可以用同樣的藉口來傷害你。這就是為什麼法律和學校必須對欺凌零容忍。」</a:t>
            </a:r>
            <a:endParaRPr lang="en-US" altLang="zh-TW" sz="3600" dirty="0">
              <a:solidFill>
                <a:srgbClr val="F9F9FF"/>
              </a:solidFill>
              <a:latin typeface="Aileron Light"/>
              <a:ea typeface="Aileron Light"/>
              <a:cs typeface="Aileron Light"/>
              <a:sym typeface="Aileron Light"/>
            </a:endParaRPr>
          </a:p>
        </p:txBody>
      </p:sp>
      <p:sp>
        <p:nvSpPr>
          <p:cNvPr id="6" name="Rectangle: Folded Corner 5">
            <a:extLst>
              <a:ext uri="{FF2B5EF4-FFF2-40B4-BE49-F238E27FC236}">
                <a16:creationId xmlns:a16="http://schemas.microsoft.com/office/drawing/2014/main" id="{3E21C4B1-707C-A2A2-64EB-4848B037DADC}"/>
              </a:ext>
            </a:extLst>
          </p:cNvPr>
          <p:cNvSpPr/>
          <p:nvPr/>
        </p:nvSpPr>
        <p:spPr>
          <a:xfrm>
            <a:off x="3752169" y="6497364"/>
            <a:ext cx="3886200" cy="2972615"/>
          </a:xfrm>
          <a:prstGeom prst="foldedCorner">
            <a:avLst>
              <a:gd name="adj" fmla="val 27874"/>
            </a:avLst>
          </a:prstGeom>
          <a:solidFill>
            <a:srgbClr val="FCF26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zh-TW" altLang="en-US" sz="3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與人為善，發揮仁愛和同理心，建立和諧的人際關係</a:t>
            </a:r>
            <a:endParaRPr lang="en-US" sz="3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Rectangle: Folded Corner 8">
            <a:extLst>
              <a:ext uri="{FF2B5EF4-FFF2-40B4-BE49-F238E27FC236}">
                <a16:creationId xmlns:a16="http://schemas.microsoft.com/office/drawing/2014/main" id="{EC413525-84DF-6FB1-66A1-566723DEC6CA}"/>
              </a:ext>
            </a:extLst>
          </p:cNvPr>
          <p:cNvSpPr/>
          <p:nvPr/>
        </p:nvSpPr>
        <p:spPr>
          <a:xfrm>
            <a:off x="8561751" y="6478314"/>
            <a:ext cx="3886200" cy="2972615"/>
          </a:xfrm>
          <a:prstGeom prst="foldedCorner">
            <a:avLst>
              <a:gd name="adj" fmla="val 27874"/>
            </a:avLst>
          </a:prstGeom>
          <a:solidFill>
            <a:srgbClr val="FCF26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以和平的方式</a:t>
            </a:r>
            <a:endParaRPr lang="en-US" altLang="zh-TW" sz="3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3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解決衝突</a:t>
            </a:r>
            <a:endParaRPr lang="en-US" sz="3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Rectangle: Folded Corner 10">
            <a:extLst>
              <a:ext uri="{FF2B5EF4-FFF2-40B4-BE49-F238E27FC236}">
                <a16:creationId xmlns:a16="http://schemas.microsoft.com/office/drawing/2014/main" id="{687C6D6A-C0C4-877D-D5AD-B4435E5CE648}"/>
              </a:ext>
            </a:extLst>
          </p:cNvPr>
          <p:cNvSpPr/>
          <p:nvPr/>
        </p:nvSpPr>
        <p:spPr>
          <a:xfrm>
            <a:off x="13258800" y="6478315"/>
            <a:ext cx="3886200" cy="2972615"/>
          </a:xfrm>
          <a:prstGeom prst="foldedCorner">
            <a:avLst>
              <a:gd name="adj" fmla="val 27874"/>
            </a:avLst>
          </a:prstGeom>
          <a:solidFill>
            <a:srgbClr val="FCF26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zh-TW" altLang="en-US" sz="3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面對欺凌，要以</a:t>
            </a:r>
            <a:r>
              <a:rPr lang="zh-TW" altLang="en-US" sz="3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保護自身安全為首；</a:t>
            </a:r>
            <a:endParaRPr lang="en-US" altLang="zh-TW" sz="36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3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並尋求協助</a:t>
            </a:r>
            <a:endParaRPr lang="en-US" sz="36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A54D8CA9-CC86-BE9A-C5DD-BE6E38001E0E}"/>
              </a:ext>
            </a:extLst>
          </p:cNvPr>
          <p:cNvSpPr txBox="1"/>
          <p:nvPr/>
        </p:nvSpPr>
        <p:spPr>
          <a:xfrm>
            <a:off x="12325350" y="505497"/>
            <a:ext cx="55054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TW" sz="2800" b="1" dirty="0">
                <a:solidFill>
                  <a:schemeClr val="bg1"/>
                </a:solidFill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800" b="1" dirty="0">
                <a:solidFill>
                  <a:schemeClr val="bg1"/>
                </a:solidFill>
                <a:effectLst/>
                <a:latin typeface="Microsoft JhengHei"/>
                <a:ea typeface="Microsoft JhengHei"/>
              </a:rPr>
              <a:t>遠離暴力欺凌</a:t>
            </a:r>
            <a:r>
              <a:rPr lang="en-US" altLang="zh-TW" sz="2800" b="1" dirty="0">
                <a:solidFill>
                  <a:schemeClr val="bg1"/>
                </a:solidFill>
                <a:effectLst/>
                <a:latin typeface="Microsoft JhengHei"/>
                <a:ea typeface="Microsoft JhengHei"/>
              </a:rPr>
              <a:t>》</a:t>
            </a:r>
            <a:endParaRPr lang="en-GB" sz="2800" dirty="0">
              <a:solidFill>
                <a:schemeClr val="bg1"/>
              </a:solidFill>
              <a:latin typeface="Century Gothic"/>
              <a:ea typeface="Microsoft JhengHei"/>
            </a:endParaRPr>
          </a:p>
        </p:txBody>
      </p:sp>
      <p:sp>
        <p:nvSpPr>
          <p:cNvPr id="4" name="投影片編號版面配置區 1">
            <a:extLst>
              <a:ext uri="{FF2B5EF4-FFF2-40B4-BE49-F238E27FC236}">
                <a16:creationId xmlns:a16="http://schemas.microsoft.com/office/drawing/2014/main" id="{CE7D8454-2213-54EC-44FB-082904FC0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15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256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6C5547-FC87-65AE-DC6A-A37A14E92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7B2DCEF-3673-646C-BC65-F4B0EDDEBD0C}"/>
              </a:ext>
            </a:extLst>
          </p:cNvPr>
          <p:cNvSpPr/>
          <p:nvPr/>
        </p:nvSpPr>
        <p:spPr>
          <a:xfrm rot="-3320581">
            <a:off x="4663202" y="-723779"/>
            <a:ext cx="11734559" cy="11734559"/>
          </a:xfrm>
          <a:custGeom>
            <a:avLst/>
            <a:gdLst/>
            <a:ahLst/>
            <a:cxnLst/>
            <a:rect l="l" t="t" r="r" b="b"/>
            <a:pathLst>
              <a:path w="11734559" h="11734559">
                <a:moveTo>
                  <a:pt x="0" y="0"/>
                </a:moveTo>
                <a:lnTo>
                  <a:pt x="11734558" y="0"/>
                </a:lnTo>
                <a:lnTo>
                  <a:pt x="11734558" y="11734558"/>
                </a:lnTo>
                <a:lnTo>
                  <a:pt x="0" y="11734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D205185A-9FBB-506D-3DB5-6A67F4C78A90}"/>
              </a:ext>
            </a:extLst>
          </p:cNvPr>
          <p:cNvSpPr txBox="1"/>
          <p:nvPr/>
        </p:nvSpPr>
        <p:spPr>
          <a:xfrm>
            <a:off x="990600" y="3268887"/>
            <a:ext cx="16687800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zh-TW" altLang="en-US" sz="54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設計反校園暴力的宣導標語或海報，攜手建立一個讓人安心學習生活的校園環境。</a:t>
            </a:r>
            <a:endParaRPr lang="en-US" sz="54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9BD876A-9B2B-A0B9-D476-4AD5F5299930}"/>
              </a:ext>
            </a:extLst>
          </p:cNvPr>
          <p:cNvSpPr txBox="1"/>
          <p:nvPr/>
        </p:nvSpPr>
        <p:spPr>
          <a:xfrm>
            <a:off x="800100" y="1333500"/>
            <a:ext cx="10020300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zh-TW" altLang="en-US" sz="7200" b="1" spc="-429" dirty="0">
                <a:solidFill>
                  <a:srgbClr val="44483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延展部份：海報設計</a:t>
            </a:r>
            <a:endParaRPr lang="en-US" sz="8580" b="1" spc="-429" dirty="0">
              <a:solidFill>
                <a:srgbClr val="444836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0FB859-6F4C-080F-9230-8072D55714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543050" y="6486817"/>
            <a:ext cx="15240000" cy="2781300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FC4C7592-4986-1C40-5C2F-D999A7562F44}"/>
              </a:ext>
            </a:extLst>
          </p:cNvPr>
          <p:cNvSpPr txBox="1"/>
          <p:nvPr/>
        </p:nvSpPr>
        <p:spPr>
          <a:xfrm>
            <a:off x="12325350" y="505497"/>
            <a:ext cx="55054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TW" sz="28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800" b="1" dirty="0">
                <a:effectLst/>
                <a:latin typeface="Microsoft JhengHei"/>
                <a:ea typeface="Microsoft JhengHei"/>
              </a:rPr>
              <a:t>遠離暴力欺凌</a:t>
            </a:r>
            <a:r>
              <a:rPr lang="en-US" altLang="zh-TW" sz="2800" b="1" dirty="0">
                <a:effectLst/>
                <a:latin typeface="Microsoft JhengHei"/>
                <a:ea typeface="Microsoft JhengHei"/>
              </a:rPr>
              <a:t>》</a:t>
            </a:r>
            <a:endParaRPr lang="en-GB" sz="2800" dirty="0">
              <a:latin typeface="Century Gothic"/>
              <a:ea typeface="Microsoft JhengHei"/>
            </a:endParaRPr>
          </a:p>
        </p:txBody>
      </p:sp>
      <p:sp>
        <p:nvSpPr>
          <p:cNvPr id="3" name="投影片編號版面配置區 1">
            <a:extLst>
              <a:ext uri="{FF2B5EF4-FFF2-40B4-BE49-F238E27FC236}">
                <a16:creationId xmlns:a16="http://schemas.microsoft.com/office/drawing/2014/main" id="{17397567-EF58-8D8D-27E5-01FE43EFA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16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0675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AFAD057-F72E-43AD-2D45-D7A9F316E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88A50D-81F9-4D83-BF77-9B21310B092A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016A0A76-54F3-33D7-08F8-D5EEB09D46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6563" y="7114391"/>
            <a:ext cx="4264599" cy="1492610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F9D41938-1347-3F20-CF7F-52D8E6A3E9D6}"/>
              </a:ext>
            </a:extLst>
          </p:cNvPr>
          <p:cNvSpPr txBox="1"/>
          <p:nvPr/>
        </p:nvSpPr>
        <p:spPr>
          <a:xfrm>
            <a:off x="4223904" y="6837392"/>
            <a:ext cx="665148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7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特別鳴謝：</a:t>
            </a:r>
            <a:r>
              <a:rPr lang="en-GB" sz="27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CN" altLang="en-US" sz="2700" kern="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lang="en-GB" sz="2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字方塊 6">
            <a:extLst>
              <a:ext uri="{FF2B5EF4-FFF2-40B4-BE49-F238E27FC236}">
                <a16:creationId xmlns:a16="http://schemas.microsoft.com/office/drawing/2014/main" id="{328F0A12-47AE-CB6F-1BB1-3E380BC87FC5}"/>
              </a:ext>
            </a:extLst>
          </p:cNvPr>
          <p:cNvSpPr txBox="1"/>
          <p:nvPr/>
        </p:nvSpPr>
        <p:spPr>
          <a:xfrm>
            <a:off x="9588148" y="265840"/>
            <a:ext cx="8335523" cy="630942"/>
          </a:xfrm>
          <a:prstGeom prst="rect">
            <a:avLst/>
          </a:prstGeom>
          <a:noFill/>
        </p:spPr>
        <p:txBody>
          <a:bodyPr wrap="square" lIns="137160" tIns="68580" rIns="137160" bIns="68580" anchor="t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pPr algn="r"/>
            <a:r>
              <a:rPr lang="en-US" altLang="zh-TW" sz="3200" b="1" dirty="0">
                <a:latin typeface="Microsoft JhengHei"/>
                <a:ea typeface="Microsoft JhengHei"/>
              </a:rPr>
              <a:t>《</a:t>
            </a:r>
            <a:r>
              <a:rPr lang="zh-TW" altLang="en-US" sz="2800" b="1" dirty="0">
                <a:latin typeface="Microsoft JhengHei"/>
                <a:ea typeface="Microsoft JhengHei"/>
              </a:rPr>
              <a:t>遠離暴力欺凌</a:t>
            </a:r>
            <a:r>
              <a:rPr lang="en-US" altLang="zh-TW" sz="2800" b="1" dirty="0">
                <a:latin typeface="Microsoft JhengHei"/>
                <a:ea typeface="Microsoft JhengHei"/>
              </a:rPr>
              <a:t>》</a:t>
            </a:r>
            <a:endParaRPr lang="en-GB" sz="2800" dirty="0">
              <a:latin typeface="Century Gothic"/>
              <a:ea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7894149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1728</Words>
  <Application>Microsoft Office PowerPoint</Application>
  <PresentationFormat>自訂</PresentationFormat>
  <Paragraphs>172</Paragraphs>
  <Slides>17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17</vt:i4>
      </vt:variant>
    </vt:vector>
  </HeadingPairs>
  <TitlesOfParts>
    <vt:vector size="24" baseType="lpstr">
      <vt:lpstr>Aileron Light</vt:lpstr>
      <vt:lpstr>Arial</vt:lpstr>
      <vt:lpstr>Microsoft JhengHei</vt:lpstr>
      <vt:lpstr>Century Gothic</vt:lpstr>
      <vt:lpstr>Calibri</vt:lpstr>
      <vt:lpstr>Microsoft JhengHei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White Illustration Bullying in Schools Presentation</dc:title>
  <dc:creator>Mandy</dc:creator>
  <cp:lastModifiedBy>AU, Yuen Yee Mandy [CHL]</cp:lastModifiedBy>
  <cp:revision>11</cp:revision>
  <dcterms:created xsi:type="dcterms:W3CDTF">2006-08-16T00:00:00Z</dcterms:created>
  <dcterms:modified xsi:type="dcterms:W3CDTF">2026-10-04T21:05:12Z</dcterms:modified>
  <dc:identifier>DAHWckATM1g</dc:identifier>
</cp:coreProperties>
</file>